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73" r:id="rId6"/>
    <p:sldId id="258" r:id="rId7"/>
    <p:sldId id="261" r:id="rId8"/>
    <p:sldId id="262" r:id="rId9"/>
    <p:sldId id="263" r:id="rId10"/>
    <p:sldId id="271" r:id="rId11"/>
    <p:sldId id="272" r:id="rId12"/>
    <p:sldId id="267" r:id="rId13"/>
    <p:sldId id="264" r:id="rId14"/>
    <p:sldId id="279" r:id="rId15"/>
    <p:sldId id="268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13" d="100"/>
          <a:sy n="1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C465E-A57E-418D-89B2-D1C0822D347A}" type="datetimeFigureOut">
              <a:rPr lang="en-US" smtClean="0"/>
              <a:pPr/>
              <a:t>04-Sep-11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50BAF-BF1A-4D52-986F-75A99BA40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0BAF-BF1A-4D52-986F-75A99BA40BA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0BAF-BF1A-4D52-986F-75A99BA40B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0BAF-BF1A-4D52-986F-75A99BA40B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7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CB39B-7B6F-4CCD-BECA-EAED74045760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36E08-5031-49E6-B1B3-44D8430AC852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6B43C-6439-4FAD-B972-DE1D0E5349AA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49AA2-4D2D-4D55-87E9-234BC67B598E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CEEFF-93D3-4193-B97C-EA5C7FF91E25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2959B-BBB4-4927-B9CF-19F0BA70C161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F560E-530D-4BFC-B5D1-89198F18F168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002B2-E351-4D95-B5D1-A3519F5622FF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2E362-BEC2-46EE-A4FF-37EE340C5CBD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66600-CCC9-4AE1-8061-FD00F1995572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6DD1D-CC46-4B82-848D-FFCB03AF8BA3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E144F7-A317-4320-8F06-BEA664D21825}" type="datetime1">
              <a:rPr lang="en-US" smtClean="0"/>
              <a:pPr/>
              <a:t>04-Sep-11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D815D5-36D5-405C-9311-E23F13CB9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730" y="548680"/>
            <a:ext cx="8280920" cy="1152128"/>
          </a:xfrm>
        </p:spPr>
        <p:txBody>
          <a:bodyPr anchor="ctr">
            <a:noAutofit/>
          </a:bodyPr>
          <a:lstStyle/>
          <a:p>
            <a:pPr algn="ctr"/>
            <a:r>
              <a:rPr lang="en-US" sz="2400" i="1" dirty="0"/>
              <a:t>QRA INCLUDING UTILITY FOR DECISION SUPPORT OF </a:t>
            </a:r>
            <a:r>
              <a:rPr lang="en-US" sz="2400" i="1" dirty="0" smtClean="0"/>
              <a:t>H2 INFRASTRUCTURE LICENSING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392" y="1700808"/>
            <a:ext cx="6554976" cy="4320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QRA (</a:t>
            </a:r>
            <a:r>
              <a:rPr lang="en-US" b="1" dirty="0" smtClean="0">
                <a:sym typeface="Wingdings" pitchFamily="2" charset="2"/>
              </a:rPr>
              <a:t>by BBN)  utility  decision making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98432" y="6492875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9392" y="3718156"/>
            <a:ext cx="68580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Introduction			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Bayesian Network and Influence Diagram Methodology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Risk Analysis Hydrogen Distribution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Results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Utility and Decision Tree for Governance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Uncertainties and Public Perception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Conclusions</a:t>
            </a:r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70300" y="2335490"/>
            <a:ext cx="6971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i="1" dirty="0">
                <a:solidFill>
                  <a:srgbClr val="C00000"/>
                </a:solidFill>
              </a:rPr>
              <a:t>Hans J. </a:t>
            </a:r>
            <a:r>
              <a:rPr lang="en-US" i="1" dirty="0" err="1">
                <a:solidFill>
                  <a:srgbClr val="C00000"/>
                </a:solidFill>
              </a:rPr>
              <a:t>Pasman</a:t>
            </a:r>
            <a:r>
              <a:rPr lang="en-US" i="1" dirty="0">
                <a:solidFill>
                  <a:srgbClr val="C00000"/>
                </a:solidFill>
              </a:rPr>
              <a:t> and William J. </a:t>
            </a:r>
            <a:r>
              <a:rPr lang="en-US" i="1" dirty="0" smtClean="0">
                <a:solidFill>
                  <a:srgbClr val="C00000"/>
                </a:solidFill>
              </a:rPr>
              <a:t>Rogers</a:t>
            </a:r>
          </a:p>
          <a:p>
            <a:pPr algn="ctr"/>
            <a:endParaRPr lang="en-US" sz="1200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1200" i="1" dirty="0" smtClean="0">
                <a:solidFill>
                  <a:srgbClr val="C00000"/>
                </a:solidFill>
              </a:rPr>
              <a:t>Mary </a:t>
            </a:r>
            <a:r>
              <a:rPr lang="en-US" sz="1200" i="1" dirty="0">
                <a:solidFill>
                  <a:srgbClr val="C00000"/>
                </a:solidFill>
              </a:rPr>
              <a:t>Kay O’Connor Process Safety Center,</a:t>
            </a:r>
          </a:p>
          <a:p>
            <a:pPr algn="ctr"/>
            <a:r>
              <a:rPr lang="en-US" sz="1200" i="1" dirty="0">
                <a:solidFill>
                  <a:srgbClr val="C00000"/>
                </a:solidFill>
              </a:rPr>
              <a:t>Artie McFerrin Department of Chemical Engineering</a:t>
            </a:r>
          </a:p>
          <a:p>
            <a:pPr algn="ctr"/>
            <a:r>
              <a:rPr lang="en-US" sz="1200" i="1" dirty="0">
                <a:solidFill>
                  <a:srgbClr val="C00000"/>
                </a:solidFill>
              </a:rPr>
              <a:t>Texas A&amp;M University, College Station, Texas 77843-3122, USA, hjpasman@gmail.com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869" y="6142334"/>
            <a:ext cx="2637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ICHS 2011, San Francisco, Sep 12-14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50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00" y="618956"/>
            <a:ext cx="8136903" cy="865828"/>
          </a:xfrm>
          <a:ln>
            <a:solidFill>
              <a:srgbClr val="FFC00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Individual 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risk (IR) 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distances 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i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(per million years, in meter) 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and 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Expected Annual 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Loss (EAL) </a:t>
            </a:r>
            <a:r>
              <a:rPr lang="en-US" sz="3200" b="0" i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in 1000 $/</a:t>
            </a:r>
            <a:r>
              <a:rPr lang="en-US" sz="3200" b="0" i="1" dirty="0" err="1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yr</a:t>
            </a:r>
            <a:endParaRPr lang="en-US" sz="32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65197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34144"/>
              </p:ext>
            </p:extLst>
          </p:nvPr>
        </p:nvGraphicFramePr>
        <p:xfrm>
          <a:off x="539552" y="1700808"/>
          <a:ext cx="5544616" cy="3960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9444"/>
                <a:gridCol w="1328312"/>
                <a:gridCol w="1328312"/>
                <a:gridCol w="1208548"/>
              </a:tblGrid>
              <a:tr h="121013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System</a:t>
                      </a: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IR 10</a:t>
                      </a:r>
                      <a:r>
                        <a:rPr lang="en-GB" sz="2000" baseline="30000">
                          <a:effectLst/>
                          <a:latin typeface="Calibri" pitchFamily="34" charset="0"/>
                          <a:cs typeface="Calibri" pitchFamily="34" charset="0"/>
                        </a:rPr>
                        <a:t>-6</a:t>
                      </a: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/yr Radius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EAL</a:t>
                      </a:r>
                      <a:endParaRPr lang="en-US" sz="20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mean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EAL </a:t>
                      </a:r>
                      <a:r>
                        <a:rPr lang="en-GB" sz="20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st.dev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5838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k$/yr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k$/yr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5838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GH2TS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5838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GH2TT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5838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GH2PL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5838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LH2TS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67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5838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LH2TT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44208" y="3789040"/>
            <a:ext cx="20587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alibri" pitchFamily="34" charset="0"/>
                <a:cs typeface="Calibri" pitchFamily="34" charset="0"/>
              </a:rPr>
              <a:t>EAL is composed of: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 Structural damage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1000 $/m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  Value of life lost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2 million $/fatality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(rather low)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98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461924"/>
            <a:ext cx="8496943" cy="1159056"/>
          </a:xfrm>
        </p:spPr>
        <p:txBody>
          <a:bodyPr anchor="ctr">
            <a:noAutofit/>
          </a:bodyPr>
          <a:lstStyle/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</a:rPr>
              <a:t>The result of a risk assessment can be used in different ways: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491712"/>
            <a:ext cx="8352928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US" sz="2400" dirty="0" smtClean="0">
                <a:latin typeface="Calibri" pitchFamily="34" charset="0"/>
                <a:ea typeface="Cambria"/>
                <a:cs typeface="Calibri" pitchFamily="34" charset="0"/>
              </a:rPr>
              <a:t>to </a:t>
            </a: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investigate where </a:t>
            </a:r>
            <a:r>
              <a:rPr lang="en-US" sz="2400" i="1" dirty="0">
                <a:latin typeface="Calibri" pitchFamily="34" charset="0"/>
                <a:ea typeface="Cambria"/>
                <a:cs typeface="Calibri" pitchFamily="34" charset="0"/>
              </a:rPr>
              <a:t>main risks</a:t>
            </a: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 can be found so that preventive or protective risk reducing </a:t>
            </a:r>
            <a:r>
              <a:rPr lang="en-US" sz="2400" i="1" dirty="0">
                <a:latin typeface="Calibri" pitchFamily="34" charset="0"/>
                <a:ea typeface="Cambria"/>
                <a:cs typeface="Calibri" pitchFamily="34" charset="0"/>
              </a:rPr>
              <a:t>measures</a:t>
            </a: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 can be taken </a:t>
            </a:r>
            <a:r>
              <a:rPr lang="en-US" sz="2400" dirty="0" smtClean="0">
                <a:latin typeface="Calibri" pitchFamily="34" charset="0"/>
                <a:ea typeface="Cambria"/>
                <a:cs typeface="Calibri" pitchFamily="34" charset="0"/>
              </a:rPr>
              <a:t>or embodied </a:t>
            </a: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in standards and </a:t>
            </a:r>
            <a:r>
              <a:rPr lang="en-US" sz="2400" dirty="0" smtClean="0">
                <a:latin typeface="Calibri" pitchFamily="34" charset="0"/>
                <a:ea typeface="Cambria"/>
                <a:cs typeface="Calibri" pitchFamily="34" charset="0"/>
              </a:rPr>
              <a:t>codes. </a:t>
            </a:r>
            <a:endParaRPr lang="en-US" sz="2400" dirty="0">
              <a:latin typeface="Calibri" pitchFamily="34" charset="0"/>
              <a:ea typeface="Cambria"/>
              <a:cs typeface="Calibri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to plan use of space (</a:t>
            </a:r>
            <a:r>
              <a:rPr lang="en-US" sz="2400" i="1" dirty="0">
                <a:latin typeface="Calibri" pitchFamily="34" charset="0"/>
                <a:ea typeface="Cambria"/>
                <a:cs typeface="Calibri" pitchFamily="34" charset="0"/>
              </a:rPr>
              <a:t>land use planning</a:t>
            </a: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, LUP) or to obtain a </a:t>
            </a:r>
            <a:r>
              <a:rPr lang="en-US" sz="2400" i="1" dirty="0">
                <a:latin typeface="Calibri" pitchFamily="34" charset="0"/>
                <a:ea typeface="Cambria"/>
                <a:cs typeface="Calibri" pitchFamily="34" charset="0"/>
              </a:rPr>
              <a:t>license</a:t>
            </a: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 for an </a:t>
            </a:r>
            <a:r>
              <a:rPr lang="en-US" sz="2400" dirty="0" smtClean="0">
                <a:latin typeface="Calibri" pitchFamily="34" charset="0"/>
                <a:ea typeface="Cambria"/>
                <a:cs typeface="Calibri" pitchFamily="34" charset="0"/>
              </a:rPr>
              <a:t>activity.</a:t>
            </a:r>
            <a:endParaRPr lang="en-US" sz="2400" dirty="0">
              <a:latin typeface="Calibri" pitchFamily="34" charset="0"/>
              <a:ea typeface="Cambria"/>
              <a:cs typeface="Calibri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to help </a:t>
            </a:r>
            <a:r>
              <a:rPr lang="en-US" sz="2400" i="1" dirty="0">
                <a:latin typeface="Calibri" pitchFamily="34" charset="0"/>
                <a:ea typeface="Cambria"/>
                <a:cs typeface="Calibri" pitchFamily="34" charset="0"/>
              </a:rPr>
              <a:t>emergency response planning</a:t>
            </a: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 (which would benefit from information about expected numbers of injured persons</a:t>
            </a:r>
            <a:r>
              <a:rPr lang="en-US" sz="2400" dirty="0" smtClean="0">
                <a:latin typeface="Calibri" pitchFamily="34" charset="0"/>
                <a:ea typeface="Cambria"/>
                <a:cs typeface="Calibri" pitchFamily="34" charset="0"/>
              </a:rPr>
              <a:t>).</a:t>
            </a:r>
            <a:endParaRPr lang="en-US" sz="2400" dirty="0">
              <a:latin typeface="Calibri" pitchFamily="34" charset="0"/>
              <a:ea typeface="Cambria"/>
              <a:cs typeface="Calibri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to perform </a:t>
            </a:r>
            <a:r>
              <a:rPr lang="en-US" sz="2400" i="1" dirty="0">
                <a:latin typeface="Calibri" pitchFamily="34" charset="0"/>
                <a:ea typeface="Cambria"/>
                <a:cs typeface="Calibri" pitchFamily="34" charset="0"/>
              </a:rPr>
              <a:t>business risk management</a:t>
            </a:r>
            <a:r>
              <a:rPr lang="en-US" sz="2400" dirty="0">
                <a:latin typeface="Calibri" pitchFamily="34" charset="0"/>
                <a:ea typeface="Cambria"/>
                <a:cs typeface="Calibri" pitchFamily="34" charset="0"/>
              </a:rPr>
              <a:t> and enable a cost-benefit analysis, </a:t>
            </a:r>
            <a:r>
              <a:rPr lang="en-US" sz="2400" i="1" dirty="0" smtClean="0">
                <a:latin typeface="Calibri" pitchFamily="34" charset="0"/>
                <a:ea typeface="Cambria"/>
                <a:cs typeface="Calibri" pitchFamily="34" charset="0"/>
              </a:rPr>
              <a:t>CBA.</a:t>
            </a:r>
            <a:endParaRPr lang="en-US" sz="2400" i="1" dirty="0">
              <a:effectLst/>
              <a:latin typeface="Calibri" pitchFamily="34" charset="0"/>
              <a:ea typeface="Cambri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70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80662"/>
            <a:ext cx="8496943" cy="3150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i="1" dirty="0" smtClean="0"/>
              <a:t>Utility, Uncertainty and Decision Tree</a:t>
            </a:r>
            <a:endParaRPr lang="en-US" sz="2800" i="1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7315200" y="6469143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82500" lnSpcReduction="20000"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endParaRPr kumimoji="0" lang="nl-NL" sz="4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4"/>
          <p:cNvSpPr txBox="1"/>
          <p:nvPr/>
        </p:nvSpPr>
        <p:spPr>
          <a:xfrm>
            <a:off x="467544" y="850230"/>
            <a:ext cx="82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Utility is a way to express  feelings of desirability of consequence attributes of a decision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;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so it can indicate a decision maker’s preferences of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risky yield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vs.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fixed gain</a:t>
            </a:r>
            <a:endParaRPr lang="nl-NL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hthoek 6"/>
          <p:cNvSpPr/>
          <p:nvPr/>
        </p:nvSpPr>
        <p:spPr>
          <a:xfrm>
            <a:off x="4871347" y="1619546"/>
            <a:ext cx="3636000" cy="4185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190500"/>
          </a:xfrm>
          <a:prstGeom prst="rect">
            <a:avLst/>
          </a:prstGeom>
          <a:noFill/>
        </p:spPr>
      </p:pic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1905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51" y="2225716"/>
            <a:ext cx="3653249" cy="327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18827" y="1662512"/>
            <a:ext cx="322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Decision tree of (probabilistic) options: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64" y="3958791"/>
            <a:ext cx="42734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Concept developed in economics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-M).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Desirability depends on wealth and risk.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Decision maker has to be ’calibrated’.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Risk aversion larger with d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U/dY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more neg.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Yield is stochastic: hence E(Y),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(Y)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Utility decreases with larger uncertainty: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Fixed gain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 -0.5(U”/U’)·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Symbol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(Y)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5466710"/>
            <a:ext cx="189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 of information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9069"/>
            <a:ext cx="3205400" cy="23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572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13233"/>
            <a:ext cx="8183880" cy="814747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i="1" dirty="0" smtClean="0"/>
              <a:t>Influence diagram and sensitivity limits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6021288"/>
            <a:ext cx="7218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GeNIe</a:t>
            </a:r>
            <a:r>
              <a:rPr lang="en-US" sz="1400" dirty="0" smtClean="0"/>
              <a:t>/SMILE, Decision </a:t>
            </a:r>
            <a:r>
              <a:rPr lang="en-US" sz="1400" dirty="0"/>
              <a:t>Systems Laboratory, University of </a:t>
            </a:r>
            <a:r>
              <a:rPr lang="en-US" sz="1400" dirty="0" smtClean="0"/>
              <a:t>Pittsburgh, free downloadable</a:t>
            </a:r>
            <a:endParaRPr lang="en-US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2" y="1465734"/>
            <a:ext cx="8473251" cy="440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406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15D5-36D5-405C-9311-E23F13CB91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4639" y="338392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400" dirty="0" smtClean="0">
                <a:latin typeface="Calibri" charset="0"/>
                <a:ea typeface="ＭＳ Ｐゴシック" charset="0"/>
                <a:cs typeface="ＭＳ Ｐゴシック" charset="0"/>
              </a:rPr>
              <a:t>Value of Information, or </a:t>
            </a:r>
          </a:p>
          <a:p>
            <a:pPr algn="ctr"/>
            <a:r>
              <a:rPr lang="en-US" sz="3400" dirty="0" smtClean="0">
                <a:latin typeface="Calibri" charset="0"/>
                <a:ea typeface="ＭＳ Ｐゴシック" charset="0"/>
                <a:cs typeface="ＭＳ Ｐゴシック" charset="0"/>
              </a:rPr>
              <a:t>Control to Reduce Uncertainty</a:t>
            </a:r>
            <a:endParaRPr lang="en-US" sz="3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366371" y="6477000"/>
            <a:ext cx="762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1" hangingPunct="1"/>
            <a:fld id="{9B36B12B-6DD0-904D-AE1F-98DB78E8943C}" type="slidenum">
              <a:rPr lang="en-US" sz="1600" b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pPr algn="l" eaLnBrk="1" hangingPunct="1"/>
              <a:t>14</a:t>
            </a:fld>
            <a:endParaRPr lang="en-US" sz="1600" b="0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pic>
        <p:nvPicPr>
          <p:cNvPr id="5" name="Picture 4" descr="Data!_Data!_Bagins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79" y="1481392"/>
            <a:ext cx="7097713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5226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0" y="692696"/>
            <a:ext cx="8496943" cy="720080"/>
          </a:xfrm>
        </p:spPr>
        <p:txBody>
          <a:bodyPr/>
          <a:lstStyle/>
          <a:p>
            <a:pPr algn="ctr"/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15D5-36D5-405C-9311-E23F13CB9117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9" y="1772816"/>
            <a:ext cx="79208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BBN tool extends our possibilities, however the thinking you still have to do yourself!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 did not explore yet all of the available features, and there are variants such as DUT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UniNet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So, try it out!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Various kinds of distributions of data and models can be facilitated.  Main problem remains lack of validated data.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QRA, uncertainty analysis, and decision support tools are the future in the framework of Risk Management, but need further development!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005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67744" y="1988840"/>
            <a:ext cx="0" cy="189824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67744" y="3573016"/>
            <a:ext cx="2804123" cy="0"/>
          </a:xfrm>
          <a:prstGeom prst="line">
            <a:avLst/>
          </a:prstGeom>
          <a:ln w="2222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6200000">
            <a:off x="3304956" y="1114989"/>
            <a:ext cx="2938658" cy="4635605"/>
          </a:xfrm>
          <a:prstGeom prst="arc">
            <a:avLst>
              <a:gd name="adj1" fmla="val 16200000"/>
              <a:gd name="adj2" fmla="val 1260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8692" y="224879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143" y="3702414"/>
            <a:ext cx="2601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Yield = (Returns -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AccRisk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Stochastic variable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rc 10"/>
          <p:cNvSpPr/>
          <p:nvPr/>
        </p:nvSpPr>
        <p:spPr>
          <a:xfrm rot="16200000">
            <a:off x="3924870" y="1095602"/>
            <a:ext cx="1829360" cy="4505080"/>
          </a:xfrm>
          <a:prstGeom prst="arc">
            <a:avLst>
              <a:gd name="adj1" fmla="val 16200000"/>
              <a:gd name="adj2" fmla="val 215093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152" y="1516574"/>
            <a:ext cx="241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Increase in risk aversion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669805" y="1868138"/>
            <a:ext cx="505965" cy="113510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23907" y="2603070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U/dY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U”&lt;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06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718956"/>
          </a:xfrm>
        </p:spPr>
        <p:txBody>
          <a:bodyPr anchor="ctr"/>
          <a:lstStyle/>
          <a:p>
            <a:pPr algn="ctr"/>
            <a:r>
              <a:rPr lang="en-US" i="1" dirty="0" smtClean="0"/>
              <a:t>Why QRA with BBN?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81217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7529" y="1081764"/>
            <a:ext cx="8267129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QRA builds 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scenarios; BBN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consists of nodes connected by arcs;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= acyclic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digraph like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FT, ET,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bowtie, but more suitable to depict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scenarios.</a:t>
            </a:r>
          </a:p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Managements, public, authorities expect certainty when we are asked to predict safety risks. However, QRA is full of uncertainty; moreover software is bulky, not flexible and not transparent.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Now are available discrete and continuous distribution BBN tools with operators, arithmetic, logical/conditional functions.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2" y="2038833"/>
            <a:ext cx="4608512" cy="265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47530" y="1897804"/>
            <a:ext cx="5040560" cy="2937806"/>
          </a:xfrm>
          <a:prstGeom prst="roundRect">
            <a:avLst/>
          </a:prstGeom>
          <a:solidFill>
            <a:srgbClr val="F2F2F2">
              <a:alpha val="21961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6308" y="1971022"/>
            <a:ext cx="3168351" cy="28007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Scenarios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 not only branch,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but also pinch!</a:t>
            </a:r>
          </a:p>
          <a:p>
            <a:pPr>
              <a:spcBef>
                <a:spcPts val="600"/>
              </a:spcBef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There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are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events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leading to the same follow-on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event: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(cascading,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escalating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coincidental events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merging).</a:t>
            </a:r>
          </a:p>
          <a:p>
            <a:pPr>
              <a:spcBef>
                <a:spcPts val="600"/>
              </a:spcBef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There are time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influences, human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interventions,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conditions of various kinds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36" y="4391460"/>
            <a:ext cx="1118082" cy="30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90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41" y="442290"/>
            <a:ext cx="8232622" cy="76920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800" i="1" dirty="0" smtClean="0"/>
              <a:t>Example BBN H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tank station (compressed)</a:t>
            </a:r>
            <a:endParaRPr lang="en-US" sz="28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2" y="1700808"/>
            <a:ext cx="8532000" cy="502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8" y="1139876"/>
            <a:ext cx="815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GeNIe</a:t>
            </a:r>
            <a:r>
              <a:rPr lang="en-US" sz="1400" dirty="0" smtClean="0"/>
              <a:t>/SMILE, Decision </a:t>
            </a:r>
            <a:r>
              <a:rPr lang="en-US" sz="1400" dirty="0"/>
              <a:t>Systems Laboratory, University of </a:t>
            </a:r>
            <a:r>
              <a:rPr lang="en-US" sz="1400" dirty="0" smtClean="0"/>
              <a:t>Pittsburgh, free downloadable.</a:t>
            </a:r>
          </a:p>
          <a:p>
            <a:r>
              <a:rPr lang="en-US" sz="1400" dirty="0" smtClean="0"/>
              <a:t>Runs under MS Windows operating system; compatible with MS Excel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0290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49" y="620688"/>
            <a:ext cx="5328592" cy="63704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/>
              <a:t>Why Bayesians?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6296" y="6381328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303" y="1484784"/>
            <a:ext cx="8570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Many possibilities in scenarios;  deterministic approach possible but not do-able, only probabilistic tools work (random distributions, stochastic variables)</a:t>
            </a:r>
          </a:p>
          <a:p>
            <a:pPr marL="265113" indent="-2651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Crux of Bayesian approach is improving existing knowledge by using new information.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(Posterior = Prior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distribution ×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Likelihood by new data)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265113" indent="-2651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Safety is learning from the past.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This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approach applies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to data and to models.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265113" indent="-2651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BBN software developed by artificial intelligence groups provides easy handle</a:t>
            </a:r>
          </a:p>
          <a:p>
            <a:pPr marL="265113" indent="-2651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Bayesian Belief Nets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can reflect transparently scenario complexities.</a:t>
            </a:r>
          </a:p>
          <a:p>
            <a:pPr marL="265113" indent="-2651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addition, they can be extended to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Influence Diagrams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including options   and sensitivity analysis. This approach enhances decision making.</a:t>
            </a:r>
          </a:p>
          <a:p>
            <a:pPr marL="265113" indent="-2651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Bayesian is particularly useful in case of few data and uncertainty. Belief alludes to subjective probability and the inclusion of expert opinion.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4" y="449254"/>
            <a:ext cx="887880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Example case of H</a:t>
            </a:r>
            <a:r>
              <a:rPr lang="en-US" sz="2800" baseline="-250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refueling stations and tank trucks</a:t>
            </a:r>
            <a:endParaRPr lang="en-US" sz="16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609" y="4587567"/>
            <a:ext cx="3635896" cy="229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52554"/>
            <a:ext cx="4065560" cy="270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228" y="1012304"/>
            <a:ext cx="2307308" cy="30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0399" y="995169"/>
            <a:ext cx="2266635" cy="30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286199"/>
              </p:ext>
            </p:extLst>
          </p:nvPr>
        </p:nvGraphicFramePr>
        <p:xfrm>
          <a:off x="2672318" y="1022879"/>
          <a:ext cx="3375933" cy="246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Bitmap Image" r:id="rId7" imgW="2886478" imgH="2104762" progId="PBrush">
                  <p:embed/>
                </p:oleObj>
              </mc:Choice>
              <mc:Fallback>
                <p:oleObj name="Bitmap Image" r:id="rId7" imgW="2886478" imgH="2104762" progId="PBrush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318" y="1022879"/>
                        <a:ext cx="3375933" cy="2462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kstvak 10"/>
          <p:cNvSpPr txBox="1"/>
          <p:nvPr/>
        </p:nvSpPr>
        <p:spPr>
          <a:xfrm>
            <a:off x="2775216" y="3545714"/>
            <a:ext cx="317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Top:  Compressed H2 station</a:t>
            </a:r>
          </a:p>
          <a:p>
            <a:r>
              <a:rPr lang="en-US" sz="1400" dirty="0" smtClean="0"/>
              <a:t>Bottom:  Liquid H2 truck </a:t>
            </a:r>
            <a:endParaRPr lang="nl-NL" sz="1400" dirty="0"/>
          </a:p>
        </p:txBody>
      </p:sp>
      <p:sp>
        <p:nvSpPr>
          <p:cNvPr id="22" name="Tekstvak 11"/>
          <p:cNvSpPr txBox="1"/>
          <p:nvPr/>
        </p:nvSpPr>
        <p:spPr>
          <a:xfrm>
            <a:off x="5223488" y="4039341"/>
            <a:ext cx="317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Top right:  Liquid H2 station</a:t>
            </a:r>
          </a:p>
          <a:p>
            <a:r>
              <a:rPr lang="en-US" sz="1400" dirty="0" smtClean="0"/>
              <a:t>Bottom:  Compressed H2 truck 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6789303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 anchor="ctr"/>
          <a:lstStyle/>
          <a:p>
            <a:fld id="{93D815D5-36D5-405C-9311-E23F13CB911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10222"/>
              </p:ext>
            </p:extLst>
          </p:nvPr>
        </p:nvGraphicFramePr>
        <p:xfrm>
          <a:off x="515361" y="1700808"/>
          <a:ext cx="8329302" cy="4466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905635"/>
                <a:gridCol w="795537"/>
                <a:gridCol w="923609"/>
                <a:gridCol w="547808"/>
                <a:gridCol w="532850"/>
                <a:gridCol w="3973011"/>
                <a:gridCol w="37394"/>
                <a:gridCol w="37394"/>
              </a:tblGrid>
              <a:tr h="62257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H2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store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Pressure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bar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Store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Capacity kg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Event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Frequency /</a:t>
                      </a:r>
                      <a:r>
                        <a:rPr lang="en-GB" sz="16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yr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Ref.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Note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Hole size distribution</a:t>
                      </a:r>
                    </a:p>
                    <a:p>
                      <a:pPr algn="ctr"/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fitted to literature data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1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15051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GH2TS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30-200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960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1.00E-02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9535"/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Lognormal (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μ = 0.085, s = 0.9)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1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051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GH2TT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30-160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5.33E-03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9535"/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1+10*Binomial (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μ = 2, s = 0.3)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1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051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GH2PL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270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5.40E-03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3,5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9535"/>
                      <a:r>
                        <a:rPr lang="en-US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Bernoulli(0.33</a:t>
                      </a: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)= rupture/large leak = 0.33:0.67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1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051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LH2TS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800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1.00E-03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9535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200*</a:t>
                      </a:r>
                      <a:r>
                        <a:rPr lang="en-GB" sz="16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Weibull</a:t>
                      </a: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λ= -0.26, k = 0.62)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415051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LH2TT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4000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2.50E-04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sz="16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9535"/>
                      <a:r>
                        <a:rPr lang="en-US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Bernoulli (</a:t>
                      </a: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0.3) = rupture/large leak = 0.3:0.7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1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0102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Notes: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90805" indent="-90805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a. Compressed gas trucks make 1333 hauls annually, driving 10 km urban freeway at 2.10</a:t>
                      </a:r>
                      <a:r>
                        <a:rPr lang="en-US" sz="1400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-6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accidents/km and 5 km urban road at 6.10</a:t>
                      </a:r>
                      <a:r>
                        <a:rPr lang="en-US" sz="1400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-6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/km with 5% chance of a leak per accident yielding 3.33.10</a:t>
                      </a:r>
                      <a:r>
                        <a:rPr lang="en-US" sz="1400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release event per year. To this is added 2.10</a:t>
                      </a:r>
                      <a:r>
                        <a:rPr lang="en-US" sz="1400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/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yr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rate of failure of the tubes in static condition included in GH2TS.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1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83010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90805" indent="-90805" algn="l" hangingPunct="0"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b. An event can result in rupture or large hole leak. The effect of pinhole leaks is neglected.</a:t>
                      </a:r>
                    </a:p>
                    <a:p>
                      <a:pPr marL="90805" indent="-90805" algn="l" hangingPunct="0"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c. The truck makes 100 trips/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yr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at an assumed chance of 0.05 of a release in case of accident.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1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115616" y="476672"/>
            <a:ext cx="7128792" cy="1008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Input data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for four H</a:t>
            </a:r>
            <a:r>
              <a:rPr lang="en-US" sz="2400" baseline="-25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storage tanks + pipe line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07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01167" y="6479052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09536"/>
              </p:ext>
            </p:extLst>
          </p:nvPr>
        </p:nvGraphicFramePr>
        <p:xfrm>
          <a:off x="160031" y="1294445"/>
          <a:ext cx="8820473" cy="52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864096"/>
                <a:gridCol w="2935173"/>
                <a:gridCol w="4301124"/>
              </a:tblGrid>
              <a:tr h="28101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Effect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r>
                        <a:rPr lang="en-GB" sz="1600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Case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Catastrophic leak</a:t>
                      </a:r>
                      <a:endParaRPr lang="en-US" sz="16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Leak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446444">
                <a:tc rowSpan="3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Jet fire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GH2TS/TT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π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*15*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LeakSize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(+</a:t>
                      </a:r>
                      <a:r>
                        <a:rPr lang="en-GB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π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*15*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LeakSize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 if leak duration &gt;8 s)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186018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GH2PL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π*4*4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π*2*2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595258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LH2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</a:t>
                      </a: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*18*0.75*66*0.75*(LeakSize/30.4)/2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(+</a:t>
                      </a: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</a:t>
                      </a: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*18*0.75*66*0.75*(LeakSize/30.4)/2, if duration &gt;8 s)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297629">
                <a:tc rowSpan="3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Flash fire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 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GH2TS/TT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</a:t>
                      </a: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*60*4*(CloudMass/52)^0.333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π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*45*3.7*(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CloudMass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/52)^0.333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186018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GH2PL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</a:t>
                      </a: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*(100/2)*10/2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297629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LH2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</a:t>
                      </a: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*18.6*121</a:t>
                      </a: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*(CloudMass/800)^0.333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π*15.4*88*(CloudMass/800)^0.333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297629">
                <a:tc rowSpan="3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Fire ball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GH2TS/TT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π*(25^2)*(CloudMass/300)^0.333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186018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GH2PL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186018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LH2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π*(25^2)*(CloudMass/300)^0.333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186018">
                <a:tc row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Pool fire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GH2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186018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LH2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π*((0.0158*((CloudMass/71)^0.43)^2+3.8121*(CloudMass/71)^0.43)*2)^2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29">
                <a:tc rowSpan="3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Vapor</a:t>
                      </a:r>
                      <a:endParaRPr lang="en-GB" sz="16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Cloud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Expl</a:t>
                      </a: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GH2TS/TT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π*(25^2)*(CloudMass/20)^0.333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π*(25^2)*(</a:t>
                      </a:r>
                      <a:r>
                        <a:rPr lang="en-GB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CloudMass</a:t>
                      </a:r>
                      <a:r>
                        <a:rPr lang="en-GB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/40)^0.333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186018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GH2PL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π*(78^2)*(CloudMass*0.5/300)^0.333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  <a:tr h="297629">
                <a:tc v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LH2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π*(62^2)*(CloudMass/300)^0.333</a:t>
                      </a:r>
                      <a:endParaRPr lang="en-US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π*(62^2)*(</a:t>
                      </a:r>
                      <a:r>
                        <a:rPr lang="en-GB" sz="14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CloudMass</a:t>
                      </a:r>
                      <a:r>
                        <a:rPr lang="en-GB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/600)^0.333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04" marR="43404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5812" y="530636"/>
            <a:ext cx="82089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Scaled 50% lethal effect area equations developed for various types of fires and vapor cloud explosion (SI units: area in m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mass in kg, leak size in kg/s).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684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8432" y="6479052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In part assumed 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and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otherwise resulting 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ignition probabilities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90929"/>
              </p:ext>
            </p:extLst>
          </p:nvPr>
        </p:nvGraphicFramePr>
        <p:xfrm>
          <a:off x="451064" y="1884995"/>
          <a:ext cx="8280920" cy="3776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597"/>
                <a:gridCol w="1206612"/>
                <a:gridCol w="773212"/>
                <a:gridCol w="901325"/>
                <a:gridCol w="901325"/>
                <a:gridCol w="773212"/>
                <a:gridCol w="709611"/>
                <a:gridCol w="872249"/>
                <a:gridCol w="1080777"/>
              </a:tblGrid>
              <a:tr h="780071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H2</a:t>
                      </a:r>
                      <a:endParaRPr lang="en-US" sz="2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store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Immediate ignition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Fireball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Flash fire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VCE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Jet fire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Pool fire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Safe dispersal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80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Catastrophic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Hole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22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GH2TS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0.60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322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GH2TT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0.55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0.21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322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GH2PL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0.50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0.34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322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LH2TS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0.04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0.04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0.50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0.18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322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LH2TT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0.19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0.44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  <a:endParaRPr lang="en-US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0.11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579984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32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8568951" cy="122413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/>
              </a:rPr>
              <a:t>Societal risk </a:t>
            </a:r>
            <a:r>
              <a:rPr lang="en-US" sz="2800" i="1" dirty="0">
                <a:solidFill>
                  <a:srgbClr val="C00000"/>
                </a:solidFill>
                <a:effectLst/>
              </a:rPr>
              <a:t>F-N</a:t>
            </a:r>
            <a:r>
              <a:rPr lang="en-US" sz="2800" dirty="0">
                <a:solidFill>
                  <a:srgbClr val="C00000"/>
                </a:solidFill>
                <a:effectLst/>
              </a:rPr>
              <a:t> curves for the two refueling stations and the three transportation modes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65197"/>
            <a:ext cx="1828800" cy="365125"/>
          </a:xfrm>
        </p:spPr>
        <p:txBody>
          <a:bodyPr/>
          <a:lstStyle/>
          <a:p>
            <a:fld id="{93D815D5-36D5-405C-9311-E23F13CB911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0" y="1772816"/>
            <a:ext cx="8566220" cy="4176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7704" y="6052646"/>
            <a:ext cx="38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Assumed population density 4000 /km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76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4024</TotalTime>
  <Words>1326</Words>
  <Application>Microsoft Office PowerPoint</Application>
  <PresentationFormat>On-screen Show (4:3)</PresentationFormat>
  <Paragraphs>319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Aspect</vt:lpstr>
      <vt:lpstr>Bitmap Image</vt:lpstr>
      <vt:lpstr>QRA INCLUDING UTILITY FOR DECISION SUPPORT OF H2 INFRASTRUCTURE LICENSING</vt:lpstr>
      <vt:lpstr>Why QRA with BBN?</vt:lpstr>
      <vt:lpstr>Example BBN H2 tank station (compressed)</vt:lpstr>
      <vt:lpstr>Why Bayesians?</vt:lpstr>
      <vt:lpstr>Example case of H2 refueling stations and tank trucks</vt:lpstr>
      <vt:lpstr>PowerPoint Presentation</vt:lpstr>
      <vt:lpstr>PowerPoint Presentation</vt:lpstr>
      <vt:lpstr>In part assumed and otherwise resulting ignition probabilities</vt:lpstr>
      <vt:lpstr>Societal risk F-N curves for the two refueling stations and the three transportation modes</vt:lpstr>
      <vt:lpstr>Individual risk (IR) distances  (per million years, in meter) and Expected Annual Loss (EAL) in 1000 $/yr</vt:lpstr>
      <vt:lpstr>The result of a risk assessment can be used in different ways: </vt:lpstr>
      <vt:lpstr>Utility, Uncertainty and Decision Tree</vt:lpstr>
      <vt:lpstr>Influence diagram and sensitivity limits</vt:lpstr>
      <vt:lpstr>PowerPoint Presentation</vt:lpstr>
      <vt:lpstr>Conclusions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BBN, DBN and ID a new means for scenario generation</dc:title>
  <dc:creator>Hans J. Pasman</dc:creator>
  <cp:lastModifiedBy>Hans J. Pasman</cp:lastModifiedBy>
  <cp:revision>187</cp:revision>
  <dcterms:created xsi:type="dcterms:W3CDTF">2011-03-14T04:50:26Z</dcterms:created>
  <dcterms:modified xsi:type="dcterms:W3CDTF">2011-09-04T18:48:10Z</dcterms:modified>
</cp:coreProperties>
</file>