
<file path=[Content_Types].xml><?xml version="1.0" encoding="utf-8"?>
<Types xmlns="http://schemas.openxmlformats.org/package/2006/content-types">
  <Default Extension="pict" ContentType="image/pict"/>
  <Override PartName="/ppt/slides/slide9.xml" ContentType="application/vnd.openxmlformats-officedocument.presentationml.slide+xml"/>
  <Override PartName="/ppt/embeddings/Microsoft_PowerPoint_97_-_2003_Presentation2.bin" ContentType="application/vnd.openxmlformats-officedocument.oleObject"/>
  <Override PartName="/ppt/embeddings/oleObject4.bin" ContentType="application/vnd.openxmlformats-officedocument.oleObject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embeddings/Microsoft_Equation7.bin" ContentType="application/vnd.openxmlformats-officedocument.oleObject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embeddings/Microsoft_Equation3.bin" ContentType="application/vnd.openxmlformats-officedocument.oleObject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xml" ContentType="application/xml"/>
  <Override PartName="/ppt/tableStyles.xml" ContentType="application/vnd.openxmlformats-officedocument.presentationml.tableStyles+xml"/>
  <Override PartName="/ppt/embeddings/oleObject5.bin" ContentType="application/vnd.openxmlformats-officedocument.oleObject"/>
  <Override PartName="/docProps/custom.xml" ContentType="application/vnd.openxmlformats-officedocument.custom-properties+xml"/>
  <Override PartName="/ppt/notesSlides/notesSlide1.xml" ContentType="application/vnd.openxmlformats-officedocument.presentationml.notesSlide+xml"/>
  <Override PartName="/ppt/embeddings/Microsoft_Equation8.bin" ContentType="application/vnd.openxmlformats-officedocument.oleObject"/>
  <Override PartName="/ppt/slides/slide6.xml" ContentType="application/vnd.openxmlformats-officedocument.presentationml.slide+xml"/>
  <Override PartName="/ppt/embeddings/oleObject1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embeddings/Microsoft_Equation4.bin" ContentType="application/vnd.openxmlformats-officedocument.oleObject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notesSlides/notesSlide2.xml" ContentType="application/vnd.openxmlformats-officedocument.presentationml.notesSlide+xml"/>
  <Override PartName="/ppt/embeddings/Microsoft_Equation10.bin" ContentType="application/vnd.openxmlformats-officedocument.oleObject"/>
  <Override PartName="/ppt/slides/slide7.xml" ContentType="application/vnd.openxmlformats-officedocument.presentationml.slide+xml"/>
  <Override PartName="/ppt/embeddings/Microsoft_Equation9.bin" ContentType="application/vnd.openxmlformats-officedocument.oleObject"/>
  <Override PartName="/ppt/presentation.xml" ContentType="application/vnd.openxmlformats-officedocument.presentationml.presentation.main+xml"/>
  <Override PartName="/ppt/embeddings/oleObject2.bin" ContentType="application/vnd.openxmlformats-officedocument.oleObject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embeddings/Microsoft_Equation5.bin" ContentType="application/vnd.openxmlformats-officedocument.oleObject"/>
  <Override PartName="/ppt/slideLayouts/slideLayout3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embeddings/Microsoft_PowerPoint_97_-_2003_Presentation1.bin" ContentType="application/vnd.openxmlformats-officedocument.oleObject"/>
  <Override PartName="/ppt/embeddings/oleObject3.bin" ContentType="application/vnd.openxmlformats-officedocument.oleObject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embeddings/Microsoft_Equation6.bin" ContentType="application/vnd.openxmlformats-officedocument.oleObject"/>
  <Override PartName="/ppt/slides/slide4.xml" ContentType="application/vnd.openxmlformats-officedocument.presentationml.slide+xml"/>
  <Default Extension="wmf" ContentType="image/x-wmf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80" r:id="rId2"/>
    <p:sldId id="371" r:id="rId3"/>
    <p:sldId id="381" r:id="rId4"/>
    <p:sldId id="372" r:id="rId5"/>
    <p:sldId id="373" r:id="rId6"/>
    <p:sldId id="376" r:id="rId7"/>
    <p:sldId id="386" r:id="rId8"/>
    <p:sldId id="382" r:id="rId9"/>
    <p:sldId id="384" r:id="rId10"/>
    <p:sldId id="383" r:id="rId11"/>
    <p:sldId id="389" r:id="rId12"/>
    <p:sldId id="385" r:id="rId13"/>
    <p:sldId id="387" r:id="rId14"/>
    <p:sldId id="388" r:id="rId15"/>
  </p:sldIdLst>
  <p:sldSz cx="9144000" cy="6858000" type="letter"/>
  <p:notesSz cx="9601200" cy="7315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600"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600"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600"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600"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600"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4600"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4600"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4600"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4600" kern="1200">
        <a:solidFill>
          <a:schemeClr val="tx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D847B"/>
    <a:srgbClr val="64D66F"/>
    <a:srgbClr val="FF9900"/>
    <a:srgbClr val="009900"/>
    <a:srgbClr val="0000FF"/>
    <a:srgbClr val="FFFF00"/>
    <a:srgbClr val="33CC33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2696" y="-10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-5920" y="-2040"/>
      </p:cViewPr>
      <p:guideLst>
        <p:guide orient="horz" pos="2304"/>
        <p:guide pos="302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ict"/><Relationship Id="rId2" Type="http://schemas.openxmlformats.org/officeDocument/2006/relationships/image" Target="../media/image8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ict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ict"/><Relationship Id="rId4" Type="http://schemas.openxmlformats.org/officeDocument/2006/relationships/image" Target="../media/image14.pict"/><Relationship Id="rId5" Type="http://schemas.openxmlformats.org/officeDocument/2006/relationships/image" Target="../media/image15.pict"/><Relationship Id="rId6" Type="http://schemas.openxmlformats.org/officeDocument/2006/relationships/image" Target="../media/image16.pict"/><Relationship Id="rId7" Type="http://schemas.openxmlformats.org/officeDocument/2006/relationships/image" Target="../media/image17.pict"/><Relationship Id="rId8" Type="http://schemas.openxmlformats.org/officeDocument/2006/relationships/image" Target="../media/image18.pict"/><Relationship Id="rId1" Type="http://schemas.openxmlformats.org/officeDocument/2006/relationships/image" Target="../media/image11.pict"/><Relationship Id="rId2" Type="http://schemas.openxmlformats.org/officeDocument/2006/relationships/image" Target="../media/image12.pict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Relationship Id="rId2" Type="http://schemas.openxmlformats.org/officeDocument/2006/relationships/image" Target="../media/image20.wmf"/><Relationship Id="rId3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Relationship Id="rId2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4013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68" tIns="47433" rIns="94868" bIns="47433" numCol="1" anchor="t" anchorCtr="0" compatLnSpc="1">
            <a:prstTxWarp prst="textNoShape">
              <a:avLst/>
            </a:prstTxWarp>
          </a:bodyPr>
          <a:lstStyle>
            <a:lvl1pPr algn="l" defTabSz="947738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7188" y="0"/>
            <a:ext cx="4164012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68" tIns="47433" rIns="94868" bIns="47433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07213"/>
            <a:ext cx="4164013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68" tIns="47433" rIns="94868" bIns="47433" numCol="1" anchor="b" anchorCtr="0" compatLnSpc="1">
            <a:prstTxWarp prst="textNoShape">
              <a:avLst/>
            </a:prstTxWarp>
          </a:bodyPr>
          <a:lstStyle>
            <a:lvl1pPr algn="l" defTabSz="947738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7188" y="6907213"/>
            <a:ext cx="4164012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68" tIns="47433" rIns="94868" bIns="47433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E6D3A34C-FAA8-AA47-8EA6-ACC8452314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40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68" tIns="47433" rIns="94868" bIns="47433" numCol="1" anchor="t" anchorCtr="0" compatLnSpc="1">
            <a:prstTxWarp prst="textNoShape">
              <a:avLst/>
            </a:prstTxWarp>
          </a:bodyPr>
          <a:lstStyle>
            <a:lvl1pPr algn="l" defTabSz="947738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7188" y="0"/>
            <a:ext cx="41640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68" tIns="47433" rIns="94868" bIns="47433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2867025" y="792163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493838" y="3840163"/>
            <a:ext cx="639603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68" tIns="47433" rIns="94868" bIns="474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6900"/>
            <a:ext cx="41640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68" tIns="47433" rIns="94868" bIns="47433" numCol="1" anchor="b" anchorCtr="0" compatLnSpc="1">
            <a:prstTxWarp prst="textNoShape">
              <a:avLst/>
            </a:prstTxWarp>
          </a:bodyPr>
          <a:lstStyle>
            <a:lvl1pPr algn="l" defTabSz="947738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7188" y="6946900"/>
            <a:ext cx="41640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68" tIns="47433" rIns="94868" bIns="47433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82B541BD-6634-0F43-81F9-36F9031AB7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1143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3429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9176E3-50DB-244C-82D9-7309922B4537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A69408-DD23-FF43-9444-99D665A86868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F98908-71C4-424A-AF30-2538031B0A92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vmlDrawing" Target="../drawings/vmlDrawing1.vml"/><Relationship Id="rId14" Type="http://schemas.openxmlformats.org/officeDocument/2006/relationships/oleObject" Target="../embeddings/Microsoft_PowerPoint_97_-_2003_Presentation1.bin"/><Relationship Id="rId15" Type="http://schemas.openxmlformats.org/officeDocument/2006/relationships/oleObject" Target="../embeddings/Microsoft_PowerPoint_97_-_2003_Presentation2.bin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Base" hidden="1"/>
          <p:cNvGraphicFramePr>
            <a:graphicFrameLocks/>
          </p:cNvGraphicFramePr>
          <p:nvPr/>
        </p:nvGraphicFramePr>
        <p:xfrm>
          <a:off x="1524000" y="1457325"/>
          <a:ext cx="6096000" cy="3943350"/>
        </p:xfrm>
        <a:graphic>
          <a:graphicData uri="http://schemas.openxmlformats.org/presentationml/2006/ole">
            <p:oleObj spid="_x0000_s1026" r:id="rId14" imgW="0" imgH="0" progId="PowerPoint.Show.8">
              <p:embed/>
            </p:oleObj>
          </a:graphicData>
        </a:graphic>
      </p:graphicFrame>
      <p:graphicFrame>
        <p:nvGraphicFramePr>
          <p:cNvPr id="1027" name="Rectangle 3" hidden="1"/>
          <p:cNvGraphicFramePr>
            <a:graphicFrameLocks/>
          </p:cNvGraphicFramePr>
          <p:nvPr/>
        </p:nvGraphicFramePr>
        <p:xfrm>
          <a:off x="1651000" y="1457325"/>
          <a:ext cx="6604000" cy="3943350"/>
        </p:xfrm>
        <a:graphic>
          <a:graphicData uri="http://schemas.openxmlformats.org/presentationml/2006/ole">
            <p:oleObj spid="_x0000_s1027" r:id="rId15" imgW="0" imgH="0" progId="PowerPoint.Show.8">
              <p:embed/>
            </p:oleObj>
          </a:graphicData>
        </a:graphic>
      </p:graphicFrame>
      <p:pic>
        <p:nvPicPr>
          <p:cNvPr id="1028" name="Picture 24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2449513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9" name="Rectangle 25"/>
          <p:cNvSpPr>
            <a:spLocks noChangeArrowheads="1"/>
          </p:cNvSpPr>
          <p:nvPr userDrawn="1"/>
        </p:nvSpPr>
        <p:spPr bwMode="auto">
          <a:xfrm>
            <a:off x="1235075" y="1063625"/>
            <a:ext cx="7908925" cy="889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DC00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051" name="Rectangle 27"/>
          <p:cNvSpPr>
            <a:spLocks noChangeArrowheads="1"/>
          </p:cNvSpPr>
          <p:nvPr userDrawn="1"/>
        </p:nvSpPr>
        <p:spPr bwMode="auto">
          <a:xfrm>
            <a:off x="7620000" y="6550025"/>
            <a:ext cx="406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5680" tIns="47840" rIns="95680" bIns="47840">
            <a:prstTxWarp prst="textNoShape">
              <a:avLst/>
            </a:prstTxWarp>
            <a:spAutoFit/>
          </a:bodyPr>
          <a:lstStyle/>
          <a:p>
            <a:pPr defTabSz="958850">
              <a:defRPr/>
            </a:pPr>
            <a:fld id="{163AA365-1AD4-1C4D-9951-F029A7128860}" type="slidenum">
              <a:rPr lang="en-US" sz="1400" b="1">
                <a:solidFill>
                  <a:schemeClr val="tx1"/>
                </a:solidFill>
              </a:rPr>
              <a:pPr defTabSz="958850">
                <a:defRPr/>
              </a:pPr>
              <a:t>‹#›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031" name="Picture 23"/>
          <p:cNvPicPr>
            <a:picLocks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8001000" y="6324600"/>
            <a:ext cx="98425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58850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defTabSz="958850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defTabSz="958850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defTabSz="958850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defTabSz="958850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defTabSz="958850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6pPr>
      <a:lvl7pPr marL="914400" algn="ctr" defTabSz="958850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7pPr>
      <a:lvl8pPr marL="1371600" algn="ctr" defTabSz="958850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8pPr>
      <a:lvl9pPr marL="1828800" algn="ctr" defTabSz="958850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9pPr>
    </p:titleStyle>
    <p:bodyStyle>
      <a:lvl1pPr marL="360363" indent="-360363" algn="l" defTabSz="958850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77875" indent="-298450" algn="l" defTabSz="958850" rtl="0" eaLnBrk="0" fontAlgn="base" hangingPunct="0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  <a:ea typeface="ＭＳ Ｐゴシック" charset="-128"/>
        </a:defRPr>
      </a:lvl2pPr>
      <a:lvl3pPr marL="1196975" indent="-238125" algn="l" defTabSz="958850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  <a:ea typeface="ＭＳ Ｐゴシック" charset="-128"/>
        </a:defRPr>
      </a:lvl3pPr>
      <a:lvl4pPr marL="1676400" indent="-239713" algn="l" defTabSz="958850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ＭＳ Ｐゴシック" charset="-128"/>
        </a:defRPr>
      </a:lvl4pPr>
      <a:lvl5pPr marL="2155825" indent="-239713" algn="l" defTabSz="958850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ＭＳ Ｐゴシック" charset="-128"/>
        </a:defRPr>
      </a:lvl5pPr>
      <a:lvl6pPr marL="2613025" indent="-239713" algn="l" defTabSz="958850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ＭＳ Ｐゴシック" charset="-128"/>
        </a:defRPr>
      </a:lvl6pPr>
      <a:lvl7pPr marL="3070225" indent="-239713" algn="l" defTabSz="958850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ＭＳ Ｐゴシック" charset="-128"/>
        </a:defRPr>
      </a:lvl7pPr>
      <a:lvl8pPr marL="3527425" indent="-239713" algn="l" defTabSz="958850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ＭＳ Ｐゴシック" charset="-128"/>
        </a:defRPr>
      </a:lvl8pPr>
      <a:lvl9pPr marL="3984625" indent="-239713" algn="l" defTabSz="958850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29.jpeg"/><Relationship Id="rId5" Type="http://schemas.openxmlformats.org/officeDocument/2006/relationships/oleObject" Target="Snow%20Leopard%20OS%20X:Users:will:Desktop:NHA%20Meeting%202011:NHA2011_Liquid_H2_paper:Sent%20to%20Winters:NHA_2011_LH2%20Leakjet%20Paper_ver13.doc!OLE_LINK1" TargetMode="External"/><Relationship Id="rId6" Type="http://schemas.openxmlformats.org/officeDocument/2006/relationships/image" Target="../media/image30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oleObject" Target="Snow%20Leopard%20OS%20X:Users:will:Desktop:NHA%20Meeting%202011:NHA2011_Liquid_H2_paper:Sent%20to%20Winters:NHA_2011_LH2%20Leakjet%20Paper_ver13.doc!OLE_LINK1" TargetMode="External"/><Relationship Id="rId5" Type="http://schemas.openxmlformats.org/officeDocument/2006/relationships/oleObject" Target="../embeddings/Microsoft_Equation3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Snow%20Leopard%20OS%20X:Users:will:Desktop:NHA%20Meeting%202011:NHA2011_Liquid_H2_paper:Sent%20to%20Winters:NHA_2011_LH2%20Leakjet%20Paper_ver13.doc!OLE_LINK2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4.bin"/><Relationship Id="rId4" Type="http://schemas.openxmlformats.org/officeDocument/2006/relationships/oleObject" Target="../embeddings/Microsoft_Equation5.bin"/><Relationship Id="rId5" Type="http://schemas.openxmlformats.org/officeDocument/2006/relationships/oleObject" Target="../embeddings/Microsoft_Equation6.bin"/><Relationship Id="rId6" Type="http://schemas.openxmlformats.org/officeDocument/2006/relationships/oleObject" Target="../embeddings/Microsoft_Equation7.bin"/><Relationship Id="rId7" Type="http://schemas.openxmlformats.org/officeDocument/2006/relationships/oleObject" Target="../embeddings/Microsoft_Equation8.bin"/><Relationship Id="rId8" Type="http://schemas.openxmlformats.org/officeDocument/2006/relationships/oleObject" Target="../embeddings/Microsoft_Equation9.bin"/><Relationship Id="rId9" Type="http://schemas.openxmlformats.org/officeDocument/2006/relationships/oleObject" Target="../embeddings/Microsoft_Equation10.bin"/><Relationship Id="rId10" Type="http://schemas.openxmlformats.org/officeDocument/2006/relationships/oleObject" Target="Snow%20Leopard%20OS%20X:Users:will:Desktop:NHA%20Meeting%202011:NHA2011_Liquid_H2_paper:Sent%20to%20Winters:NHA_2011_LH2%20Leakjet%20Paper_ver13.doc!OLE_LINK5" TargetMode="External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oleObject" Target="../embeddings/oleObject1.bin"/><Relationship Id="rId6" Type="http://schemas.openxmlformats.org/officeDocument/2006/relationships/oleObject" Target="../embeddings/oleObject2.bin"/><Relationship Id="rId7" Type="http://schemas.openxmlformats.org/officeDocument/2006/relationships/oleObject" Target="../embeddings/oleObject3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oleObject" Target="../embeddings/oleObject4.bin"/><Relationship Id="rId6" Type="http://schemas.openxmlformats.org/officeDocument/2006/relationships/oleObject" Target="../embeddings/oleObject5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558800" y="1282700"/>
            <a:ext cx="8178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60363" indent="-360363" defTabSz="958850">
              <a:lnSpc>
                <a:spcPct val="90000"/>
              </a:lnSpc>
              <a:spcBef>
                <a:spcPct val="20000"/>
              </a:spcBef>
            </a:pPr>
            <a:endParaRPr lang="en-US" sz="2000" b="1">
              <a:solidFill>
                <a:schemeClr val="tx1"/>
              </a:solidFill>
            </a:endParaRPr>
          </a:p>
          <a:p>
            <a:pPr marL="360363" indent="-360363" defTabSz="958850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solidFill>
                  <a:schemeClr val="tx1"/>
                </a:solidFill>
              </a:rPr>
              <a:t>Simulation of High Pressure </a:t>
            </a:r>
          </a:p>
          <a:p>
            <a:pPr marL="360363" indent="-360363" defTabSz="958850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solidFill>
                  <a:schemeClr val="tx1"/>
                </a:solidFill>
              </a:rPr>
              <a:t>Liquid Hydrogen Releases</a:t>
            </a:r>
          </a:p>
          <a:p>
            <a:pPr marL="360363" indent="-360363" defTabSz="958850">
              <a:lnSpc>
                <a:spcPct val="90000"/>
              </a:lnSpc>
              <a:spcBef>
                <a:spcPct val="20000"/>
              </a:spcBef>
            </a:pPr>
            <a:endParaRPr lang="en-US" sz="2000" b="1">
              <a:solidFill>
                <a:schemeClr val="tx1"/>
              </a:solidFill>
            </a:endParaRPr>
          </a:p>
          <a:p>
            <a:pPr marL="360363" indent="-360363" defTabSz="958850">
              <a:lnSpc>
                <a:spcPct val="90000"/>
              </a:lnSpc>
              <a:spcBef>
                <a:spcPct val="20000"/>
              </a:spcBef>
            </a:pPr>
            <a:endParaRPr lang="en-US" sz="2000" b="1">
              <a:solidFill>
                <a:schemeClr val="tx1"/>
              </a:solidFill>
            </a:endParaRPr>
          </a:p>
          <a:p>
            <a:pPr marL="360363" indent="-360363" defTabSz="958850">
              <a:lnSpc>
                <a:spcPct val="90000"/>
              </a:lnSpc>
              <a:spcBef>
                <a:spcPct val="20000"/>
              </a:spcBef>
            </a:pPr>
            <a:r>
              <a:rPr lang="en-US" sz="2000" b="1">
                <a:solidFill>
                  <a:schemeClr val="tx1"/>
                </a:solidFill>
              </a:rPr>
              <a:t>W. G. Houf and W. S. Winters</a:t>
            </a:r>
          </a:p>
          <a:p>
            <a:pPr marL="360363" indent="-360363" defTabSz="958850">
              <a:lnSpc>
                <a:spcPct val="90000"/>
              </a:lnSpc>
              <a:spcBef>
                <a:spcPct val="20000"/>
              </a:spcBef>
            </a:pPr>
            <a:r>
              <a:rPr lang="en-US" sz="2000" b="1">
                <a:solidFill>
                  <a:schemeClr val="tx1"/>
                </a:solidFill>
              </a:rPr>
              <a:t>Sandia National Laboratories</a:t>
            </a:r>
          </a:p>
          <a:p>
            <a:pPr marL="360363" indent="-360363" defTabSz="958850">
              <a:lnSpc>
                <a:spcPct val="90000"/>
              </a:lnSpc>
              <a:spcBef>
                <a:spcPct val="20000"/>
              </a:spcBef>
            </a:pPr>
            <a:r>
              <a:rPr lang="en-US" sz="2000" b="1">
                <a:solidFill>
                  <a:schemeClr val="tx1"/>
                </a:solidFill>
              </a:rPr>
              <a:t>Livermore, CA USA</a:t>
            </a:r>
          </a:p>
          <a:p>
            <a:pPr marL="360363" indent="-360363" defTabSz="958850">
              <a:lnSpc>
                <a:spcPct val="90000"/>
              </a:lnSpc>
              <a:spcBef>
                <a:spcPct val="20000"/>
              </a:spcBef>
            </a:pPr>
            <a:endParaRPr lang="en-US" sz="2000">
              <a:solidFill>
                <a:schemeClr val="tx1"/>
              </a:solidFill>
            </a:endParaRPr>
          </a:p>
          <a:p>
            <a:pPr marL="360363" indent="-360363" defTabSz="958850">
              <a:lnSpc>
                <a:spcPct val="90000"/>
              </a:lnSpc>
              <a:spcBef>
                <a:spcPct val="20000"/>
              </a:spcBef>
            </a:pPr>
            <a:endParaRPr lang="en-US" sz="2000">
              <a:solidFill>
                <a:schemeClr val="tx1"/>
              </a:solidFill>
            </a:endParaRPr>
          </a:p>
          <a:p>
            <a:pPr marL="360363" indent="-360363" defTabSz="958850">
              <a:lnSpc>
                <a:spcPct val="90000"/>
              </a:lnSpc>
              <a:spcBef>
                <a:spcPct val="20000"/>
              </a:spcBef>
            </a:pPr>
            <a:r>
              <a:rPr lang="en-US" sz="2000">
                <a:solidFill>
                  <a:schemeClr val="tx1"/>
                </a:solidFill>
              </a:rPr>
              <a:t>	</a:t>
            </a:r>
            <a:r>
              <a:rPr lang="en-US" sz="2000" b="1">
                <a:ea typeface="ＭＳ Ｐゴシック" charset="-128"/>
                <a:cs typeface="ＭＳ Ｐゴシック" charset="-128"/>
              </a:rPr>
              <a:t>4</a:t>
            </a:r>
            <a:r>
              <a:rPr lang="en-US" sz="2000" b="1" baseline="30000">
                <a:ea typeface="ＭＳ Ｐゴシック" charset="-128"/>
                <a:cs typeface="ＭＳ Ｐゴシック" charset="-128"/>
              </a:rPr>
              <a:t>th</a:t>
            </a:r>
            <a:r>
              <a:rPr lang="en-US" sz="2000" b="1">
                <a:ea typeface="ＭＳ Ｐゴシック" charset="-128"/>
                <a:cs typeface="ＭＳ Ｐゴシック" charset="-128"/>
              </a:rPr>
              <a:t> International Conference on Hydrogen Safety</a:t>
            </a:r>
            <a:br>
              <a:rPr lang="en-US" sz="2000" b="1">
                <a:ea typeface="ＭＳ Ｐゴシック" charset="-128"/>
                <a:cs typeface="ＭＳ Ｐゴシック" charset="-128"/>
              </a:rPr>
            </a:br>
            <a:r>
              <a:rPr lang="en-US" sz="2000" b="1">
                <a:ea typeface="ＭＳ Ｐゴシック" charset="-128"/>
                <a:cs typeface="ＭＳ Ｐゴシック" charset="-128"/>
              </a:rPr>
              <a:t>San Francisco, CA</a:t>
            </a:r>
            <a:br>
              <a:rPr lang="en-US" sz="2000" b="1">
                <a:ea typeface="ＭＳ Ｐゴシック" charset="-128"/>
                <a:cs typeface="ＭＳ Ｐゴシック" charset="-128"/>
              </a:rPr>
            </a:br>
            <a:r>
              <a:rPr lang="en-US" sz="2000" b="1">
                <a:ea typeface="ＭＳ Ｐゴシック" charset="-128"/>
                <a:cs typeface="ＭＳ Ｐゴシック" charset="-128"/>
              </a:rPr>
              <a:t>September 12-14, 2011</a:t>
            </a:r>
            <a:endParaRPr lang="en-US" sz="2000" b="1">
              <a:solidFill>
                <a:schemeClr val="tx1"/>
              </a:solidFill>
            </a:endParaRPr>
          </a:p>
          <a:p>
            <a:pPr marL="360363" indent="-360363" defTabSz="958850">
              <a:lnSpc>
                <a:spcPct val="90000"/>
              </a:lnSpc>
              <a:spcBef>
                <a:spcPct val="20000"/>
              </a:spcBef>
            </a:pPr>
            <a:endParaRPr lang="en-US" sz="2600" b="1">
              <a:solidFill>
                <a:schemeClr val="tx1"/>
              </a:solidFill>
            </a:endParaRPr>
          </a:p>
          <a:p>
            <a:pPr marL="360363" indent="-360363" defTabSz="958850">
              <a:lnSpc>
                <a:spcPct val="90000"/>
              </a:lnSpc>
              <a:spcBef>
                <a:spcPct val="20000"/>
              </a:spcBef>
            </a:pPr>
            <a:endParaRPr lang="en-US" sz="3400" b="1">
              <a:solidFill>
                <a:schemeClr val="tx1"/>
              </a:solidFill>
            </a:endParaRPr>
          </a:p>
        </p:txBody>
      </p:sp>
      <p:sp>
        <p:nvSpPr>
          <p:cNvPr id="15363" name="Text Box 19"/>
          <p:cNvSpPr txBox="1">
            <a:spLocks noChangeArrowheads="1"/>
          </p:cNvSpPr>
          <p:nvPr/>
        </p:nvSpPr>
        <p:spPr bwMode="auto">
          <a:xfrm>
            <a:off x="631825" y="6270625"/>
            <a:ext cx="73914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953" tIns="42977" rIns="85953" bIns="42977">
            <a:prstTxWarp prst="textNoShape">
              <a:avLst/>
            </a:prstTxWarp>
            <a:spAutoFit/>
          </a:bodyPr>
          <a:lstStyle/>
          <a:p>
            <a:pPr defTabSz="858838"/>
            <a:r>
              <a:rPr lang="en-US" sz="1200"/>
              <a:t>Sandia is a multiprogram laboratory operated by Sandia Corporation, a Lockheed Martin Company, for the United States Department of Energy under contract DE-AC04-94AL85000.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2"/>
          <p:cNvSpPr>
            <a:spLocks noChangeArrowheads="1"/>
          </p:cNvSpPr>
          <p:nvPr/>
        </p:nvSpPr>
        <p:spPr bwMode="auto">
          <a:xfrm>
            <a:off x="2209800" y="122238"/>
            <a:ext cx="68643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l" defTabSz="958850" eaLnBrk="0" hangingPunct="0"/>
            <a:r>
              <a:rPr lang="en-US" sz="2000" b="1"/>
              <a:t>The jet model has been validated with high-momentum H</a:t>
            </a:r>
            <a:r>
              <a:rPr lang="en-US" sz="2000" b="1" baseline="-25000"/>
              <a:t>2</a:t>
            </a:r>
            <a:r>
              <a:rPr lang="en-US" sz="2000" b="1"/>
              <a:t> jet release data from K.I.T. (FZK).</a:t>
            </a:r>
          </a:p>
        </p:txBody>
      </p:sp>
      <p:sp>
        <p:nvSpPr>
          <p:cNvPr id="24580" name="Rectangle 25"/>
          <p:cNvSpPr>
            <a:spLocks noChangeArrowheads="1"/>
          </p:cNvSpPr>
          <p:nvPr/>
        </p:nvSpPr>
        <p:spPr bwMode="auto">
          <a:xfrm>
            <a:off x="152400" y="1371600"/>
            <a:ext cx="563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60363" indent="-360363" algn="l" defTabSz="958850" eaLnBrk="0" hangingPunct="0">
              <a:spcBef>
                <a:spcPct val="20000"/>
              </a:spcBef>
            </a:pPr>
            <a:r>
              <a:rPr lang="en-US" sz="1400">
                <a:solidFill>
                  <a:schemeClr val="tx1"/>
                </a:solidFill>
              </a:rPr>
              <a:t>• Model in good agreement with experimental data</a:t>
            </a:r>
          </a:p>
          <a:p>
            <a:pPr marL="817563" lvl="1" indent="-360363" algn="l" defTabSz="958850" eaLnBrk="0" hangingPunct="0">
              <a:spcBef>
                <a:spcPct val="20000"/>
              </a:spcBef>
            </a:pPr>
            <a:r>
              <a:rPr lang="en-US" sz="1400">
                <a:solidFill>
                  <a:schemeClr val="tx1"/>
                </a:solidFill>
              </a:rPr>
              <a:t>• Data from K.I.T. (FZK) experiments (Xiao et. al.)</a:t>
            </a:r>
            <a:r>
              <a:rPr lang="en-US" sz="1400" baseline="30000">
                <a:solidFill>
                  <a:schemeClr val="tx1"/>
                </a:solidFill>
              </a:rPr>
              <a:t>1</a:t>
            </a:r>
          </a:p>
          <a:p>
            <a:pPr marL="817563" lvl="1" indent="-360363" algn="l" defTabSz="958850" eaLnBrk="0" hangingPunct="0">
              <a:spcBef>
                <a:spcPct val="20000"/>
              </a:spcBef>
            </a:pPr>
            <a:r>
              <a:rPr lang="en-US" sz="1400">
                <a:solidFill>
                  <a:schemeClr val="tx1"/>
                </a:solidFill>
              </a:rPr>
              <a:t>• Data in choked-flow high-momentum regime</a:t>
            </a:r>
          </a:p>
          <a:p>
            <a:pPr marL="817563" lvl="1" indent="-360363" algn="l" defTabSz="958850" eaLnBrk="0" hangingPunct="0">
              <a:spcBef>
                <a:spcPct val="20000"/>
              </a:spcBef>
            </a:pPr>
            <a:r>
              <a:rPr lang="en-US" sz="1400">
                <a:solidFill>
                  <a:schemeClr val="tx1"/>
                </a:solidFill>
              </a:rPr>
              <a:t>• Additional data needed for lower temperature </a:t>
            </a:r>
          </a:p>
          <a:p>
            <a:pPr marL="817563" lvl="1" indent="-360363" algn="l" defTabSz="958850" eaLnBrk="0" hangingPunct="0">
              <a:spcBef>
                <a:spcPct val="20000"/>
              </a:spcBef>
            </a:pPr>
            <a:r>
              <a:rPr lang="en-US" sz="1400">
                <a:solidFill>
                  <a:schemeClr val="tx1"/>
                </a:solidFill>
              </a:rPr>
              <a:t>  behavior validation (&lt; 80 K)</a:t>
            </a:r>
          </a:p>
          <a:p>
            <a:pPr marL="360363" indent="-360363" algn="l" defTabSz="958850" eaLnBrk="0" hangingPunct="0">
              <a:spcBef>
                <a:spcPct val="20000"/>
              </a:spcBef>
            </a:pPr>
            <a:endParaRPr lang="en-US" sz="1800" baseline="30000">
              <a:solidFill>
                <a:schemeClr val="tx1"/>
              </a:solidFill>
            </a:endParaRPr>
          </a:p>
        </p:txBody>
      </p:sp>
      <p:sp>
        <p:nvSpPr>
          <p:cNvPr id="24581" name="Text Box 27"/>
          <p:cNvSpPr txBox="1">
            <a:spLocks noChangeArrowheads="1"/>
          </p:cNvSpPr>
          <p:nvPr/>
        </p:nvSpPr>
        <p:spPr bwMode="auto">
          <a:xfrm>
            <a:off x="3505200" y="5854700"/>
            <a:ext cx="56388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680" tIns="47840" rIns="95680" bIns="47840">
            <a:prstTxWarp prst="textNoShape">
              <a:avLst/>
            </a:prstTxWarp>
            <a:spAutoFit/>
          </a:bodyPr>
          <a:lstStyle/>
          <a:p>
            <a:pPr algn="l" defTabSz="958850"/>
            <a:r>
              <a:rPr lang="en-US" sz="800"/>
              <a:t>1.  J. Xiao, J. R. Travis and W. Breitung, “Hydrogen Release from a High-Pressure GH2 </a:t>
            </a:r>
          </a:p>
          <a:p>
            <a:pPr algn="l" defTabSz="958850"/>
            <a:r>
              <a:rPr lang="en-US" sz="800"/>
              <a:t>     Reservoir in Case of a Small Leak,” 3</a:t>
            </a:r>
            <a:r>
              <a:rPr lang="en-US" sz="800" baseline="30000"/>
              <a:t>rd</a:t>
            </a:r>
            <a:r>
              <a:rPr lang="en-US" sz="800"/>
              <a:t> ICHS International Conference on Hydrogen Safety, </a:t>
            </a:r>
          </a:p>
          <a:p>
            <a:pPr algn="l" defTabSz="958850"/>
            <a:r>
              <a:rPr lang="en-US" sz="800"/>
              <a:t>      Ajaccio-Corse, France, September 16-18, 2009.</a:t>
            </a:r>
          </a:p>
          <a:p>
            <a:pPr algn="l" defTabSz="958850"/>
            <a:r>
              <a:rPr lang="en-US" sz="800"/>
              <a:t>2.  K. B. Yuceil and M. V. Otugen, “Scaling Parameters for Underexpanded Supersonic Jets,” </a:t>
            </a:r>
          </a:p>
          <a:p>
            <a:pPr algn="l" defTabSz="958850"/>
            <a:r>
              <a:rPr lang="en-US" sz="800"/>
              <a:t>     Physics of Fluids, Vol. 4, No. 12, pp. 4206-4215, December, 2002.</a:t>
            </a:r>
          </a:p>
          <a:p>
            <a:pPr algn="l" defTabSz="958850"/>
            <a:endParaRPr lang="en-US" sz="800"/>
          </a:p>
        </p:txBody>
      </p:sp>
      <p:pic>
        <p:nvPicPr>
          <p:cNvPr id="24582" name="Picture 23" descr="Sandia Model Fig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67325" y="1414463"/>
            <a:ext cx="35433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0" y="3200400"/>
          <a:ext cx="5626100" cy="1320800"/>
        </p:xfrm>
        <a:graphic>
          <a:graphicData uri="http://schemas.openxmlformats.org/presentationml/2006/ole">
            <p:oleObj spid="_x0000_s24578" name="Document" r:id="rId5" imgW="5626100" imgH="1320800" progId="Word.Document.12">
              <p:link updateAutomatic="1"/>
            </p:oleObj>
          </a:graphicData>
        </a:graphic>
      </p:graphicFrame>
      <p:sp>
        <p:nvSpPr>
          <p:cNvPr id="24583" name="TextBox 19"/>
          <p:cNvSpPr txBox="1">
            <a:spLocks noChangeArrowheads="1"/>
          </p:cNvSpPr>
          <p:nvPr/>
        </p:nvSpPr>
        <p:spPr bwMode="auto">
          <a:xfrm>
            <a:off x="1273175" y="2755900"/>
            <a:ext cx="3146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/>
              <a:t>Reservoir conditions and leak diameters for</a:t>
            </a:r>
          </a:p>
          <a:p>
            <a:r>
              <a:rPr lang="en-US" sz="1200"/>
              <a:t> K.I.T. (FZK) experiments (Xiao et al.*)</a:t>
            </a:r>
          </a:p>
        </p:txBody>
      </p:sp>
      <p:pic>
        <p:nvPicPr>
          <p:cNvPr id="24584" name="Picture 2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0100" y="4902200"/>
            <a:ext cx="251460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5" name="TextBox 22"/>
          <p:cNvSpPr txBox="1">
            <a:spLocks noChangeArrowheads="1"/>
          </p:cNvSpPr>
          <p:nvPr/>
        </p:nvSpPr>
        <p:spPr bwMode="auto">
          <a:xfrm>
            <a:off x="739775" y="4445000"/>
            <a:ext cx="27209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Unignited H</a:t>
            </a:r>
            <a:r>
              <a:rPr lang="en-US" sz="1200" b="1" baseline="-25000"/>
              <a:t>2</a:t>
            </a:r>
            <a:r>
              <a:rPr lang="en-US" sz="1200" b="1"/>
              <a:t> Jet Image (BOS) from </a:t>
            </a:r>
          </a:p>
          <a:p>
            <a:r>
              <a:rPr lang="en-US" sz="1200" b="1"/>
              <a:t>K.I.T. (FZK) Experiments</a:t>
            </a:r>
          </a:p>
        </p:txBody>
      </p:sp>
      <p:sp>
        <p:nvSpPr>
          <p:cNvPr id="24586" name="Rectangle 34"/>
          <p:cNvSpPr>
            <a:spLocks noChangeArrowheads="1"/>
          </p:cNvSpPr>
          <p:nvPr/>
        </p:nvSpPr>
        <p:spPr bwMode="auto">
          <a:xfrm>
            <a:off x="3962400" y="5154613"/>
            <a:ext cx="502920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60363" indent="-360363" algn="l" defTabSz="958850" eaLnBrk="0" hangingPunct="0">
              <a:spcBef>
                <a:spcPct val="20000"/>
              </a:spcBef>
            </a:pPr>
            <a:r>
              <a:rPr lang="en-US" sz="1400">
                <a:solidFill>
                  <a:schemeClr val="tx1"/>
                </a:solidFill>
              </a:rPr>
              <a:t>• Virtual jet origin calculated using Yuceil and Otugen</a:t>
            </a:r>
            <a:r>
              <a:rPr lang="en-US" sz="1400" baseline="30000">
                <a:solidFill>
                  <a:schemeClr val="tx1"/>
                </a:solidFill>
              </a:rPr>
              <a:t>2</a:t>
            </a:r>
            <a:r>
              <a:rPr lang="en-US" sz="1400">
                <a:solidFill>
                  <a:schemeClr val="tx1"/>
                </a:solidFill>
              </a:rPr>
              <a:t> </a:t>
            </a:r>
          </a:p>
          <a:p>
            <a:pPr marL="360363" indent="-360363" algn="l" defTabSz="958850" eaLnBrk="0" hangingPunct="0">
              <a:spcBef>
                <a:spcPct val="20000"/>
              </a:spcBef>
            </a:pPr>
            <a:r>
              <a:rPr lang="en-US" sz="1400">
                <a:solidFill>
                  <a:schemeClr val="tx1"/>
                </a:solidFill>
              </a:rPr>
              <a:t>  source model.</a:t>
            </a:r>
            <a:endParaRPr lang="en-US" sz="1400" baseline="300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2"/>
          <p:cNvSpPr>
            <a:spLocks noChangeArrowheads="1"/>
          </p:cNvSpPr>
          <p:nvPr/>
        </p:nvSpPr>
        <p:spPr bwMode="auto">
          <a:xfrm>
            <a:off x="2197100" y="84138"/>
            <a:ext cx="686435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l" defTabSz="958850" eaLnBrk="0" hangingPunct="0"/>
            <a:r>
              <a:rPr lang="en-US" sz="2000" b="1"/>
              <a:t>We have computed a set of concentration decay distances to LFL (4% m.f.) for high-momentum choked flow leaks from a LH2 storage space.</a:t>
            </a:r>
          </a:p>
        </p:txBody>
      </p:sp>
      <p:sp>
        <p:nvSpPr>
          <p:cNvPr id="26627" name="Rectangle 25"/>
          <p:cNvSpPr>
            <a:spLocks noChangeArrowheads="1"/>
          </p:cNvSpPr>
          <p:nvPr/>
        </p:nvSpPr>
        <p:spPr bwMode="auto">
          <a:xfrm>
            <a:off x="88900" y="1104900"/>
            <a:ext cx="89916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60363" indent="-360363" algn="l" defTabSz="958850" eaLnBrk="0" hangingPunct="0">
              <a:spcBef>
                <a:spcPct val="20000"/>
              </a:spcBef>
            </a:pPr>
            <a:r>
              <a:rPr lang="en-US" sz="1600">
                <a:solidFill>
                  <a:schemeClr val="tx1"/>
                </a:solidFill>
              </a:rPr>
              <a:t>• Calculations performed as part of work with NFPA 2 Task Group 6</a:t>
            </a:r>
          </a:p>
          <a:p>
            <a:pPr marL="360363" indent="-360363" algn="l" defTabSz="958850" eaLnBrk="0" hangingPunct="0">
              <a:spcBef>
                <a:spcPct val="20000"/>
              </a:spcBef>
            </a:pPr>
            <a:r>
              <a:rPr lang="en-US" sz="1600">
                <a:solidFill>
                  <a:schemeClr val="tx1"/>
                </a:solidFill>
              </a:rPr>
              <a:t>• Liquid H2 storage pressure 1.03 MPa (150 psi) gage</a:t>
            </a:r>
          </a:p>
          <a:p>
            <a:pPr marL="360363" indent="-360363" algn="l" defTabSz="958850" eaLnBrk="0" hangingPunct="0">
              <a:spcBef>
                <a:spcPct val="20000"/>
              </a:spcBef>
            </a:pPr>
            <a:r>
              <a:rPr lang="en-US" sz="1600">
                <a:solidFill>
                  <a:schemeClr val="tx1"/>
                </a:solidFill>
              </a:rPr>
              <a:t>• Leaks assumed to be from 3 different storage locations:</a:t>
            </a:r>
          </a:p>
          <a:p>
            <a:pPr marL="817563" lvl="1" indent="-360363" algn="l" defTabSz="958850" eaLnBrk="0" hangingPunct="0">
              <a:spcBef>
                <a:spcPct val="20000"/>
              </a:spcBef>
              <a:buFontTx/>
              <a:buAutoNum type="arabicParenBoth"/>
            </a:pPr>
            <a:r>
              <a:rPr lang="en-US" sz="1600">
                <a:solidFill>
                  <a:schemeClr val="tx1"/>
                </a:solidFill>
              </a:rPr>
              <a:t>Saturated Vapor storage space</a:t>
            </a:r>
          </a:p>
          <a:p>
            <a:pPr marL="817563" lvl="1" indent="-360363" algn="l" defTabSz="958850" eaLnBrk="0" hangingPunct="0">
              <a:spcBef>
                <a:spcPct val="20000"/>
              </a:spcBef>
              <a:buFontTx/>
              <a:buAutoNum type="arabicParenBoth"/>
            </a:pPr>
            <a:r>
              <a:rPr lang="en-US" sz="1600">
                <a:solidFill>
                  <a:schemeClr val="tx1"/>
                </a:solidFill>
              </a:rPr>
              <a:t>Saturated Liquid storage space</a:t>
            </a:r>
          </a:p>
          <a:p>
            <a:pPr marL="817563" lvl="1" indent="-360363" algn="l" defTabSz="958850" eaLnBrk="0" hangingPunct="0">
              <a:spcBef>
                <a:spcPct val="20000"/>
              </a:spcBef>
              <a:buFontTx/>
              <a:buAutoNum type="arabicParenBoth"/>
            </a:pPr>
            <a:r>
              <a:rPr lang="en-US" sz="1600">
                <a:solidFill>
                  <a:schemeClr val="tx1"/>
                </a:solidFill>
              </a:rPr>
              <a:t>Sub-cooled liquid storage space</a:t>
            </a:r>
          </a:p>
          <a:p>
            <a:pPr marL="360363" indent="-360363" algn="l" defTabSz="958850" eaLnBrk="0" hangingPunct="0">
              <a:spcBef>
                <a:spcPct val="20000"/>
              </a:spcBef>
            </a:pPr>
            <a:r>
              <a:rPr lang="en-US" sz="1600">
                <a:solidFill>
                  <a:schemeClr val="tx1"/>
                </a:solidFill>
              </a:rPr>
              <a:t>• 3% flow area leaks* assumed to come from pipe I.D.s - 6.35mm (1/4 inch) to 50.8mm (2 in)</a:t>
            </a:r>
          </a:p>
        </p:txBody>
      </p:sp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481388"/>
            <a:ext cx="7381875" cy="252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Box 11"/>
          <p:cNvSpPr txBox="1">
            <a:spLocks noChangeArrowheads="1"/>
          </p:cNvSpPr>
          <p:nvPr/>
        </p:nvSpPr>
        <p:spPr bwMode="auto">
          <a:xfrm>
            <a:off x="293688" y="6096000"/>
            <a:ext cx="72675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/>
              <a:t>* Based on gaseous H</a:t>
            </a:r>
            <a:r>
              <a:rPr lang="en-US" sz="1200" baseline="-25000"/>
              <a:t>2</a:t>
            </a:r>
            <a:r>
              <a:rPr lang="en-US" sz="1200"/>
              <a:t> separation distance work performed by NFPA 2 Task Group 6 (LaChance et al.)</a:t>
            </a:r>
          </a:p>
        </p:txBody>
      </p:sp>
      <p:sp>
        <p:nvSpPr>
          <p:cNvPr id="26630" name="Rectangle 13"/>
          <p:cNvSpPr>
            <a:spLocks noChangeArrowheads="1"/>
          </p:cNvSpPr>
          <p:nvPr/>
        </p:nvSpPr>
        <p:spPr bwMode="auto">
          <a:xfrm>
            <a:off x="508000" y="6319838"/>
            <a:ext cx="65151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800"/>
              <a:t>J. LaChance, W. Houf, B. Middleton, L. Fluer, “Analysis to Support Development of Risk-Informed</a:t>
            </a:r>
          </a:p>
          <a:p>
            <a:pPr algn="l"/>
            <a:r>
              <a:rPr lang="en-US" sz="800"/>
              <a:t>Separation Distances for Hydrogen Codes and Standards,”  Sandia Report SAND2009-0874, March 2009. </a:t>
            </a:r>
          </a:p>
        </p:txBody>
      </p:sp>
      <p:sp>
        <p:nvSpPr>
          <p:cNvPr id="26631" name="TextBox 14"/>
          <p:cNvSpPr txBox="1">
            <a:spLocks noChangeArrowheads="1"/>
          </p:cNvSpPr>
          <p:nvPr/>
        </p:nvSpPr>
        <p:spPr bwMode="auto">
          <a:xfrm>
            <a:off x="2549525" y="3130550"/>
            <a:ext cx="4191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/>
              <a:t>Distance to 4% H</a:t>
            </a:r>
            <a:r>
              <a:rPr lang="en-US" sz="1400" b="1" baseline="-25000"/>
              <a:t>2</a:t>
            </a:r>
            <a:r>
              <a:rPr lang="en-US" sz="1400" b="1"/>
              <a:t> Mole Fraction Concentration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35200" y="287338"/>
            <a:ext cx="5041900" cy="627062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b="1" smtClean="0"/>
              <a:t>Summary and Conclusions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320800"/>
            <a:ext cx="8566150" cy="53213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smtClean="0"/>
              <a:t>•  Turbulent buoyant jet model has been developed to predict trajectories and concentration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smtClean="0"/>
              <a:t>   decay distances for choked and unchoked LH2 leaks.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smtClean="0"/>
              <a:t>•  NIST thermodynamic models have been used to determine multi-phase H</a:t>
            </a:r>
            <a:r>
              <a:rPr lang="en-US" sz="1600" baseline="-25000" smtClean="0"/>
              <a:t>2</a:t>
            </a:r>
            <a:r>
              <a:rPr lang="en-US" sz="1600" smtClean="0"/>
              <a:t> states and low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smtClean="0"/>
              <a:t>   temperature H</a:t>
            </a:r>
            <a:r>
              <a:rPr lang="en-US" sz="1600" baseline="-25000" smtClean="0"/>
              <a:t>2</a:t>
            </a:r>
            <a:r>
              <a:rPr lang="en-US" sz="1600" smtClean="0"/>
              <a:t>/air states.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smtClean="0"/>
              <a:t>•  The model has been experimentally validated for 298K H</a:t>
            </a:r>
            <a:r>
              <a:rPr lang="en-US" sz="1600" baseline="-25000" smtClean="0"/>
              <a:t>2</a:t>
            </a:r>
            <a:r>
              <a:rPr lang="en-US" sz="1600" smtClean="0"/>
              <a:t> and 80K high-pressure H</a:t>
            </a:r>
            <a:r>
              <a:rPr lang="en-US" sz="1600" baseline="-25000" smtClean="0"/>
              <a:t>2</a:t>
            </a:r>
            <a:r>
              <a:rPr lang="en-US" sz="1600" smtClean="0"/>
              <a:t> jets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smtClean="0"/>
              <a:t>   (more experiments are needed).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smtClean="0"/>
              <a:t>•  Simulations performed 3 types of multi-phase leaks from LH2 storage space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smtClean="0"/>
              <a:t>•  </a:t>
            </a:r>
            <a:r>
              <a:rPr lang="en-US" sz="1600" smtClean="0">
                <a:solidFill>
                  <a:srgbClr val="0000FF"/>
                </a:solidFill>
              </a:rPr>
              <a:t>Saturated vapor leaks LH2 showed the shortest decay distance to LFL (4% m.f.)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smtClean="0"/>
              <a:t>•  LFL decay distance for </a:t>
            </a:r>
            <a:r>
              <a:rPr lang="en-US" sz="1600" smtClean="0">
                <a:solidFill>
                  <a:srgbClr val="0000FF"/>
                </a:solidFill>
              </a:rPr>
              <a:t>leaks from saturated liquid space approx. 19-28% longer than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smtClean="0">
                <a:solidFill>
                  <a:srgbClr val="0000FF"/>
                </a:solidFill>
              </a:rPr>
              <a:t>   corresponding leaks from saturated vapor space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smtClean="0"/>
              <a:t>•  Largest LFL decay distances computed for </a:t>
            </a:r>
            <a:r>
              <a:rPr lang="en-US" sz="1600" smtClean="0">
                <a:solidFill>
                  <a:srgbClr val="0000FF"/>
                </a:solidFill>
              </a:rPr>
              <a:t>subcooled liquid leaks (approx. 37-117% longer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smtClean="0">
                <a:solidFill>
                  <a:srgbClr val="0000FF"/>
                </a:solidFill>
              </a:rPr>
              <a:t>   than corresponding saturated vapor leaks)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smtClean="0"/>
              <a:t>•  Saturated liquid and subcooled liquid leaks enter atmosphere as two-phase mixtures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smtClean="0"/>
              <a:t>    having qualities (denser hydrogen) than saturated vapor leaks and longer distances are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smtClean="0"/>
              <a:t>    required to entrain enough air to dilute these leaks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smtClean="0"/>
              <a:t>•  Saturated liquid and subcooled liquid leaks were negatively buoyant in air while saturated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smtClean="0"/>
              <a:t>    vapor leaks were positively buoyant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smtClean="0"/>
              <a:t>•  All leaks were high-momentum choked flow leaks with trajectory to LFL not greatly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smtClean="0"/>
              <a:t>    influenced by buoyancy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00400" y="2286000"/>
            <a:ext cx="2971800" cy="6858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4000" smtClean="0"/>
              <a:t>Extra Slides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Liquid radial distance tab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75138" y="4171950"/>
            <a:ext cx="4595812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7" descr="Vapor radial distance tab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48150" y="1503363"/>
            <a:ext cx="459422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 Box 8"/>
          <p:cNvSpPr txBox="1">
            <a:spLocks noChangeArrowheads="1"/>
          </p:cNvSpPr>
          <p:nvPr/>
        </p:nvSpPr>
        <p:spPr bwMode="auto">
          <a:xfrm>
            <a:off x="1905000" y="0"/>
            <a:ext cx="72390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680" tIns="47840" rIns="95680" bIns="47840">
            <a:prstTxWarp prst="textNoShape">
              <a:avLst/>
            </a:prstTxWarp>
            <a:spAutoFit/>
          </a:bodyPr>
          <a:lstStyle/>
          <a:p>
            <a:pPr algn="l" defTabSz="958850"/>
            <a:r>
              <a:rPr lang="en-US" sz="2000"/>
              <a:t>We have developed tables showing concentration envelopes</a:t>
            </a:r>
            <a:r>
              <a:rPr lang="en-US"/>
              <a:t> </a:t>
            </a:r>
          </a:p>
        </p:txBody>
      </p:sp>
      <p:sp>
        <p:nvSpPr>
          <p:cNvPr id="30725" name="Text Box 11"/>
          <p:cNvSpPr txBox="1">
            <a:spLocks noChangeArrowheads="1"/>
          </p:cNvSpPr>
          <p:nvPr/>
        </p:nvSpPr>
        <p:spPr bwMode="auto">
          <a:xfrm>
            <a:off x="1885950" y="685800"/>
            <a:ext cx="5005388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680" tIns="47840" rIns="95680" bIns="47840">
            <a:prstTxWarp prst="textNoShape">
              <a:avLst/>
            </a:prstTxWarp>
            <a:spAutoFit/>
          </a:bodyPr>
          <a:lstStyle/>
          <a:p>
            <a:pPr defTabSz="958850"/>
            <a:r>
              <a:rPr lang="en-US" sz="2000"/>
              <a:t>for small scale leaks from 11 atm systems.</a:t>
            </a:r>
          </a:p>
        </p:txBody>
      </p:sp>
      <p:sp>
        <p:nvSpPr>
          <p:cNvPr id="30726" name="Text Box 12"/>
          <p:cNvSpPr txBox="1">
            <a:spLocks noChangeArrowheads="1"/>
          </p:cNvSpPr>
          <p:nvPr/>
        </p:nvSpPr>
        <p:spPr bwMode="auto">
          <a:xfrm>
            <a:off x="5705475" y="1143000"/>
            <a:ext cx="1565275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680" tIns="47840" rIns="95680" bIns="47840">
            <a:prstTxWarp prst="textNoShape">
              <a:avLst/>
            </a:prstTxWarp>
            <a:spAutoFit/>
          </a:bodyPr>
          <a:lstStyle/>
          <a:p>
            <a:pPr defTabSz="958850"/>
            <a:r>
              <a:rPr lang="en-US" sz="1800" b="1">
                <a:solidFill>
                  <a:srgbClr val="33CC33"/>
                </a:solidFill>
              </a:rPr>
              <a:t>Vapor Leaks</a:t>
            </a:r>
          </a:p>
        </p:txBody>
      </p:sp>
      <p:sp>
        <p:nvSpPr>
          <p:cNvPr id="30727" name="Text Box 13"/>
          <p:cNvSpPr txBox="1">
            <a:spLocks noChangeArrowheads="1"/>
          </p:cNvSpPr>
          <p:nvPr/>
        </p:nvSpPr>
        <p:spPr bwMode="auto">
          <a:xfrm>
            <a:off x="5842000" y="3844925"/>
            <a:ext cx="1603375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680" tIns="47840" rIns="95680" bIns="47840">
            <a:prstTxWarp prst="textNoShape">
              <a:avLst/>
            </a:prstTxWarp>
            <a:spAutoFit/>
          </a:bodyPr>
          <a:lstStyle/>
          <a:p>
            <a:pPr defTabSz="958850"/>
            <a:r>
              <a:rPr lang="en-US" sz="1800" b="1">
                <a:solidFill>
                  <a:srgbClr val="33CC33"/>
                </a:solidFill>
              </a:rPr>
              <a:t>Liquid Leaks</a:t>
            </a:r>
          </a:p>
        </p:txBody>
      </p:sp>
      <p:sp>
        <p:nvSpPr>
          <p:cNvPr id="30728" name="Text Box 14"/>
          <p:cNvSpPr txBox="1">
            <a:spLocks noChangeArrowheads="1"/>
          </p:cNvSpPr>
          <p:nvPr/>
        </p:nvSpPr>
        <p:spPr bwMode="auto">
          <a:xfrm>
            <a:off x="457200" y="2514600"/>
            <a:ext cx="3352800" cy="195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680" tIns="47840" rIns="95680" bIns="47840">
            <a:prstTxWarp prst="textNoShape">
              <a:avLst/>
            </a:prstTxWarp>
            <a:spAutoFit/>
          </a:bodyPr>
          <a:lstStyle/>
          <a:p>
            <a:pPr algn="l" defTabSz="958850"/>
            <a:r>
              <a:rPr lang="en-US" sz="2000"/>
              <a:t>Our results show that LH2 leak dilution distances are approximately four (vapor) to seven (liquid) times greater than ambient temperature H2 leaks.</a:t>
            </a:r>
            <a:r>
              <a:rPr lang="en-US" sz="2200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9" descr="Tank &amp; Vent Stack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0" y="1371600"/>
            <a:ext cx="24003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09800" y="76200"/>
            <a:ext cx="6858000" cy="1143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2600" b="1"/>
              <a:t>Based on feedback from industry, Sandia is focusing on “most likely LH2 releases.”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95600" y="1219200"/>
            <a:ext cx="3810000" cy="32766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1600"/>
              <a:t>Small leaks from fittings</a:t>
            </a:r>
          </a:p>
          <a:p>
            <a:pPr eaLnBrk="1" hangingPunct="1"/>
            <a:r>
              <a:rPr lang="en-US" sz="1600"/>
              <a:t>Planned and unplanned releases from the saturated vapor space via vertical vent stacks.</a:t>
            </a:r>
          </a:p>
          <a:p>
            <a:pPr lvl="1" eaLnBrk="1" hangingPunct="1"/>
            <a:r>
              <a:rPr lang="en-US" sz="1300"/>
              <a:t>Planned releases during liquid H2 delivery operations</a:t>
            </a:r>
          </a:p>
          <a:p>
            <a:pPr lvl="1" eaLnBrk="1" hangingPunct="1"/>
            <a:r>
              <a:rPr lang="en-US" sz="1300"/>
              <a:t>Unplanned releases from PRD and burst disk.</a:t>
            </a:r>
          </a:p>
          <a:p>
            <a:pPr eaLnBrk="1" hangingPunct="1"/>
            <a:r>
              <a:rPr lang="en-US" sz="1600"/>
              <a:t>Large scale liquid spills due to “catastrophic” containment failure are being not considered.</a:t>
            </a:r>
          </a:p>
          <a:p>
            <a:pPr eaLnBrk="1" hangingPunct="1"/>
            <a:endParaRPr lang="en-US" sz="2000"/>
          </a:p>
        </p:txBody>
      </p:sp>
      <p:pic>
        <p:nvPicPr>
          <p:cNvPr id="16389" name="Picture 4" descr="Fittings &amp; Tan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37160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5" descr="H2Venti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4143375"/>
            <a:ext cx="36576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Line 7"/>
          <p:cNvSpPr>
            <a:spLocks noChangeShapeType="1"/>
          </p:cNvSpPr>
          <p:nvPr/>
        </p:nvSpPr>
        <p:spPr bwMode="auto">
          <a:xfrm flipH="1">
            <a:off x="1905000" y="1447800"/>
            <a:ext cx="990600" cy="5715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95680" tIns="47840" rIns="95680" bIns="4784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6477000" y="1676400"/>
            <a:ext cx="16002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95680" tIns="47840" rIns="95680" bIns="4784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Text Box 10"/>
          <p:cNvSpPr txBox="1">
            <a:spLocks noChangeArrowheads="1"/>
          </p:cNvSpPr>
          <p:nvPr/>
        </p:nvSpPr>
        <p:spPr bwMode="auto">
          <a:xfrm>
            <a:off x="674688" y="6373813"/>
            <a:ext cx="2779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680" tIns="47840" rIns="95680" bIns="47840">
            <a:prstTxWarp prst="textNoShape">
              <a:avLst/>
            </a:prstTxWarp>
            <a:spAutoFit/>
          </a:bodyPr>
          <a:lstStyle/>
          <a:p>
            <a:pPr defTabSz="958850"/>
            <a:r>
              <a:rPr lang="en-US" sz="1600"/>
              <a:t>LH2 release from vent stack.</a:t>
            </a:r>
          </a:p>
        </p:txBody>
      </p:sp>
      <p:sp>
        <p:nvSpPr>
          <p:cNvPr id="16394" name="Rectangle 11"/>
          <p:cNvSpPr>
            <a:spLocks noChangeArrowheads="1"/>
          </p:cNvSpPr>
          <p:nvPr/>
        </p:nvSpPr>
        <p:spPr bwMode="auto">
          <a:xfrm>
            <a:off x="6477000" y="3886200"/>
            <a:ext cx="26670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5680" tIns="47840" rIns="95680" bIns="47840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6395" name="Group 17"/>
          <p:cNvGrpSpPr>
            <a:grpSpLocks/>
          </p:cNvGrpSpPr>
          <p:nvPr/>
        </p:nvGrpSpPr>
        <p:grpSpPr bwMode="auto">
          <a:xfrm>
            <a:off x="4495800" y="4267200"/>
            <a:ext cx="2514600" cy="1752600"/>
            <a:chOff x="2880" y="2784"/>
            <a:chExt cx="1584" cy="1104"/>
          </a:xfrm>
        </p:grpSpPr>
        <p:sp>
          <p:nvSpPr>
            <p:cNvPr id="16399" name="Rectangle 13"/>
            <p:cNvSpPr>
              <a:spLocks noChangeArrowheads="1"/>
            </p:cNvSpPr>
            <p:nvPr/>
          </p:nvSpPr>
          <p:spPr bwMode="auto">
            <a:xfrm>
              <a:off x="2880" y="2976"/>
              <a:ext cx="1584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360363" indent="-360363" algn="l" defTabSz="958850">
                <a:spcBef>
                  <a:spcPct val="20000"/>
                </a:spcBef>
                <a:buFontTx/>
                <a:buChar char="•"/>
              </a:pPr>
              <a:r>
                <a:rPr lang="en-US" sz="1400">
                  <a:solidFill>
                    <a:srgbClr val="009900"/>
                  </a:solidFill>
                </a:rPr>
                <a:t>White Sands</a:t>
              </a:r>
            </a:p>
            <a:p>
              <a:pPr marL="360363" indent="-360363" algn="l" defTabSz="958850">
                <a:spcBef>
                  <a:spcPct val="20000"/>
                </a:spcBef>
                <a:buFontTx/>
                <a:buChar char="•"/>
              </a:pPr>
              <a:r>
                <a:rPr lang="en-US" sz="1400">
                  <a:solidFill>
                    <a:srgbClr val="009900"/>
                  </a:solidFill>
                </a:rPr>
                <a:t>Stennis Space Center</a:t>
              </a:r>
            </a:p>
            <a:p>
              <a:pPr marL="360363" indent="-360363" algn="l" defTabSz="958850">
                <a:spcBef>
                  <a:spcPct val="20000"/>
                </a:spcBef>
                <a:buFontTx/>
                <a:buChar char="•"/>
              </a:pPr>
              <a:r>
                <a:rPr lang="en-US" sz="1400">
                  <a:solidFill>
                    <a:srgbClr val="009900"/>
                  </a:solidFill>
                </a:rPr>
                <a:t>Kennedy Space Center</a:t>
              </a:r>
            </a:p>
            <a:p>
              <a:pPr marL="360363" indent="-360363" algn="l" defTabSz="958850">
                <a:spcBef>
                  <a:spcPct val="20000"/>
                </a:spcBef>
                <a:buFontTx/>
                <a:buChar char="•"/>
              </a:pPr>
              <a:r>
                <a:rPr lang="en-US" sz="1400">
                  <a:solidFill>
                    <a:srgbClr val="009900"/>
                  </a:solidFill>
                </a:rPr>
                <a:t>Air Products</a:t>
              </a:r>
            </a:p>
            <a:p>
              <a:pPr marL="360363" indent="-360363" algn="l" defTabSz="958850">
                <a:spcBef>
                  <a:spcPct val="20000"/>
                </a:spcBef>
                <a:buFontTx/>
                <a:buChar char="•"/>
              </a:pPr>
              <a:r>
                <a:rPr lang="en-US" sz="1400">
                  <a:solidFill>
                    <a:srgbClr val="009900"/>
                  </a:solidFill>
                </a:rPr>
                <a:t>Linde</a:t>
              </a:r>
            </a:p>
            <a:p>
              <a:pPr marL="360363" indent="-360363" algn="l" defTabSz="958850">
                <a:spcBef>
                  <a:spcPct val="20000"/>
                </a:spcBef>
                <a:buFontTx/>
                <a:buChar char="•"/>
              </a:pPr>
              <a:endParaRPr lang="en-US" sz="1400">
                <a:solidFill>
                  <a:srgbClr val="009900"/>
                </a:solidFill>
              </a:endParaRPr>
            </a:p>
          </p:txBody>
        </p:sp>
        <p:sp>
          <p:nvSpPr>
            <p:cNvPr id="16400" name="Text Box 14"/>
            <p:cNvSpPr txBox="1">
              <a:spLocks noChangeArrowheads="1"/>
            </p:cNvSpPr>
            <p:nvPr/>
          </p:nvSpPr>
          <p:spPr bwMode="auto">
            <a:xfrm>
              <a:off x="2880" y="2784"/>
              <a:ext cx="156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5680" tIns="47840" rIns="95680" bIns="47840">
              <a:prstTxWarp prst="textNoShape">
                <a:avLst/>
              </a:prstTxWarp>
              <a:spAutoFit/>
            </a:bodyPr>
            <a:lstStyle/>
            <a:p>
              <a:pPr defTabSz="958850"/>
              <a:r>
                <a:rPr lang="en-US" sz="1800">
                  <a:solidFill>
                    <a:srgbClr val="009900"/>
                  </a:solidFill>
                </a:rPr>
                <a:t>Site Visits &amp; Feedback</a:t>
              </a:r>
            </a:p>
          </p:txBody>
        </p:sp>
      </p:grpSp>
      <p:sp>
        <p:nvSpPr>
          <p:cNvPr id="16396" name="Line 16"/>
          <p:cNvSpPr>
            <a:spLocks noChangeShapeType="1"/>
          </p:cNvSpPr>
          <p:nvPr/>
        </p:nvSpPr>
        <p:spPr bwMode="auto">
          <a:xfrm flipH="1">
            <a:off x="2362200" y="1752600"/>
            <a:ext cx="838200" cy="3429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95680" tIns="47840" rIns="95680" bIns="4784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7" name="Text Box 18"/>
          <p:cNvSpPr txBox="1">
            <a:spLocks noChangeArrowheads="1"/>
          </p:cNvSpPr>
          <p:nvPr/>
        </p:nvSpPr>
        <p:spPr bwMode="auto">
          <a:xfrm>
            <a:off x="6477000" y="5597525"/>
            <a:ext cx="251777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680" tIns="47840" rIns="95680" bIns="47840">
            <a:prstTxWarp prst="textNoShape">
              <a:avLst/>
            </a:prstTxWarp>
            <a:spAutoFit/>
          </a:bodyPr>
          <a:lstStyle/>
          <a:p>
            <a:pPr algn="l" defTabSz="958850"/>
            <a:r>
              <a:rPr lang="en-US" sz="1200">
                <a:solidFill>
                  <a:srgbClr val="0000FF"/>
                </a:solidFill>
              </a:rPr>
              <a:t>Sandia supports the development of Codes &amp; Standards for commercial hydrogen use.</a:t>
            </a:r>
          </a:p>
        </p:txBody>
      </p:sp>
      <p:sp>
        <p:nvSpPr>
          <p:cNvPr id="16398" name="Rectangle 19"/>
          <p:cNvSpPr>
            <a:spLocks noChangeArrowheads="1"/>
          </p:cNvSpPr>
          <p:nvPr/>
        </p:nvSpPr>
        <p:spPr bwMode="auto">
          <a:xfrm>
            <a:off x="6530975" y="5638800"/>
            <a:ext cx="2365375" cy="6096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lIns="95680" tIns="47840" rIns="95680" bIns="47840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49500" y="0"/>
            <a:ext cx="6477000" cy="1143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2800" b="1"/>
              <a:t>Here we focus on small scale unintended releases of LH2.</a:t>
            </a:r>
          </a:p>
        </p:txBody>
      </p:sp>
      <p:pic>
        <p:nvPicPr>
          <p:cNvPr id="17411" name="Picture 4" descr="Taylor coll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434340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610600" cy="31242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1800" smtClean="0"/>
              <a:t>Goal: Develop model for LH2 leaks and apply to compute jet concentration decay distance to LFL of hydrogen (4% by volume)</a:t>
            </a:r>
          </a:p>
          <a:p>
            <a:pPr eaLnBrk="1" hangingPunct="1"/>
            <a:r>
              <a:rPr lang="en-US" sz="1800" smtClean="0"/>
              <a:t>Our models predict trajectories and dilution distances for small scale LH2 leaks.</a:t>
            </a:r>
          </a:p>
          <a:p>
            <a:pPr eaLnBrk="1" hangingPunct="1"/>
            <a:r>
              <a:rPr lang="en-US" sz="1800" smtClean="0"/>
              <a:t>Leaks through fittings, seals and cracks.</a:t>
            </a:r>
          </a:p>
          <a:p>
            <a:pPr eaLnBrk="1" hangingPunct="1"/>
            <a:r>
              <a:rPr lang="en-US" sz="1800" smtClean="0"/>
              <a:t>Previous work considered large pressure drop leaks (stream exits at atmospheric pressure)</a:t>
            </a:r>
          </a:p>
          <a:p>
            <a:pPr eaLnBrk="1" hangingPunct="1"/>
            <a:r>
              <a:rPr lang="en-US" sz="1800" smtClean="0"/>
              <a:t>New model improvements incorporated to compute high-momentum choked flow leaks</a:t>
            </a:r>
          </a:p>
          <a:p>
            <a:pPr eaLnBrk="1" hangingPunct="1"/>
            <a:r>
              <a:rPr lang="en-US" sz="1800" smtClean="0"/>
              <a:t>Leaks from saturated vapor and saturated liquid spaces considered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62200" y="152400"/>
            <a:ext cx="6705600" cy="1143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2400" b="1" smtClean="0"/>
              <a:t>The model utilizes hydrogen and air thermodynamic models developed by NIST.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76400"/>
            <a:ext cx="8305800" cy="41148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000"/>
              <a:t>NIST equation-of-state and property relationships are incorporated into our models using Fortran callable subroutines (REFPROP Package)</a:t>
            </a:r>
          </a:p>
          <a:p>
            <a:pPr eaLnBrk="1" hangingPunct="1">
              <a:lnSpc>
                <a:spcPct val="90000"/>
              </a:lnSpc>
            </a:pPr>
            <a:r>
              <a:rPr lang="en-US" sz="2000"/>
              <a:t>Multi-phase H</a:t>
            </a:r>
            <a:r>
              <a:rPr lang="en-US" sz="2000" baseline="-25000"/>
              <a:t>2</a:t>
            </a:r>
            <a:r>
              <a:rPr lang="en-US" sz="2000"/>
              <a:t> and H</a:t>
            </a:r>
            <a:r>
              <a:rPr lang="en-US" sz="2000" baseline="-25000"/>
              <a:t>2</a:t>
            </a:r>
            <a:r>
              <a:rPr lang="en-US" sz="2000"/>
              <a:t>/air mixtures are assumed to be in thermodynamic equilibrium.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/>
              <a:t>We have utilized REFPROP for modeling small scale releases: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Model to predict discharge states of H</a:t>
            </a:r>
            <a:r>
              <a:rPr lang="en-US" sz="2000" baseline="-25000"/>
              <a:t>2</a:t>
            </a:r>
            <a:r>
              <a:rPr lang="en-US" sz="2000"/>
              <a:t> leaking from saturated liquid and saturated vapor spaces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Model to predict the state of the hydrogen/air mixture as it exits a “zone of initial entrainment and heating” </a:t>
            </a:r>
          </a:p>
          <a:p>
            <a:pPr eaLnBrk="1" hangingPunct="1">
              <a:lnSpc>
                <a:spcPct val="90000"/>
              </a:lnSpc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4419600" cy="33528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1400"/>
              <a:t>Leaks are steady</a:t>
            </a:r>
          </a:p>
          <a:p>
            <a:pPr eaLnBrk="1" hangingPunct="1"/>
            <a:r>
              <a:rPr lang="en-US" sz="1400"/>
              <a:t>Leaks occur through round holes (conservative)</a:t>
            </a:r>
          </a:p>
          <a:p>
            <a:pPr eaLnBrk="1" hangingPunct="1"/>
            <a:r>
              <a:rPr lang="en-US" sz="1400"/>
              <a:t>Potential energy change and heat transfer small on accelerating stream (isentropic acceleration)</a:t>
            </a:r>
          </a:p>
          <a:p>
            <a:pPr eaLnBrk="1" hangingPunct="1"/>
            <a:r>
              <a:rPr lang="en-US" sz="1400"/>
              <a:t>H</a:t>
            </a:r>
            <a:r>
              <a:rPr lang="en-US" sz="1400" baseline="-25000"/>
              <a:t>2</a:t>
            </a:r>
            <a:r>
              <a:rPr lang="en-US" sz="1400"/>
              <a:t> phases in thermodynamic equilibrium – NIST models used</a:t>
            </a:r>
          </a:p>
          <a:p>
            <a:pPr eaLnBrk="1" hangingPunct="1"/>
            <a:r>
              <a:rPr lang="en-US" sz="1400"/>
              <a:t>Leaks can occur for LH2 saturated liquid and vapor spaces (subcooled liquid and superheated gas initial states can also be modeled)</a:t>
            </a:r>
          </a:p>
          <a:p>
            <a:pPr eaLnBrk="1" hangingPunct="1"/>
            <a:r>
              <a:rPr lang="en-US" sz="1400"/>
              <a:t>REFPROP used to calculate sound speed (C</a:t>
            </a:r>
            <a:r>
              <a:rPr lang="en-US" sz="1400" baseline="-25000"/>
              <a:t>1</a:t>
            </a:r>
            <a:r>
              <a:rPr lang="en-US" sz="1400"/>
              <a:t>)</a:t>
            </a:r>
          </a:p>
          <a:p>
            <a:pPr eaLnBrk="1" hangingPunct="1">
              <a:buFontTx/>
              <a:buNone/>
            </a:pPr>
            <a:r>
              <a:rPr lang="en-US" sz="1400"/>
              <a:t>       if single-phase.  Method of Chung et al.* used for two-phase (liquid and vapor)  </a:t>
            </a:r>
          </a:p>
          <a:p>
            <a:pPr eaLnBrk="1" hangingPunct="1"/>
            <a:endParaRPr lang="en-US" sz="1400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152400"/>
            <a:ext cx="6477000" cy="1143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2600" b="1"/>
              <a:t>Model to predict H</a:t>
            </a:r>
            <a:r>
              <a:rPr lang="en-US" sz="2600" b="1" baseline="-25000"/>
              <a:t>2</a:t>
            </a:r>
            <a:r>
              <a:rPr lang="en-US" sz="2600" b="1"/>
              <a:t> discharge states from a leak in a LH2 storage vessel.</a:t>
            </a:r>
          </a:p>
        </p:txBody>
      </p:sp>
      <p:sp>
        <p:nvSpPr>
          <p:cNvPr id="19462" name="Text Box 4"/>
          <p:cNvSpPr txBox="1">
            <a:spLocks noChangeArrowheads="1"/>
          </p:cNvSpPr>
          <p:nvPr/>
        </p:nvSpPr>
        <p:spPr bwMode="auto">
          <a:xfrm>
            <a:off x="966788" y="1143000"/>
            <a:ext cx="39862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680" tIns="47840" rIns="95680" bIns="47840">
            <a:prstTxWarp prst="textNoShape">
              <a:avLst/>
            </a:prstTxWarp>
            <a:spAutoFit/>
          </a:bodyPr>
          <a:lstStyle/>
          <a:p>
            <a:pPr defTabSz="958850"/>
            <a:r>
              <a:rPr lang="en-US" sz="2000" u="sng"/>
              <a:t>Assumptions for Discharge Model</a:t>
            </a:r>
          </a:p>
        </p:txBody>
      </p:sp>
      <p:pic>
        <p:nvPicPr>
          <p:cNvPr id="19463" name="Picture 10" descr="leak schematic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7775" y="4648200"/>
            <a:ext cx="31718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5410200" y="1676400"/>
          <a:ext cx="3441700" cy="4495800"/>
        </p:xfrm>
        <a:graphic>
          <a:graphicData uri="http://schemas.openxmlformats.org/presentationml/2006/ole">
            <p:oleObj spid="_x0000_s19458" name="Document" r:id="rId4" imgW="5600700" imgH="7315200" progId="Word.Document.12">
              <p:link updateAutomatic="1"/>
            </p:oleObj>
          </a:graphicData>
        </a:graphic>
      </p:graphicFrame>
      <p:sp>
        <p:nvSpPr>
          <p:cNvPr id="19464" name="TextBox 10"/>
          <p:cNvSpPr txBox="1">
            <a:spLocks noChangeArrowheads="1"/>
          </p:cNvSpPr>
          <p:nvPr/>
        </p:nvSpPr>
        <p:spPr bwMode="auto">
          <a:xfrm>
            <a:off x="4956175" y="1295400"/>
            <a:ext cx="40052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/>
              <a:t>Algorithm to Determine Leak Exit Conditions </a:t>
            </a:r>
          </a:p>
        </p:txBody>
      </p:sp>
      <p:sp>
        <p:nvSpPr>
          <p:cNvPr id="19465" name="TextBox 11"/>
          <p:cNvSpPr txBox="1">
            <a:spLocks noChangeArrowheads="1"/>
          </p:cNvSpPr>
          <p:nvPr/>
        </p:nvSpPr>
        <p:spPr bwMode="auto">
          <a:xfrm>
            <a:off x="1381125" y="5257800"/>
            <a:ext cx="828675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/>
              <a:t>P</a:t>
            </a:r>
            <a:r>
              <a:rPr lang="en-US" sz="1200" baseline="-25000"/>
              <a:t>o</a:t>
            </a:r>
            <a:r>
              <a:rPr lang="en-US" sz="1200"/>
              <a:t> and T</a:t>
            </a:r>
            <a:r>
              <a:rPr lang="en-US" sz="1200" baseline="-25000"/>
              <a:t>o</a:t>
            </a:r>
          </a:p>
          <a:p>
            <a:r>
              <a:rPr lang="en-US" sz="1200"/>
              <a:t>(State 0)</a:t>
            </a:r>
          </a:p>
          <a:p>
            <a:endParaRPr lang="en-US" sz="1200"/>
          </a:p>
        </p:txBody>
      </p:sp>
      <p:sp>
        <p:nvSpPr>
          <p:cNvPr id="19466" name="TextBox 12"/>
          <p:cNvSpPr txBox="1">
            <a:spLocks noChangeArrowheads="1"/>
          </p:cNvSpPr>
          <p:nvPr/>
        </p:nvSpPr>
        <p:spPr bwMode="auto">
          <a:xfrm>
            <a:off x="3505200" y="4800600"/>
            <a:ext cx="1447800" cy="2000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/>
              <a:t>Leak Exit Plane</a:t>
            </a:r>
          </a:p>
          <a:p>
            <a:r>
              <a:rPr lang="en-US" sz="1200"/>
              <a:t>(State 1)</a:t>
            </a:r>
          </a:p>
          <a:p>
            <a:r>
              <a:rPr lang="en-US" sz="1200"/>
              <a:t>P</a:t>
            </a:r>
            <a:r>
              <a:rPr lang="en-US" sz="1200" baseline="-25000"/>
              <a:t>1</a:t>
            </a:r>
            <a:r>
              <a:rPr lang="en-US" sz="1200"/>
              <a:t> and T</a:t>
            </a:r>
            <a:r>
              <a:rPr lang="en-US" sz="1200" baseline="-25000"/>
              <a:t>1</a:t>
            </a:r>
          </a:p>
          <a:p>
            <a:endParaRPr lang="en-US" sz="1200" baseline="-25000"/>
          </a:p>
          <a:p>
            <a:r>
              <a:rPr lang="en-US" sz="1200"/>
              <a:t>h</a:t>
            </a:r>
            <a:r>
              <a:rPr lang="en-US" sz="1200" baseline="-25000"/>
              <a:t>1</a:t>
            </a:r>
            <a:r>
              <a:rPr lang="en-US" sz="1200"/>
              <a:t>+1/2V</a:t>
            </a:r>
            <a:r>
              <a:rPr lang="en-US" sz="1200" baseline="-25000"/>
              <a:t>1</a:t>
            </a:r>
            <a:r>
              <a:rPr lang="en-US" sz="1200" baseline="30000"/>
              <a:t>2</a:t>
            </a:r>
            <a:r>
              <a:rPr lang="en-US" sz="1200"/>
              <a:t> = h</a:t>
            </a:r>
            <a:r>
              <a:rPr lang="en-US" sz="1200" baseline="-25000"/>
              <a:t>0</a:t>
            </a:r>
          </a:p>
          <a:p>
            <a:endParaRPr lang="en-US" sz="1200" baseline="-25000"/>
          </a:p>
          <a:p>
            <a:r>
              <a:rPr lang="en-US" sz="1200"/>
              <a:t>S</a:t>
            </a:r>
            <a:r>
              <a:rPr lang="en-US" sz="1200" baseline="-25000"/>
              <a:t>1</a:t>
            </a:r>
            <a:r>
              <a:rPr lang="en-US" sz="1200"/>
              <a:t> = S</a:t>
            </a:r>
            <a:r>
              <a:rPr lang="en-US" sz="1200" baseline="-25000"/>
              <a:t>0</a:t>
            </a:r>
          </a:p>
          <a:p>
            <a:endParaRPr lang="en-US" sz="1200"/>
          </a:p>
          <a:p>
            <a:endParaRPr lang="en-US" sz="1200"/>
          </a:p>
          <a:p>
            <a:endParaRPr lang="en-US" sz="1200"/>
          </a:p>
          <a:p>
            <a:endParaRPr lang="en-US" sz="1200"/>
          </a:p>
        </p:txBody>
      </p:sp>
      <p:cxnSp>
        <p:nvCxnSpPr>
          <p:cNvPr id="19467" name="Straight Arrow Connector 14"/>
          <p:cNvCxnSpPr>
            <a:cxnSpLocks noChangeShapeType="1"/>
          </p:cNvCxnSpPr>
          <p:nvPr/>
        </p:nvCxnSpPr>
        <p:spPr bwMode="auto">
          <a:xfrm rot="10800000">
            <a:off x="3303588" y="5207000"/>
            <a:ext cx="3810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</p:spPr>
      </p:cxnSp>
      <p:cxnSp>
        <p:nvCxnSpPr>
          <p:cNvPr id="19468" name="Straight Arrow Connector 16"/>
          <p:cNvCxnSpPr>
            <a:cxnSpLocks noChangeShapeType="1"/>
          </p:cNvCxnSpPr>
          <p:nvPr/>
        </p:nvCxnSpPr>
        <p:spPr bwMode="auto">
          <a:xfrm rot="5400000">
            <a:off x="3292475" y="5513388"/>
            <a:ext cx="3810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</p:spPr>
      </p:cxn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3657600" y="4191000"/>
          <a:ext cx="838200" cy="508000"/>
        </p:xfrm>
        <a:graphic>
          <a:graphicData uri="http://schemas.openxmlformats.org/presentationml/2006/ole">
            <p:oleObj spid="_x0000_s19459" name="Equation" r:id="rId5" imgW="838200" imgH="508000" progId="Equation.3">
              <p:embed/>
            </p:oleObj>
          </a:graphicData>
        </a:graphic>
      </p:graphicFrame>
      <p:sp>
        <p:nvSpPr>
          <p:cNvPr id="19469" name="TextBox 27"/>
          <p:cNvSpPr txBox="1">
            <a:spLocks noChangeArrowheads="1"/>
          </p:cNvSpPr>
          <p:nvPr/>
        </p:nvSpPr>
        <p:spPr bwMode="auto">
          <a:xfrm>
            <a:off x="3429000" y="6248400"/>
            <a:ext cx="44831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800" b="1"/>
              <a:t>* M.S. Chung, S.B. Park, H.K. Lee, “ Sound Speed Criterion for Two-Phase Critical Flow,”  </a:t>
            </a:r>
          </a:p>
          <a:p>
            <a:pPr algn="l"/>
            <a:r>
              <a:rPr lang="en-US" sz="800" b="1"/>
              <a:t>  Jour. of Sound and Vibrations, Vol. 276, pp. 13-26, 2004.</a:t>
            </a:r>
          </a:p>
        </p:txBody>
      </p:sp>
      <p:sp>
        <p:nvSpPr>
          <p:cNvPr id="19470" name="Rectangle 28"/>
          <p:cNvSpPr>
            <a:spLocks noChangeArrowheads="1"/>
          </p:cNvSpPr>
          <p:nvPr/>
        </p:nvSpPr>
        <p:spPr bwMode="auto">
          <a:xfrm>
            <a:off x="3673475" y="4800600"/>
            <a:ext cx="1127125" cy="13716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5680" tIns="47840" rIns="95680" bIns="47840" anchor="ctr">
            <a:prstTxWarp prst="textNoShape">
              <a:avLst/>
            </a:prstTxWarp>
          </a:bodyPr>
          <a:lstStyle/>
          <a:p>
            <a:pPr defTabSz="958850"/>
            <a:endParaRPr lang="en-US"/>
          </a:p>
        </p:txBody>
      </p:sp>
      <p:sp>
        <p:nvSpPr>
          <p:cNvPr id="19471" name="Rectangle 29"/>
          <p:cNvSpPr>
            <a:spLocks noChangeArrowheads="1"/>
          </p:cNvSpPr>
          <p:nvPr/>
        </p:nvSpPr>
        <p:spPr bwMode="auto">
          <a:xfrm>
            <a:off x="1371600" y="5257800"/>
            <a:ext cx="838200" cy="6096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5680" tIns="47840" rIns="95680" bIns="47840" anchor="ctr">
            <a:prstTxWarp prst="textNoShape">
              <a:avLst/>
            </a:prstTxWarp>
          </a:bodyPr>
          <a:lstStyle/>
          <a:p>
            <a:pPr defTabSz="95885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3810000" y="3502025"/>
          <a:ext cx="4191000" cy="3001963"/>
        </p:xfrm>
        <a:graphic>
          <a:graphicData uri="http://schemas.openxmlformats.org/presentationml/2006/ole">
            <p:oleObj spid="_x0000_s20482" name="Document" r:id="rId3" imgW="4343400" imgH="3111500" progId="Word.Document.12">
              <p:link updateAutomatic="1"/>
            </p:oleObj>
          </a:graphicData>
        </a:graphic>
      </p:graphicFrame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76200"/>
            <a:ext cx="6540500" cy="5334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2800" b="1" smtClean="0"/>
              <a:t>Overview of model for cold H</a:t>
            </a:r>
            <a:r>
              <a:rPr lang="en-US" sz="2800" b="1" baseline="-25000" smtClean="0"/>
              <a:t>2</a:t>
            </a:r>
            <a:r>
              <a:rPr lang="en-US" sz="2800" b="1" smtClean="0"/>
              <a:t> jets.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1524000"/>
            <a:ext cx="8229600" cy="2286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smtClean="0"/>
              <a:t>•  Three zone model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400" smtClean="0"/>
              <a:t>•  Zone 1 – Under expanded flow Notional Nozzle model of Xiao et al. (P</a:t>
            </a:r>
            <a:r>
              <a:rPr lang="en-US" sz="1400" baseline="-25000" smtClean="0"/>
              <a:t>2</a:t>
            </a:r>
            <a:r>
              <a:rPr lang="en-US" sz="1400" smtClean="0"/>
              <a:t> = P</a:t>
            </a:r>
            <a:r>
              <a:rPr lang="en-US" sz="1400" baseline="-25000" smtClean="0"/>
              <a:t>atm</a:t>
            </a:r>
            <a:r>
              <a:rPr lang="en-US" sz="1400" smtClean="0"/>
              <a:t>) if flow choked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400" smtClean="0"/>
              <a:t>		            if unchoked flow (P</a:t>
            </a:r>
            <a:r>
              <a:rPr lang="en-US" sz="1400" baseline="-25000" smtClean="0"/>
              <a:t>1</a:t>
            </a:r>
            <a:r>
              <a:rPr lang="en-US" sz="1400" smtClean="0"/>
              <a:t> = P</a:t>
            </a:r>
            <a:r>
              <a:rPr lang="en-US" sz="1400" baseline="-25000" smtClean="0"/>
              <a:t>2</a:t>
            </a:r>
            <a:r>
              <a:rPr lang="en-US" sz="1400" smtClean="0"/>
              <a:t> = P</a:t>
            </a:r>
            <a:r>
              <a:rPr lang="en-US" sz="1400" baseline="-25000" smtClean="0"/>
              <a:t>atm</a:t>
            </a:r>
            <a:r>
              <a:rPr lang="en-US" sz="1400" smtClean="0"/>
              <a:t> , Station 2 Prop. = Station 1 Prop.)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400" smtClean="0"/>
              <a:t>•  Zone 2 – Initial entrainment and heating to T</a:t>
            </a:r>
            <a:r>
              <a:rPr lang="en-US" sz="1400" baseline="-25000" smtClean="0"/>
              <a:t>3</a:t>
            </a:r>
            <a:r>
              <a:rPr lang="en-US" sz="1400" smtClean="0"/>
              <a:t> = 47 K (Plug flow – NIST REFPROP H</a:t>
            </a:r>
            <a:r>
              <a:rPr lang="en-US" sz="1400" baseline="-25000" smtClean="0"/>
              <a:t>2</a:t>
            </a:r>
            <a:r>
              <a:rPr lang="en-US" sz="1400" smtClean="0"/>
              <a:t> Prop.)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400" smtClean="0"/>
              <a:t>•  Zone 3 – Transition from plug to Gaussian radial profile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400" smtClean="0"/>
              <a:t>•  Zone 4 – Fully established flow (largest zone)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smtClean="0"/>
              <a:t>•  Zones 3 &amp; 4: H</a:t>
            </a:r>
            <a:r>
              <a:rPr lang="en-US" sz="1400" baseline="-25000" smtClean="0"/>
              <a:t>2</a:t>
            </a:r>
            <a:r>
              <a:rPr lang="en-US" sz="1400" smtClean="0"/>
              <a:t>/air mixture is ideal gas and gravity is included.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smtClean="0"/>
              <a:t>•  Entrainment rate model for ambient jets is used (Houf-Schefer Sandia model)*</a:t>
            </a:r>
            <a:endParaRPr lang="en-US" sz="1400" b="1" baseline="30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smtClean="0"/>
              <a:t>•  Upstream of Station 3 Properties from NIST REFPROP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smtClean="0"/>
              <a:t>•  Downstream of Station 3 mixture of ideal gases (Atm. Pressure)</a:t>
            </a:r>
          </a:p>
          <a:p>
            <a:pPr eaLnBrk="1" hangingPunct="1">
              <a:lnSpc>
                <a:spcPct val="80000"/>
              </a:lnSpc>
            </a:pPr>
            <a:endParaRPr lang="en-US" sz="1600" smtClean="0"/>
          </a:p>
        </p:txBody>
      </p:sp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452438" y="1092200"/>
            <a:ext cx="2973387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680" tIns="47840" rIns="95680" bIns="47840">
            <a:prstTxWarp prst="textNoShape">
              <a:avLst/>
            </a:prstTxWarp>
            <a:spAutoFit/>
          </a:bodyPr>
          <a:lstStyle/>
          <a:p>
            <a:pPr defTabSz="958850"/>
            <a:r>
              <a:rPr lang="en-US" sz="2000" u="sng"/>
              <a:t>Features &amp; Assumptions</a:t>
            </a:r>
          </a:p>
        </p:txBody>
      </p:sp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3724275" y="6351588"/>
            <a:ext cx="26685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680" tIns="47840" rIns="95680" bIns="47840">
            <a:prstTxWarp prst="textNoShape">
              <a:avLst/>
            </a:prstTxWarp>
            <a:spAutoFit/>
          </a:bodyPr>
          <a:lstStyle/>
          <a:p>
            <a:pPr defTabSz="958850"/>
            <a:r>
              <a:rPr lang="en-US" sz="1600"/>
              <a:t>Not to scale – longest zone</a:t>
            </a:r>
          </a:p>
        </p:txBody>
      </p:sp>
      <p:sp>
        <p:nvSpPr>
          <p:cNvPr id="20487" name="Line 10"/>
          <p:cNvSpPr>
            <a:spLocks noChangeShapeType="1"/>
          </p:cNvSpPr>
          <p:nvPr/>
        </p:nvSpPr>
        <p:spPr bwMode="auto">
          <a:xfrm flipV="1">
            <a:off x="6400800" y="6046788"/>
            <a:ext cx="4572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5680" tIns="47840" rIns="95680" bIns="4784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8" name="Text Box 12"/>
          <p:cNvSpPr txBox="1">
            <a:spLocks noChangeArrowheads="1"/>
          </p:cNvSpPr>
          <p:nvPr/>
        </p:nvSpPr>
        <p:spPr bwMode="auto">
          <a:xfrm>
            <a:off x="381000" y="5095875"/>
            <a:ext cx="36576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680" tIns="47840" rIns="95680" bIns="47840">
            <a:prstTxWarp prst="textNoShape">
              <a:avLst/>
            </a:prstTxWarp>
            <a:spAutoFit/>
          </a:bodyPr>
          <a:lstStyle/>
          <a:p>
            <a:pPr algn="l" defTabSz="958850"/>
            <a:r>
              <a:rPr lang="en-US" sz="1200">
                <a:solidFill>
                  <a:srgbClr val="009900"/>
                </a:solidFill>
              </a:rPr>
              <a:t>Leak H</a:t>
            </a:r>
            <a:r>
              <a:rPr lang="en-US" sz="1200" baseline="-25000">
                <a:solidFill>
                  <a:srgbClr val="009900"/>
                </a:solidFill>
              </a:rPr>
              <a:t>2</a:t>
            </a:r>
            <a:r>
              <a:rPr lang="en-US" sz="1200">
                <a:solidFill>
                  <a:srgbClr val="009900"/>
                </a:solidFill>
              </a:rPr>
              <a:t> exit state (Station 1) determined from steady state discharge model.</a:t>
            </a:r>
          </a:p>
        </p:txBody>
      </p:sp>
      <p:sp>
        <p:nvSpPr>
          <p:cNvPr id="20489" name="Text Box 13"/>
          <p:cNvSpPr txBox="1">
            <a:spLocks noChangeArrowheads="1"/>
          </p:cNvSpPr>
          <p:nvPr/>
        </p:nvSpPr>
        <p:spPr bwMode="auto">
          <a:xfrm>
            <a:off x="304800" y="6324600"/>
            <a:ext cx="2667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680" tIns="47840" rIns="95680" bIns="47840">
            <a:prstTxWarp prst="textNoShape">
              <a:avLst/>
            </a:prstTxWarp>
            <a:spAutoFit/>
          </a:bodyPr>
          <a:lstStyle/>
          <a:p>
            <a:pPr algn="l" defTabSz="958850"/>
            <a:r>
              <a:rPr lang="en-US" sz="800"/>
              <a:t>* Model validated against  experimental data for ambient temperature jets.</a:t>
            </a:r>
          </a:p>
        </p:txBody>
      </p:sp>
      <p:cxnSp>
        <p:nvCxnSpPr>
          <p:cNvPr id="20490" name="Straight Arrow Connector 14"/>
          <p:cNvCxnSpPr>
            <a:cxnSpLocks noChangeShapeType="1"/>
          </p:cNvCxnSpPr>
          <p:nvPr/>
        </p:nvCxnSpPr>
        <p:spPr bwMode="auto">
          <a:xfrm>
            <a:off x="4267200" y="5103813"/>
            <a:ext cx="152400" cy="158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0491" name="Straight Arrow Connector 17"/>
          <p:cNvCxnSpPr>
            <a:cxnSpLocks noChangeShapeType="1"/>
          </p:cNvCxnSpPr>
          <p:nvPr/>
        </p:nvCxnSpPr>
        <p:spPr bwMode="auto">
          <a:xfrm flipV="1">
            <a:off x="3200400" y="5181600"/>
            <a:ext cx="1066800" cy="30480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stealth" w="med" len="med"/>
          </a:ln>
        </p:spPr>
      </p:cxnSp>
      <p:sp>
        <p:nvSpPr>
          <p:cNvPr id="20492" name="TextBox 11"/>
          <p:cNvSpPr txBox="1">
            <a:spLocks noChangeArrowheads="1"/>
          </p:cNvSpPr>
          <p:nvPr/>
        </p:nvSpPr>
        <p:spPr bwMode="auto">
          <a:xfrm>
            <a:off x="5121275" y="4032250"/>
            <a:ext cx="6238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>
                <a:solidFill>
                  <a:srgbClr val="0000FF"/>
                </a:solidFill>
              </a:rPr>
              <a:t>Ideal Gas</a:t>
            </a:r>
          </a:p>
        </p:txBody>
      </p:sp>
      <p:sp>
        <p:nvSpPr>
          <p:cNvPr id="20493" name="TextBox 12"/>
          <p:cNvSpPr txBox="1">
            <a:spLocks noChangeArrowheads="1"/>
          </p:cNvSpPr>
          <p:nvPr/>
        </p:nvSpPr>
        <p:spPr bwMode="auto">
          <a:xfrm>
            <a:off x="6499225" y="3384550"/>
            <a:ext cx="6238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>
                <a:solidFill>
                  <a:srgbClr val="0000FF"/>
                </a:solidFill>
              </a:rPr>
              <a:t>Ideal Gas</a:t>
            </a:r>
          </a:p>
        </p:txBody>
      </p:sp>
      <p:sp>
        <p:nvSpPr>
          <p:cNvPr id="20494" name="TextBox 13"/>
          <p:cNvSpPr txBox="1">
            <a:spLocks noChangeArrowheads="1"/>
          </p:cNvSpPr>
          <p:nvPr/>
        </p:nvSpPr>
        <p:spPr bwMode="auto">
          <a:xfrm>
            <a:off x="4229100" y="4197350"/>
            <a:ext cx="6794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>
                <a:solidFill>
                  <a:srgbClr val="0000FF"/>
                </a:solidFill>
              </a:rPr>
              <a:t>REFPROP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76200"/>
            <a:ext cx="6413500" cy="6096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2800" b="1" smtClean="0"/>
              <a:t>Buoyant jet model for zones 3 and 4.</a:t>
            </a:r>
          </a:p>
        </p:txBody>
      </p:sp>
      <p:sp>
        <p:nvSpPr>
          <p:cNvPr id="21515" name="Text Box 8"/>
          <p:cNvSpPr txBox="1">
            <a:spLocks noChangeArrowheads="1"/>
          </p:cNvSpPr>
          <p:nvPr/>
        </p:nvSpPr>
        <p:spPr bwMode="auto">
          <a:xfrm>
            <a:off x="249238" y="228600"/>
            <a:ext cx="80565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4000"/>
          </a:p>
        </p:txBody>
      </p:sp>
      <p:sp>
        <p:nvSpPr>
          <p:cNvPr id="21516" name="Rectangle 53"/>
          <p:cNvSpPr>
            <a:spLocks noChangeArrowheads="1"/>
          </p:cNvSpPr>
          <p:nvPr/>
        </p:nvSpPr>
        <p:spPr bwMode="auto">
          <a:xfrm>
            <a:off x="111125" y="5232400"/>
            <a:ext cx="41687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/>
              <a:t>• Profiles of jet velocity and scalars assumed</a:t>
            </a:r>
          </a:p>
          <a:p>
            <a:r>
              <a:rPr lang="en-US" sz="1200"/>
              <a:t>  Gaussian in zone of established flow</a:t>
            </a:r>
          </a:p>
          <a:p>
            <a:r>
              <a:rPr lang="en-US" sz="1200"/>
              <a:t>  (for example)</a:t>
            </a:r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1535113" y="5842000"/>
          <a:ext cx="1330325" cy="254000"/>
        </p:xfrm>
        <a:graphic>
          <a:graphicData uri="http://schemas.openxmlformats.org/presentationml/2006/ole">
            <p:oleObj spid="_x0000_s21506" name="Equation" r:id="rId3" imgW="1244600" imgH="203200" progId="Equation.3">
              <p:embed/>
            </p:oleObj>
          </a:graphicData>
        </a:graphic>
      </p:graphicFrame>
      <p:sp>
        <p:nvSpPr>
          <p:cNvPr id="21517" name="Text Box 129"/>
          <p:cNvSpPr txBox="1">
            <a:spLocks noChangeArrowheads="1"/>
          </p:cNvSpPr>
          <p:nvPr/>
        </p:nvSpPr>
        <p:spPr bwMode="auto">
          <a:xfrm>
            <a:off x="4572000" y="1295400"/>
            <a:ext cx="42672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/>
              <a:t>• Based on integral jet model in streamline coordinates</a:t>
            </a:r>
          </a:p>
          <a:p>
            <a:pPr algn="l"/>
            <a:endParaRPr lang="en-US" sz="1200"/>
          </a:p>
          <a:p>
            <a:pPr lvl="1" algn="l"/>
            <a:r>
              <a:rPr lang="en-US" sz="1200"/>
              <a:t>• Continuity</a:t>
            </a:r>
          </a:p>
          <a:p>
            <a:pPr lvl="1" algn="l"/>
            <a:r>
              <a:rPr lang="en-US" sz="1200"/>
              <a:t> </a:t>
            </a:r>
          </a:p>
          <a:p>
            <a:pPr lvl="1" algn="r"/>
            <a:endParaRPr lang="en-US" sz="1200"/>
          </a:p>
          <a:p>
            <a:pPr lvl="1" algn="r"/>
            <a:endParaRPr lang="en-US" sz="1200"/>
          </a:p>
          <a:p>
            <a:pPr lvl="1" algn="l"/>
            <a:r>
              <a:rPr lang="en-US" sz="1200"/>
              <a:t>• Horizontal Momentum</a:t>
            </a:r>
          </a:p>
          <a:p>
            <a:pPr lvl="1" algn="r"/>
            <a:endParaRPr lang="en-US" sz="1200"/>
          </a:p>
          <a:p>
            <a:pPr lvl="1" algn="r"/>
            <a:endParaRPr lang="en-US" sz="1200"/>
          </a:p>
          <a:p>
            <a:pPr lvl="1" algn="r"/>
            <a:endParaRPr lang="en-US" sz="1200"/>
          </a:p>
          <a:p>
            <a:pPr lvl="1" algn="l"/>
            <a:r>
              <a:rPr lang="en-US" sz="1200"/>
              <a:t>• Vertical Momentum</a:t>
            </a:r>
          </a:p>
          <a:p>
            <a:pPr lvl="1" algn="r"/>
            <a:endParaRPr lang="en-US" sz="1200"/>
          </a:p>
          <a:p>
            <a:pPr lvl="1" algn="r"/>
            <a:endParaRPr lang="en-US" sz="1200"/>
          </a:p>
          <a:p>
            <a:pPr lvl="1" algn="r"/>
            <a:endParaRPr lang="en-US" sz="1200"/>
          </a:p>
          <a:p>
            <a:pPr lvl="1" algn="l"/>
            <a:r>
              <a:rPr lang="en-US" sz="1200"/>
              <a:t>• Concentration</a:t>
            </a:r>
          </a:p>
          <a:p>
            <a:pPr lvl="1" algn="r"/>
            <a:endParaRPr lang="en-US" sz="1200"/>
          </a:p>
          <a:p>
            <a:pPr lvl="1" algn="r"/>
            <a:endParaRPr lang="en-US" sz="1200"/>
          </a:p>
          <a:p>
            <a:pPr lvl="1" algn="r"/>
            <a:endParaRPr lang="en-US" sz="1200"/>
          </a:p>
          <a:p>
            <a:pPr lvl="1" algn="l"/>
            <a:r>
              <a:rPr lang="en-US" sz="1200"/>
              <a:t>• Energy</a:t>
            </a:r>
          </a:p>
          <a:p>
            <a:pPr lvl="1" algn="l"/>
            <a:endParaRPr lang="en-US" sz="1200"/>
          </a:p>
          <a:p>
            <a:pPr lvl="1" algn="l"/>
            <a:endParaRPr lang="en-US" sz="1200"/>
          </a:p>
          <a:p>
            <a:pPr lvl="1" algn="l"/>
            <a:endParaRPr lang="en-US" sz="1200"/>
          </a:p>
          <a:p>
            <a:pPr lvl="1" algn="l"/>
            <a:r>
              <a:rPr lang="en-US" sz="1200"/>
              <a:t>• Trajectory</a:t>
            </a:r>
          </a:p>
          <a:p>
            <a:pPr lvl="1"/>
            <a:endParaRPr lang="en-US" sz="1200"/>
          </a:p>
          <a:p>
            <a:pPr lvl="1"/>
            <a:endParaRPr lang="en-US" sz="1200"/>
          </a:p>
          <a:p>
            <a:pPr lvl="1"/>
            <a:endParaRPr lang="en-US" sz="1200"/>
          </a:p>
          <a:p>
            <a:pPr lvl="1"/>
            <a:endParaRPr lang="en-US" sz="1200"/>
          </a:p>
          <a:p>
            <a:pPr lvl="1"/>
            <a:endParaRPr lang="en-US" sz="1200"/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5257800" y="1943100"/>
          <a:ext cx="1531938" cy="419100"/>
        </p:xfrm>
        <a:graphic>
          <a:graphicData uri="http://schemas.openxmlformats.org/presentationml/2006/ole">
            <p:oleObj spid="_x0000_s21507" name="Equation" r:id="rId4" imgW="1435100" imgH="419100" progId="Equation.3">
              <p:embed/>
            </p:oleObj>
          </a:graphicData>
        </a:graphic>
      </p:graphicFrame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5257800" y="2667000"/>
          <a:ext cx="1722438" cy="419100"/>
        </p:xfrm>
        <a:graphic>
          <a:graphicData uri="http://schemas.openxmlformats.org/presentationml/2006/ole">
            <p:oleObj spid="_x0000_s21508" name="Equation" r:id="rId5" imgW="1612900" imgH="419100" progId="Equation.3">
              <p:embed/>
            </p:oleObj>
          </a:graphicData>
        </a:graphic>
      </p:graphicFrame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5257800" y="3429000"/>
          <a:ext cx="2916238" cy="419100"/>
        </p:xfrm>
        <a:graphic>
          <a:graphicData uri="http://schemas.openxmlformats.org/presentationml/2006/ole">
            <p:oleObj spid="_x0000_s21509" name="Equation" r:id="rId6" imgW="2730500" imgH="419100" progId="Equation.3">
              <p:embed/>
            </p:oleObj>
          </a:graphicData>
        </a:graphic>
      </p:graphicFrame>
      <p:graphicFrame>
        <p:nvGraphicFramePr>
          <p:cNvPr id="21510" name="Object 6"/>
          <p:cNvGraphicFramePr>
            <a:graphicFrameLocks noChangeAspect="1"/>
          </p:cNvGraphicFramePr>
          <p:nvPr/>
        </p:nvGraphicFramePr>
        <p:xfrm>
          <a:off x="5257800" y="4191000"/>
          <a:ext cx="1871663" cy="419100"/>
        </p:xfrm>
        <a:graphic>
          <a:graphicData uri="http://schemas.openxmlformats.org/presentationml/2006/ole">
            <p:oleObj spid="_x0000_s21510" name="Equation" r:id="rId7" imgW="1752600" imgH="419100" progId="Equation.3">
              <p:embed/>
            </p:oleObj>
          </a:graphicData>
        </a:graphic>
      </p:graphicFrame>
      <p:graphicFrame>
        <p:nvGraphicFramePr>
          <p:cNvPr id="21511" name="Object 7"/>
          <p:cNvGraphicFramePr>
            <a:graphicFrameLocks noChangeAspect="1"/>
          </p:cNvGraphicFramePr>
          <p:nvPr/>
        </p:nvGraphicFramePr>
        <p:xfrm>
          <a:off x="5278438" y="5626100"/>
          <a:ext cx="893762" cy="774700"/>
        </p:xfrm>
        <a:graphic>
          <a:graphicData uri="http://schemas.openxmlformats.org/presentationml/2006/ole">
            <p:oleObj spid="_x0000_s21511" name="Equation" r:id="rId8" imgW="838200" imgH="774700" progId="Equation.3">
              <p:embed/>
            </p:oleObj>
          </a:graphicData>
        </a:graphic>
      </p:graphicFrame>
      <p:graphicFrame>
        <p:nvGraphicFramePr>
          <p:cNvPr id="21512" name="Object 8"/>
          <p:cNvGraphicFramePr>
            <a:graphicFrameLocks noChangeAspect="1"/>
          </p:cNvGraphicFramePr>
          <p:nvPr/>
        </p:nvGraphicFramePr>
        <p:xfrm>
          <a:off x="5257800" y="4914900"/>
          <a:ext cx="2319338" cy="419100"/>
        </p:xfrm>
        <a:graphic>
          <a:graphicData uri="http://schemas.openxmlformats.org/presentationml/2006/ole">
            <p:oleObj spid="_x0000_s21512" name="Equation" r:id="rId9" imgW="2171700" imgH="419100" progId="Equation.3">
              <p:embed/>
            </p:oleObj>
          </a:graphicData>
        </a:graphic>
      </p:graphicFrame>
      <p:graphicFrame>
        <p:nvGraphicFramePr>
          <p:cNvPr id="21513" name="Object 9"/>
          <p:cNvGraphicFramePr>
            <a:graphicFrameLocks noChangeAspect="1"/>
          </p:cNvGraphicFramePr>
          <p:nvPr/>
        </p:nvGraphicFramePr>
        <p:xfrm>
          <a:off x="698500" y="1866900"/>
          <a:ext cx="3203575" cy="3276600"/>
        </p:xfrm>
        <a:graphic>
          <a:graphicData uri="http://schemas.openxmlformats.org/presentationml/2006/ole">
            <p:oleObj spid="_x0000_s21513" name="Document" r:id="rId10" imgW="2235200" imgH="2286000" progId="Word.Document.12">
              <p:link updateAutomatic="1"/>
            </p:oleObj>
          </a:graphicData>
        </a:graphic>
      </p:graphicFrame>
      <p:sp>
        <p:nvSpPr>
          <p:cNvPr id="21518" name="Rectangle 58"/>
          <p:cNvSpPr>
            <a:spLocks noChangeArrowheads="1"/>
          </p:cNvSpPr>
          <p:nvPr/>
        </p:nvSpPr>
        <p:spPr bwMode="auto">
          <a:xfrm>
            <a:off x="749300" y="1409700"/>
            <a:ext cx="3162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/>
              <a:t>Coordinate system for buoyant H</a:t>
            </a:r>
            <a:r>
              <a:rPr lang="en-US" sz="1200" baseline="-25000"/>
              <a:t>2</a:t>
            </a:r>
            <a:r>
              <a:rPr lang="en-US" sz="1200"/>
              <a:t> jet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0"/>
            <a:ext cx="6477000" cy="9779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800" b="1" smtClean="0"/>
              <a:t>Trajectories and concentration decay for large pressure drop slow leaks have been computed with the model at 1.11 MPa (11 atm*) absolute storage pressure.</a:t>
            </a:r>
          </a:p>
        </p:txBody>
      </p:sp>
      <p:pic>
        <p:nvPicPr>
          <p:cNvPr id="22534" name="Picture 4" descr="liquid trajector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524000"/>
            <a:ext cx="3733800" cy="365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5" descr="vapor trajector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447800"/>
            <a:ext cx="3733800" cy="370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Rectangle 7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680" tIns="47840" rIns="95680" bIns="47840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1293813" y="6018213"/>
          <a:ext cx="3965575" cy="611187"/>
        </p:xfrm>
        <a:graphic>
          <a:graphicData uri="http://schemas.openxmlformats.org/presentationml/2006/ole">
            <p:oleObj spid="_x0000_s22530" name="Equation" r:id="rId5" imgW="1917360" imgH="291960" progId="Equation.DSMT4">
              <p:embed/>
            </p:oleObj>
          </a:graphicData>
        </a:graphic>
      </p:graphicFrame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680" tIns="47840" rIns="95680" bIns="47840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2486025" y="1676400"/>
          <a:ext cx="1781175" cy="339725"/>
        </p:xfrm>
        <a:graphic>
          <a:graphicData uri="http://schemas.openxmlformats.org/presentationml/2006/ole">
            <p:oleObj spid="_x0000_s22531" name="Equation" r:id="rId6" imgW="1396394" imgH="266584" progId="Equation.DSMT4">
              <p:embed/>
            </p:oleObj>
          </a:graphicData>
        </a:graphic>
      </p:graphicFrame>
      <p:sp>
        <p:nvSpPr>
          <p:cNvPr id="22538" name="Rectangle 11"/>
          <p:cNvSpPr>
            <a:spLocks noChangeArrowheads="1"/>
          </p:cNvSpPr>
          <p:nvPr/>
        </p:nvSpPr>
        <p:spPr bwMode="auto">
          <a:xfrm>
            <a:off x="76200" y="3295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680" tIns="47840" rIns="95680" bIns="47840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6553200" y="1676400"/>
          <a:ext cx="1838325" cy="355600"/>
        </p:xfrm>
        <a:graphic>
          <a:graphicData uri="http://schemas.openxmlformats.org/presentationml/2006/ole">
            <p:oleObj spid="_x0000_s22532" name="Equation" r:id="rId7" imgW="1384300" imgH="266700" progId="Equation.DSMT4">
              <p:embed/>
            </p:oleObj>
          </a:graphicData>
        </a:graphic>
      </p:graphicFrame>
      <p:sp>
        <p:nvSpPr>
          <p:cNvPr id="22539" name="Text Box 12"/>
          <p:cNvSpPr txBox="1">
            <a:spLocks noChangeArrowheads="1"/>
          </p:cNvSpPr>
          <p:nvPr/>
        </p:nvSpPr>
        <p:spPr bwMode="auto">
          <a:xfrm>
            <a:off x="6019800" y="6248400"/>
            <a:ext cx="1773238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680" tIns="47840" rIns="95680" bIns="47840">
            <a:prstTxWarp prst="textNoShape">
              <a:avLst/>
            </a:prstTxWarp>
            <a:spAutoFit/>
          </a:bodyPr>
          <a:lstStyle/>
          <a:p>
            <a:pPr defTabSz="958850"/>
            <a:r>
              <a:rPr lang="en-US" sz="1200"/>
              <a:t>* Typical in the industry</a:t>
            </a:r>
          </a:p>
        </p:txBody>
      </p:sp>
      <p:sp>
        <p:nvSpPr>
          <p:cNvPr id="22540" name="Text Box 16"/>
          <p:cNvSpPr txBox="1">
            <a:spLocks noChangeArrowheads="1"/>
          </p:cNvSpPr>
          <p:nvPr/>
        </p:nvSpPr>
        <p:spPr bwMode="auto">
          <a:xfrm>
            <a:off x="1743075" y="1154113"/>
            <a:ext cx="200818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680" tIns="47840" rIns="95680" bIns="47840">
            <a:prstTxWarp prst="textNoShape">
              <a:avLst/>
            </a:prstTxWarp>
            <a:spAutoFit/>
          </a:bodyPr>
          <a:lstStyle/>
          <a:p>
            <a:pPr defTabSz="958850"/>
            <a:r>
              <a:rPr lang="en-US" sz="2400" b="1">
                <a:solidFill>
                  <a:srgbClr val="33CC33"/>
                </a:solidFill>
              </a:rPr>
              <a:t>Vapor Leaks</a:t>
            </a:r>
          </a:p>
        </p:txBody>
      </p:sp>
      <p:sp>
        <p:nvSpPr>
          <p:cNvPr id="22541" name="Text Box 17"/>
          <p:cNvSpPr txBox="1">
            <a:spLocks noChangeArrowheads="1"/>
          </p:cNvSpPr>
          <p:nvPr/>
        </p:nvSpPr>
        <p:spPr bwMode="auto">
          <a:xfrm>
            <a:off x="5791200" y="1143000"/>
            <a:ext cx="22113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680" tIns="47840" rIns="95680" bIns="47840">
            <a:prstTxWarp prst="textNoShape">
              <a:avLst/>
            </a:prstTxWarp>
            <a:spAutoFit/>
          </a:bodyPr>
          <a:lstStyle/>
          <a:p>
            <a:pPr defTabSz="958850"/>
            <a:r>
              <a:rPr lang="en-US" sz="2400" b="1">
                <a:solidFill>
                  <a:srgbClr val="33CC33"/>
                </a:solidFill>
              </a:rPr>
              <a:t>Liquid</a:t>
            </a:r>
            <a:r>
              <a:rPr lang="en-US" sz="2600" b="1">
                <a:solidFill>
                  <a:srgbClr val="33CC33"/>
                </a:solidFill>
              </a:rPr>
              <a:t> Leaks</a:t>
            </a:r>
          </a:p>
        </p:txBody>
      </p:sp>
      <p:sp>
        <p:nvSpPr>
          <p:cNvPr id="22542" name="Text Box 18"/>
          <p:cNvSpPr txBox="1">
            <a:spLocks noChangeArrowheads="1"/>
          </p:cNvSpPr>
          <p:nvPr/>
        </p:nvSpPr>
        <p:spPr bwMode="auto">
          <a:xfrm>
            <a:off x="1219200" y="5181600"/>
            <a:ext cx="44196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680" tIns="47840" rIns="95680" bIns="47840">
            <a:prstTxWarp prst="textNoShape">
              <a:avLst/>
            </a:prstTxWarp>
            <a:spAutoFit/>
          </a:bodyPr>
          <a:lstStyle/>
          <a:p>
            <a:pPr algn="l" defTabSz="958850"/>
            <a:r>
              <a:rPr lang="en-US" sz="1600">
                <a:solidFill>
                  <a:srgbClr val="0000FF"/>
                </a:solidFill>
              </a:rPr>
              <a:t>For a given storage pressure and leak location (vapor/liquid) slow leaks are characterized by the densimetric Froude number.</a:t>
            </a:r>
          </a:p>
        </p:txBody>
      </p:sp>
      <p:sp>
        <p:nvSpPr>
          <p:cNvPr id="22543" name="Rectangle 19"/>
          <p:cNvSpPr>
            <a:spLocks noChangeArrowheads="1"/>
          </p:cNvSpPr>
          <p:nvPr/>
        </p:nvSpPr>
        <p:spPr bwMode="auto">
          <a:xfrm>
            <a:off x="1219200" y="5181600"/>
            <a:ext cx="4343400" cy="1447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lIns="95680" tIns="47840" rIns="95680" bIns="47840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177800"/>
            <a:ext cx="6692900" cy="7239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2000" b="1"/>
              <a:t>Simple expressions can be used to predict hydrogen </a:t>
            </a:r>
            <a:br>
              <a:rPr lang="en-US" sz="2000" b="1"/>
            </a:br>
            <a:r>
              <a:rPr lang="en-US" sz="2000" b="1"/>
              <a:t>dilution for high Froude number leaks*.</a:t>
            </a:r>
          </a:p>
        </p:txBody>
      </p:sp>
      <p:pic>
        <p:nvPicPr>
          <p:cNvPr id="23557" name="Picture 4" descr="vapor plo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600200"/>
            <a:ext cx="3429000" cy="341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5" descr="liquid plo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589088"/>
            <a:ext cx="3429000" cy="34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680" tIns="47840" rIns="95680" bIns="47840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5486400" y="5075238"/>
          <a:ext cx="2362200" cy="792162"/>
        </p:xfrm>
        <a:graphic>
          <a:graphicData uri="http://schemas.openxmlformats.org/presentationml/2006/ole">
            <p:oleObj spid="_x0000_s23554" name="Equation" r:id="rId5" imgW="1447172" imgH="482391" progId="Equation.DSMT4">
              <p:embed/>
            </p:oleObj>
          </a:graphicData>
        </a:graphic>
      </p:graphicFrame>
      <p:sp>
        <p:nvSpPr>
          <p:cNvPr id="23560" name="Rectangle 9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680" tIns="47840" rIns="95680" bIns="47840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1295400" y="5075238"/>
          <a:ext cx="2486025" cy="792162"/>
        </p:xfrm>
        <a:graphic>
          <a:graphicData uri="http://schemas.openxmlformats.org/presentationml/2006/ole">
            <p:oleObj spid="_x0000_s23555" name="Equation" r:id="rId6" imgW="1524000" imgH="482600" progId="Equation.DSMT4">
              <p:embed/>
            </p:oleObj>
          </a:graphicData>
        </a:graphic>
      </p:graphicFrame>
      <p:sp>
        <p:nvSpPr>
          <p:cNvPr id="23561" name="Text Box 10"/>
          <p:cNvSpPr txBox="1">
            <a:spLocks noChangeArrowheads="1"/>
          </p:cNvSpPr>
          <p:nvPr/>
        </p:nvSpPr>
        <p:spPr bwMode="auto">
          <a:xfrm>
            <a:off x="1600200" y="1143000"/>
            <a:ext cx="20034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680" tIns="47840" rIns="95680" bIns="47840">
            <a:prstTxWarp prst="textNoShape">
              <a:avLst/>
            </a:prstTxWarp>
            <a:spAutoFit/>
          </a:bodyPr>
          <a:lstStyle/>
          <a:p>
            <a:pPr defTabSz="958850"/>
            <a:r>
              <a:rPr lang="en-US" sz="2400" b="1">
                <a:solidFill>
                  <a:srgbClr val="33CC33"/>
                </a:solidFill>
              </a:rPr>
              <a:t>Vapor Leaks</a:t>
            </a:r>
          </a:p>
        </p:txBody>
      </p:sp>
      <p:sp>
        <p:nvSpPr>
          <p:cNvPr id="23562" name="Text Box 11"/>
          <p:cNvSpPr txBox="1">
            <a:spLocks noChangeArrowheads="1"/>
          </p:cNvSpPr>
          <p:nvPr/>
        </p:nvSpPr>
        <p:spPr bwMode="auto">
          <a:xfrm>
            <a:off x="5638800" y="1219200"/>
            <a:ext cx="20510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680" tIns="47840" rIns="95680" bIns="47840">
            <a:prstTxWarp prst="textNoShape">
              <a:avLst/>
            </a:prstTxWarp>
            <a:spAutoFit/>
          </a:bodyPr>
          <a:lstStyle/>
          <a:p>
            <a:pPr defTabSz="958850"/>
            <a:r>
              <a:rPr lang="en-US" sz="2400" b="1">
                <a:solidFill>
                  <a:srgbClr val="33CC33"/>
                </a:solidFill>
              </a:rPr>
              <a:t>Liquid Leaks</a:t>
            </a:r>
          </a:p>
        </p:txBody>
      </p:sp>
      <p:sp>
        <p:nvSpPr>
          <p:cNvPr id="23563" name="Text Box 12"/>
          <p:cNvSpPr txBox="1">
            <a:spLocks noChangeArrowheads="1"/>
          </p:cNvSpPr>
          <p:nvPr/>
        </p:nvSpPr>
        <p:spPr bwMode="auto">
          <a:xfrm>
            <a:off x="806450" y="6254750"/>
            <a:ext cx="358140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680" tIns="47840" rIns="95680" bIns="47840">
            <a:prstTxWarp prst="textNoShape">
              <a:avLst/>
            </a:prstTxWarp>
            <a:spAutoFit/>
          </a:bodyPr>
          <a:lstStyle/>
          <a:p>
            <a:pPr defTabSz="958850"/>
            <a:r>
              <a:rPr lang="en-US" sz="1200"/>
              <a:t>* Leaks from 1.11 MPa (11 atm) absolute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5680" tIns="47840" rIns="95680" bIns="47840" numCol="1" anchor="ctr" anchorCtr="0" compatLnSpc="1">
        <a:prstTxWarp prst="textNoShape">
          <a:avLst/>
        </a:prstTxWarp>
      </a:bodyPr>
      <a:lstStyle>
        <a:defPPr marL="0" marR="0" indent="0" algn="ctr" defTabSz="9588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6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5680" tIns="47840" rIns="95680" bIns="47840" numCol="1" anchor="ctr" anchorCtr="0" compatLnSpc="1">
        <a:prstTxWarp prst="textNoShape">
          <a:avLst/>
        </a:prstTxWarp>
      </a:bodyPr>
      <a:lstStyle>
        <a:defPPr marL="0" marR="0" indent="0" algn="ctr" defTabSz="9588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6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7382</TotalTime>
  <Words>1591</Words>
  <Application>Microsoft Macintosh PowerPoint</Application>
  <PresentationFormat>Letter Paper (8.5x11 in)</PresentationFormat>
  <Paragraphs>178</Paragraphs>
  <Slides>14</Slides>
  <Notes>3</Notes>
  <HiddenSlides>0</HiddenSlides>
  <MMClips>0</MMClips>
  <ScaleCrop>false</ScaleCrop>
  <HeadingPairs>
    <vt:vector size="10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Links</vt:lpstr>
      </vt:variant>
      <vt:variant>
        <vt:i4>4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ＭＳ Ｐゴシック</vt:lpstr>
      <vt:lpstr>Times New Roman</vt:lpstr>
      <vt:lpstr>Default Design</vt:lpstr>
      <vt:lpstr>Snow Leopard OS X:Users:will:Desktop:NHA Meeting 2011:NHA2011_Liquid_H2_paper:Sent to Winters:NHA_2011_LH2 Leakjet Paper_ver13.doc!OLE_LINK1</vt:lpstr>
      <vt:lpstr>Snow Leopard OS X:Users:will:Desktop:NHA Meeting 2011:NHA2011_Liquid_H2_paper:Sent to Winters:NHA_2011_LH2 Leakjet Paper_ver13.doc!OLE_LINK2</vt:lpstr>
      <vt:lpstr>Snow Leopard OS X:Users:will:Desktop:NHA Meeting 2011:NHA2011_Liquid_H2_paper:Sent to Winters:NHA_2011_LH2 Leakjet Paper_ver13.doc!OLE_LINK5</vt:lpstr>
      <vt:lpstr>Snow Leopard OS X:Users:will:Desktop:NHA Meeting 2011:NHA2011_Liquid_H2_paper:Sent to Winters:NHA_2011_LH2 Leakjet Paper_ver13.doc!OLE_LINK1</vt:lpstr>
      <vt:lpstr>Microsoft PowerPoint Presentation</vt:lpstr>
      <vt:lpstr>Microsoft Equation</vt:lpstr>
      <vt:lpstr>MathType 5.0 Equation</vt:lpstr>
      <vt:lpstr>Slide 1</vt:lpstr>
      <vt:lpstr>Based on feedback from industry, Sandia is focusing on “most likely LH2 releases.”</vt:lpstr>
      <vt:lpstr>Here we focus on small scale unintended releases of LH2.</vt:lpstr>
      <vt:lpstr>The model utilizes hydrogen and air thermodynamic models developed by NIST.</vt:lpstr>
      <vt:lpstr>Model to predict H2 discharge states from a leak in a LH2 storage vessel.</vt:lpstr>
      <vt:lpstr>Overview of model for cold H2 jets.</vt:lpstr>
      <vt:lpstr>Buoyant jet model for zones 3 and 4.</vt:lpstr>
      <vt:lpstr>Trajectories and concentration decay for large pressure drop slow leaks have been computed with the model at 1.11 MPa (11 atm*) absolute storage pressure.</vt:lpstr>
      <vt:lpstr>Simple expressions can be used to predict hydrogen  dilution for high Froude number leaks*.</vt:lpstr>
      <vt:lpstr>Slide 10</vt:lpstr>
      <vt:lpstr>Slide 11</vt:lpstr>
      <vt:lpstr>Summary and Conclusions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DOE Hydrogen Program Presentation Template</dc:title>
  <dc:creator/>
  <cp:lastModifiedBy>will</cp:lastModifiedBy>
  <cp:revision>306</cp:revision>
  <cp:lastPrinted>2004-02-10T19:54:54Z</cp:lastPrinted>
  <dcterms:created xsi:type="dcterms:W3CDTF">2011-09-07T22:15:23Z</dcterms:created>
  <dcterms:modified xsi:type="dcterms:W3CDTF">2011-09-07T22:16:05Z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