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  <p:sldMasterId id="2147484148" r:id="rId3"/>
  </p:sldMasterIdLst>
  <p:notesMasterIdLst>
    <p:notesMasterId r:id="rId24"/>
  </p:notesMasterIdLst>
  <p:handoutMasterIdLst>
    <p:handoutMasterId r:id="rId25"/>
  </p:handoutMasterIdLst>
  <p:sldIdLst>
    <p:sldId id="292" r:id="rId4"/>
    <p:sldId id="444" r:id="rId5"/>
    <p:sldId id="490" r:id="rId6"/>
    <p:sldId id="491" r:id="rId7"/>
    <p:sldId id="492" r:id="rId8"/>
    <p:sldId id="514" r:id="rId9"/>
    <p:sldId id="513" r:id="rId10"/>
    <p:sldId id="497" r:id="rId11"/>
    <p:sldId id="495" r:id="rId12"/>
    <p:sldId id="498" r:id="rId13"/>
    <p:sldId id="501" r:id="rId14"/>
    <p:sldId id="504" r:id="rId15"/>
    <p:sldId id="506" r:id="rId16"/>
    <p:sldId id="507" r:id="rId17"/>
    <p:sldId id="508" r:id="rId18"/>
    <p:sldId id="516" r:id="rId19"/>
    <p:sldId id="517" r:id="rId20"/>
    <p:sldId id="510" r:id="rId21"/>
    <p:sldId id="518" r:id="rId22"/>
    <p:sldId id="502" r:id="rId23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B2D3F"/>
    <a:srgbClr val="FCA930"/>
    <a:srgbClr val="008000"/>
    <a:srgbClr val="A4F0FA"/>
    <a:srgbClr val="FDF151"/>
    <a:srgbClr val="00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9" autoAdjust="0"/>
    <p:restoredTop sz="91064" autoAdjust="0"/>
  </p:normalViewPr>
  <p:slideViewPr>
    <p:cSldViewPr snapToGrid="0">
      <p:cViewPr varScale="1">
        <p:scale>
          <a:sx n="78" d="100"/>
          <a:sy n="78" d="100"/>
        </p:scale>
        <p:origin x="13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222"/>
    </p:cViewPr>
  </p:sorterViewPr>
  <p:notesViewPr>
    <p:cSldViewPr snapToGrid="0">
      <p:cViewPr>
        <p:scale>
          <a:sx n="140" d="100"/>
          <a:sy n="140" d="100"/>
        </p:scale>
        <p:origin x="-2604" y="936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1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u="none"/>
            </a:lvl1pPr>
          </a:lstStyle>
          <a:p>
            <a:fld id="{E27DDFD6-7E3C-4C26-8CFA-C22EDB34C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12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1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829" y="4560086"/>
            <a:ext cx="5849543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defTabSz="957263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u="none"/>
            </a:lvl1pPr>
          </a:lstStyle>
          <a:p>
            <a:fld id="{3BA7D429-3F99-4504-8583-73F58BB624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59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44E77E-5588-40F3-9C8D-0990BFC2EC74}" type="slidenum">
              <a:rPr lang="it-IT" altLang="it-IT" u="none"/>
              <a:pPr eaLnBrk="1" hangingPunct="1"/>
              <a:t>1</a:t>
            </a:fld>
            <a:endParaRPr lang="it-IT" altLang="it-IT" u="none"/>
          </a:p>
        </p:txBody>
      </p:sp>
    </p:spTree>
    <p:extLst>
      <p:ext uri="{BB962C8B-B14F-4D97-AF65-F5344CB8AC3E}">
        <p14:creationId xmlns:p14="http://schemas.microsoft.com/office/powerpoint/2010/main" val="363757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11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9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12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7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16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17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6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7D429-3F99-4504-8583-73F58BB624C3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919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20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5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2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6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3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0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4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3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5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4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6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8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9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8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Nowadays the waste management has to deal with several issues, and one of the possible solutions is the thermal treatment with energy recovery.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Power generation from Municipal Solid Waste incineration is widespread used and is a proven technology. One of the main impacts of these plants is the continuous emission of pollutants into the atmosphere. 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Among the substances produced during waste combustion, acid gases are of particular interest because of their environmental impact (long term exposure, acid rains, etc.), and a feasible solution is to remove them by means of dry processes.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(The pollutants considered in this analysis are HCl, HF and SO</a:t>
            </a:r>
            <a:r>
              <a:rPr lang="en-US" altLang="it-IT" baseline="-25000" smtClean="0">
                <a:latin typeface="Arial" panose="020B0604020202020204" pitchFamily="34" charset="0"/>
              </a:rPr>
              <a:t>2</a:t>
            </a:r>
            <a:r>
              <a:rPr lang="en-US" altLang="it-IT" smtClean="0">
                <a:latin typeface="Arial" panose="020B0604020202020204" pitchFamily="34" charset="0"/>
              </a:rPr>
              <a:t>. Other pollutants, such as NOx or dioxins, were not studied, because their concentrations do not decrease in the acid gas removal process.)</a:t>
            </a:r>
            <a:endParaRPr lang="it-IT" altLang="it-IT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This technology in existing plants requires a large amount of reactants. A solution to this issue is given by two-stage process (if opportunely calibrated, permits to use less reactant). //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Another issue to be addressed is the generation of solid or liquid residues from flue-gas cleaning, depending on the flue-gas treatment process.</a:t>
            </a:r>
          </a:p>
          <a:p>
            <a:pPr eaLnBrk="1" hangingPunct="1"/>
            <a:r>
              <a:rPr lang="en-US" altLang="it-IT" smtClean="0">
                <a:latin typeface="Arial" panose="020B0604020202020204" pitchFamily="34" charset="0"/>
              </a:rPr>
              <a:t>The thermal treatment allows reducing the volume and harmfulness of solid wastes to landfill and enables the energy recovery instead of using fossil fuels (with a reduction of CO2 emission). Other environmental benefits are the reduction of transport distances and the proximity of energy consumers.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7" rIns="95733" bIns="47867" anchor="b"/>
          <a:lstStyle>
            <a:lvl1pPr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CAE2CF-93BE-4C1A-9DCC-438E8197BCCF}" type="slidenum">
              <a:rPr lang="it-IT" altLang="it-IT" sz="1200" u="none">
                <a:latin typeface="Verdana" panose="020B0604030504040204" pitchFamily="34" charset="0"/>
              </a:rPr>
              <a:pPr algn="r" eaLnBrk="1" hangingPunct="1"/>
              <a:t>10</a:t>
            </a:fld>
            <a:endParaRPr lang="it-IT" altLang="it-IT" sz="1200" u="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6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9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613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6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25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929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57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492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06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43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974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011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99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5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8326438" y="6494463"/>
            <a:ext cx="493712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C31F61-8461-4E64-88AD-24E08C2F75FB}" type="slidenum">
              <a:rPr lang="en-GB" altLang="it-IT" sz="1100" u="none">
                <a:solidFill>
                  <a:schemeClr val="bg1"/>
                </a:solidFill>
                <a:latin typeface="Trajan Pro" pitchFamily="18" charset="0"/>
              </a:rPr>
              <a:pPr eaLnBrk="1" hangingPunct="1"/>
              <a:t>‹N›</a:t>
            </a:fld>
            <a:endParaRPr lang="en-GB" altLang="it-IT" sz="1100" u="none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u="none"/>
            </a:lvl1pPr>
          </a:lstStyle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 typeface="Arial" pitchFamily="34" charset="0"/>
              <a:buChar char="•"/>
              <a:defRPr sz="2800" u="none"/>
            </a:lvl1pPr>
            <a:lvl2pPr marL="742950" indent="-285750">
              <a:buFont typeface="Arial" pitchFamily="34" charset="0"/>
              <a:buChar char="•"/>
              <a:defRPr sz="2400" u="none"/>
            </a:lvl2pPr>
            <a:lvl3pPr marL="1143000" indent="-228600">
              <a:buFont typeface="Arial" pitchFamily="34" charset="0"/>
              <a:buChar char="•"/>
              <a:defRPr sz="2000" u="none"/>
            </a:lvl3pPr>
            <a:lvl4pPr marL="1600200" indent="-228600">
              <a:buFont typeface="Arial" pitchFamily="34" charset="0"/>
              <a:buChar char="•"/>
              <a:defRPr u="none"/>
            </a:lvl4pPr>
            <a:lvl5pPr marL="2057400" indent="-228600">
              <a:buFont typeface="Arial" pitchFamily="34" charset="0"/>
              <a:buChar char="•"/>
              <a:defRPr u="none"/>
            </a:lvl5pPr>
          </a:lstStyle>
          <a:p>
            <a:pPr lvl="0"/>
            <a:r>
              <a:rPr lang="en-US" noProof="0" smtClean="0"/>
              <a:t>Fare clic per modificare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239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94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7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30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00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3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28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1029" name="Picture 25" descr="Alma-Mater TAGLIAT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31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5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54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55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411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Alma-Mater TAGLIAT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175"/>
            <a:ext cx="8461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 userDrawn="1"/>
        </p:nvSpPr>
        <p:spPr bwMode="auto">
          <a:xfrm>
            <a:off x="8326438" y="6494463"/>
            <a:ext cx="493712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DC94D5-B578-461F-8763-E24254489C21}" type="slidenum">
              <a:rPr lang="en-GB" altLang="it-IT" sz="1100" u="none">
                <a:solidFill>
                  <a:schemeClr val="bg1"/>
                </a:solidFill>
                <a:latin typeface="Trajan Pro" pitchFamily="18" charset="0"/>
              </a:rPr>
              <a:pPr eaLnBrk="1" hangingPunct="1"/>
              <a:t>‹N›</a:t>
            </a:fld>
            <a:endParaRPr lang="en-GB" altLang="it-IT" sz="1100" u="none">
              <a:solidFill>
                <a:schemeClr val="bg1"/>
              </a:solidFill>
              <a:latin typeface="Trajan Pr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665609" y="1290482"/>
            <a:ext cx="8520706" cy="9319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8" descr="Logo Nuovo_dyed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6" y="3774937"/>
            <a:ext cx="1904237" cy="19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2653306" y="1558426"/>
            <a:ext cx="6362877" cy="1655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L’Insegnamento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Sicurezza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relazione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Rischi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di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Incidente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Rilevante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nelle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Università</a:t>
            </a:r>
            <a:endParaRPr lang="it-IT" sz="3600" dirty="0" smtClean="0">
              <a:latin typeface="Calibri" pitchFamily="34" charset="0"/>
            </a:endParaRPr>
          </a:p>
        </p:txBody>
      </p:sp>
      <p:sp>
        <p:nvSpPr>
          <p:cNvPr id="5124" name="CasellaDiTesto 10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u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15</a:t>
            </a:r>
            <a:r>
              <a:rPr lang="it-IT" altLang="it-IT" sz="1400" u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Settembre </a:t>
            </a:r>
            <a:r>
              <a:rPr lang="it-IT" altLang="it-IT" sz="1400" u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2016</a:t>
            </a:r>
            <a:r>
              <a:rPr lang="it-IT" altLang="it-IT" sz="1400" u="none" dirty="0">
                <a:solidFill>
                  <a:schemeClr val="bg1"/>
                </a:solidFill>
                <a:latin typeface="Constantia" panose="02030602050306030303" pitchFamily="18" charset="0"/>
              </a:rPr>
              <a:t>			Alma Mater </a:t>
            </a:r>
            <a:r>
              <a:rPr lang="it-IT" altLang="it-IT" sz="1400" u="none" dirty="0" err="1">
                <a:solidFill>
                  <a:schemeClr val="bg1"/>
                </a:solidFill>
                <a:latin typeface="Constantia" panose="02030602050306030303" pitchFamily="18" charset="0"/>
              </a:rPr>
              <a:t>Studiorum</a:t>
            </a:r>
            <a:r>
              <a:rPr lang="it-IT" altLang="it-IT" sz="1400" u="none" dirty="0">
                <a:solidFill>
                  <a:schemeClr val="bg1"/>
                </a:solidFill>
                <a:latin typeface="Constantia" panose="02030602050306030303" pitchFamily="18" charset="0"/>
              </a:rPr>
              <a:t> – Università di Bologna</a:t>
            </a:r>
          </a:p>
        </p:txBody>
      </p:sp>
      <p:sp>
        <p:nvSpPr>
          <p:cNvPr id="2" name="Titolo 8"/>
          <p:cNvSpPr>
            <a:spLocks noGrp="1"/>
          </p:cNvSpPr>
          <p:nvPr>
            <p:ph type="ctrTitle" idx="4294967295"/>
          </p:nvPr>
        </p:nvSpPr>
        <p:spPr>
          <a:xfrm>
            <a:off x="2692439" y="3276937"/>
            <a:ext cx="7772400" cy="16557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Valerio Cozzani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Dipartimento di Ingegneria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Civile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</a:t>
            </a:r>
            <a:b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Chimica,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Ambientale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Materiali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Alma Mater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Studiorum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- Università di Bologna</a:t>
            </a:r>
            <a:b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valerio.cozzani@unibo.it</a:t>
            </a:r>
            <a:endParaRPr lang="it-IT" sz="2400" dirty="0" smtClean="0"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57564" y="7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u="none" spc="30" dirty="0" smtClean="0"/>
              <a:t>ISTITUTO SUPERIORE ANTINCENDI</a:t>
            </a:r>
          </a:p>
          <a:p>
            <a:r>
              <a:rPr lang="it-IT" sz="1600" b="1" u="none" spc="30" dirty="0" smtClean="0"/>
              <a:t>Via del Commercio 13</a:t>
            </a:r>
          </a:p>
          <a:p>
            <a:endParaRPr lang="it-IT" sz="1600" b="1" u="none" spc="30" dirty="0"/>
          </a:p>
          <a:p>
            <a:r>
              <a:rPr lang="it-IT" sz="1600" b="1" u="none" spc="30" dirty="0" smtClean="0"/>
              <a:t>Roma, 13-15 Settembre 2016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2" y="4804"/>
            <a:ext cx="1969323" cy="236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9183" y="412318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Formazione universitaria: alcuni esempi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605670" y="1325978"/>
            <a:ext cx="435178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5 </a:t>
            </a:r>
            <a:r>
              <a:rPr lang="it-IT" altLang="it-IT" u="none" kern="0" dirty="0" err="1" smtClean="0"/>
              <a:t>CFU</a:t>
            </a:r>
            <a:r>
              <a:rPr lang="it-IT" altLang="it-IT" u="none" kern="0" dirty="0" smtClean="0"/>
              <a:t> obbligatori, Laurea Magistrale. Attenzione prevalente ad aspetti </a:t>
            </a:r>
            <a:r>
              <a:rPr lang="it-IT" altLang="it-IT" u="none" kern="0" dirty="0" err="1" smtClean="0"/>
              <a:t>affidabilistici</a:t>
            </a:r>
            <a:r>
              <a:rPr lang="it-IT" altLang="it-IT" u="none" kern="0" dirty="0" smtClean="0"/>
              <a:t> </a:t>
            </a:r>
            <a:r>
              <a:rPr lang="it-IT" altLang="it-IT" u="none" kern="0" dirty="0" smtClean="0"/>
              <a:t>e di valutazione delle frequenze incidentali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1380408"/>
            <a:ext cx="3222171" cy="16354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28" y="4707119"/>
            <a:ext cx="1524000" cy="1524000"/>
          </a:xfrm>
          <a:prstGeom prst="rect">
            <a:avLst/>
          </a:prstGeom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874844" y="4712835"/>
            <a:ext cx="695347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/>
              <a:t>5</a:t>
            </a:r>
            <a:r>
              <a:rPr lang="it-IT" altLang="it-IT" u="none" kern="0" dirty="0" smtClean="0"/>
              <a:t> </a:t>
            </a:r>
            <a:r>
              <a:rPr lang="it-IT" altLang="it-IT" u="none" kern="0" dirty="0" err="1" smtClean="0"/>
              <a:t>CFU</a:t>
            </a:r>
            <a:r>
              <a:rPr lang="it-IT" altLang="it-IT" u="none" kern="0" dirty="0" smtClean="0"/>
              <a:t> obbligatori, Laurea Triennale. Il programma si focalizza </a:t>
            </a:r>
            <a:r>
              <a:rPr lang="it-IT" altLang="it-IT" u="none" kern="0" dirty="0" smtClean="0"/>
              <a:t>prevalentemente sulla </a:t>
            </a:r>
            <a:r>
              <a:rPr lang="it-IT" altLang="it-IT" u="none" kern="0" dirty="0" smtClean="0"/>
              <a:t>modellazione degli eventi di rilascio e lascia fuori l’aspetto dell’affidabilità. Non ci sono insegnamenti obbligatori nella Laurea Magistrale</a:t>
            </a: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2727325" y="3139309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3" name="Picture 8" descr="Logo Nuovo_dyed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25" y="3060248"/>
            <a:ext cx="1565258" cy="15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318188" y="3208499"/>
            <a:ext cx="695347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9 </a:t>
            </a:r>
            <a:r>
              <a:rPr lang="it-IT" altLang="it-IT" u="none" kern="0" dirty="0" err="1" smtClean="0"/>
              <a:t>CFU</a:t>
            </a:r>
            <a:r>
              <a:rPr lang="it-IT" altLang="it-IT" u="none" kern="0" dirty="0" smtClean="0"/>
              <a:t> obbligatori, Laurea Magistrale. Il programma segue la procedura di valutazione del rischio. 3 </a:t>
            </a:r>
            <a:r>
              <a:rPr lang="it-IT" altLang="it-IT" u="none" kern="0" dirty="0" err="1" smtClean="0"/>
              <a:t>CFU</a:t>
            </a:r>
            <a:r>
              <a:rPr lang="it-IT" altLang="it-IT" u="none" kern="0" dirty="0" smtClean="0"/>
              <a:t> facoltativi, Laurea Magistrale: realizzazione di un esperienza pratica di applicazione</a:t>
            </a:r>
          </a:p>
        </p:txBody>
      </p:sp>
    </p:spTree>
    <p:extLst>
      <p:ext uri="{BB962C8B-B14F-4D97-AF65-F5344CB8AC3E}">
        <p14:creationId xmlns:p14="http://schemas.microsoft.com/office/powerpoint/2010/main" val="4202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9183" y="412318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Corsi di Laurea Magistrale «dedicati»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241987" y="3230972"/>
            <a:ext cx="828152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Alcune università hanno provato in passato, stanno attualmente offrendo o avvieranno a breve un’offerta di corsi di Laurea Magistrale in Ingegneria della Sicurezza</a:t>
            </a:r>
          </a:p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Sono iniziative fortemente interdisciplinari, con tutti i punti di forza e di debolezza che questo comporta</a:t>
            </a:r>
          </a:p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La risposta del mercato del lavoro è fortemente condizionata dalle interazioni con </a:t>
            </a:r>
            <a:r>
              <a:rPr lang="it-IT" altLang="it-IT" u="none" kern="0" smtClean="0"/>
              <a:t>il territorio</a:t>
            </a:r>
            <a:endParaRPr lang="it-IT" altLang="it-IT" u="none" kern="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00" y="1430815"/>
            <a:ext cx="1524000" cy="1524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" y="1200396"/>
            <a:ext cx="2380952" cy="17809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205" y="1384667"/>
            <a:ext cx="1486969" cy="152045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780" y="1430815"/>
            <a:ext cx="1388610" cy="13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9183" y="412318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Master Professionalizzanti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231101" y="1445715"/>
            <a:ext cx="828152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Varie iniziative di master professionalizzanti sono offerte da Università Italiane sui temi della sicurezza</a:t>
            </a:r>
          </a:p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I contenti sono molto differenziati, al pari dei settori professionali di riferimento</a:t>
            </a:r>
          </a:p>
          <a:p>
            <a:pPr lvl="0"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Alcune iniziative hanno mostrato una elevata capacità di co-progettazione con aziende ed enti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952015"/>
            <a:ext cx="7073090" cy="18618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20" y="5295676"/>
            <a:ext cx="7002790" cy="14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468314" y="765175"/>
            <a:ext cx="8164410" cy="48863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200" dirty="0" smtClean="0"/>
              <a:t>I risultati di un’analisi delle iniziative di formazione universitaria erogate in lingua inglese sui temi della sicurezza condotta nell’ambito del </a:t>
            </a:r>
            <a:r>
              <a:rPr lang="it-IT" altLang="it-IT" sz="2200" dirty="0" err="1" smtClean="0"/>
              <a:t>FP7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EC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iNTeg-Risk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project</a:t>
            </a:r>
            <a:r>
              <a:rPr lang="it-IT" altLang="it-IT" sz="2200" dirty="0" smtClean="0"/>
              <a:t> (2008-2013) hanno evidenziato: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it-IT" altLang="it-IT" sz="2200" u="sng" dirty="0" smtClean="0"/>
              <a:t> </a:t>
            </a:r>
            <a:r>
              <a:rPr lang="it-IT" altLang="it-IT" sz="2200" dirty="0" err="1" smtClean="0"/>
              <a:t>NTNU</a:t>
            </a:r>
            <a:r>
              <a:rPr lang="it-IT" altLang="it-IT" sz="2200" dirty="0" smtClean="0"/>
              <a:t> e </a:t>
            </a:r>
            <a:r>
              <a:rPr lang="it-IT" altLang="it-IT" sz="2200" dirty="0" err="1" smtClean="0"/>
              <a:t>Steinbeis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University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Berlin</a:t>
            </a:r>
            <a:r>
              <a:rPr lang="it-IT" altLang="it-IT" sz="2200" dirty="0" smtClean="0"/>
              <a:t> sono tra le poche università a promuovere iniziative di formazione internazionale (II ciclo di formazione) erogate in lingua inglese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KTH</a:t>
            </a:r>
            <a:r>
              <a:rPr lang="it-IT" altLang="it-IT" sz="2200" dirty="0" smtClean="0"/>
              <a:t>, TU Delft, Lund </a:t>
            </a:r>
            <a:r>
              <a:rPr lang="it-IT" altLang="it-IT" sz="2200" dirty="0" err="1" smtClean="0"/>
              <a:t>University</a:t>
            </a:r>
            <a:r>
              <a:rPr lang="it-IT" altLang="it-IT" sz="2200" dirty="0" smtClean="0"/>
              <a:t>, Lulea </a:t>
            </a:r>
            <a:r>
              <a:rPr lang="it-IT" altLang="it-IT" sz="2200" dirty="0" err="1" smtClean="0"/>
              <a:t>University</a:t>
            </a:r>
            <a:r>
              <a:rPr lang="it-IT" altLang="it-IT" sz="2200" dirty="0" smtClean="0"/>
              <a:t>, </a:t>
            </a:r>
            <a:r>
              <a:rPr lang="it-IT" altLang="it-IT" sz="2200" dirty="0" err="1" smtClean="0"/>
              <a:t>UniBO</a:t>
            </a:r>
            <a:r>
              <a:rPr lang="it-IT" altLang="it-IT" sz="2200" dirty="0" smtClean="0"/>
              <a:t>, etc. offrono corsi singoli in Inglese ma non iniziative dedicate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it-IT" altLang="it-IT" sz="2200" dirty="0" smtClean="0"/>
              <a:t> Molte università inglesi offrono singoli corsi ovviamente in inglese (Aberdeen, </a:t>
            </a:r>
            <a:r>
              <a:rPr lang="it-IT" altLang="it-IT" sz="2200" dirty="0" err="1" smtClean="0"/>
              <a:t>Edinburgh</a:t>
            </a:r>
            <a:r>
              <a:rPr lang="it-IT" altLang="it-IT" sz="2200" dirty="0" smtClean="0"/>
              <a:t>, </a:t>
            </a:r>
            <a:r>
              <a:rPr lang="it-IT" altLang="it-IT" sz="2200" dirty="0" err="1" smtClean="0"/>
              <a:t>Strathclyde</a:t>
            </a:r>
            <a:r>
              <a:rPr lang="it-IT" altLang="it-IT" sz="2200" dirty="0" smtClean="0"/>
              <a:t>, Sheffield, </a:t>
            </a:r>
            <a:r>
              <a:rPr lang="it-IT" altLang="it-IT" sz="2200" dirty="0" err="1" smtClean="0"/>
              <a:t>Cranfield</a:t>
            </a:r>
            <a:r>
              <a:rPr lang="it-IT" altLang="it-IT" sz="2200" dirty="0" smtClean="0"/>
              <a:t>, </a:t>
            </a:r>
            <a:r>
              <a:rPr lang="it-IT" altLang="it-IT" sz="2200" dirty="0" err="1" smtClean="0"/>
              <a:t>Loughborough</a:t>
            </a:r>
            <a:r>
              <a:rPr lang="it-IT" altLang="it-IT" sz="2200" dirty="0" smtClean="0"/>
              <a:t>, </a:t>
            </a:r>
            <a:r>
              <a:rPr lang="it-IT" altLang="it-IT" sz="2200" dirty="0" err="1" smtClean="0"/>
              <a:t>Heriot</a:t>
            </a:r>
            <a:r>
              <a:rPr lang="it-IT" altLang="it-IT" sz="2200" dirty="0" smtClean="0"/>
              <a:t>-Watt, etc.) ma solo Sheffield e </a:t>
            </a:r>
            <a:r>
              <a:rPr lang="it-IT" altLang="it-IT" sz="2200" dirty="0" smtClean="0"/>
              <a:t>Aberdeen </a:t>
            </a:r>
            <a:r>
              <a:rPr lang="it-IT" altLang="it-IT" sz="2200" dirty="0" smtClean="0"/>
              <a:t>hanno iniziative dedicate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it-IT" altLang="it-IT" sz="2200" u="sng" dirty="0" smtClean="0"/>
              <a:t> </a:t>
            </a:r>
            <a:r>
              <a:rPr lang="it-IT" altLang="it-IT" sz="2200" b="1" u="sng" dirty="0" smtClean="0"/>
              <a:t>La formazione sui temi della sicurezza è prevalentemente erogata nella lingua nazional</a:t>
            </a:r>
            <a:r>
              <a:rPr lang="it-IT" altLang="it-IT" sz="2200" u="sng" dirty="0" smtClean="0"/>
              <a:t>e</a:t>
            </a:r>
            <a:endParaRPr lang="it-IT" altLang="it-IT" sz="2200" dirty="0" smtClean="0"/>
          </a:p>
        </p:txBody>
      </p:sp>
      <p:sp>
        <p:nvSpPr>
          <p:cNvPr id="44036" name="Title 1"/>
          <p:cNvSpPr>
            <a:spLocks noGrp="1"/>
          </p:cNvSpPr>
          <p:nvPr>
            <p:ph type="title" idx="4294967295"/>
          </p:nvPr>
        </p:nvSpPr>
        <p:spPr>
          <a:xfrm>
            <a:off x="1106130" y="35329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it-IT" sz="3200" b="1" dirty="0" smtClean="0"/>
              <a:t>Il </a:t>
            </a:r>
            <a:r>
              <a:rPr lang="en-GB" altLang="it-IT" sz="3200" b="1" dirty="0" err="1" smtClean="0"/>
              <a:t>quadro</a:t>
            </a:r>
            <a:r>
              <a:rPr lang="en-GB" altLang="it-IT" sz="3200" b="1" dirty="0" smtClean="0"/>
              <a:t> </a:t>
            </a:r>
            <a:r>
              <a:rPr lang="en-GB" altLang="it-IT" sz="3200" b="1" dirty="0" err="1" smtClean="0"/>
              <a:t>Europeo</a:t>
            </a:r>
            <a:endParaRPr lang="en-GB" altLang="it-IT" sz="4000" b="1" dirty="0" smtClean="0"/>
          </a:p>
        </p:txBody>
      </p:sp>
      <p:pic>
        <p:nvPicPr>
          <p:cNvPr id="7" name="Picture 2" descr="V:\PROJECTS\12005_iNTeg-Risk\Inputs\Inputs_to_webpage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3" y="255639"/>
            <a:ext cx="4677748" cy="6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133" y="6063377"/>
            <a:ext cx="725181" cy="7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Content Placeholder 2"/>
          <p:cNvSpPr>
            <a:spLocks/>
          </p:cNvSpPr>
          <p:nvPr/>
        </p:nvSpPr>
        <p:spPr bwMode="auto">
          <a:xfrm>
            <a:off x="468313" y="142363"/>
            <a:ext cx="83629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</a:pPr>
            <a:endParaRPr lang="en-US" altLang="it-IT" dirty="0"/>
          </a:p>
          <a:p>
            <a:pPr>
              <a:buFont typeface="Arial" panose="020B0604020202020204" pitchFamily="34" charset="0"/>
              <a:buAutoNum type="arabicParenR"/>
            </a:pPr>
            <a:r>
              <a:rPr lang="en-US" altLang="it-IT" sz="2400" u="none" dirty="0" err="1" smtClean="0"/>
              <a:t>Molte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università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offrono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iniziative</a:t>
            </a:r>
            <a:r>
              <a:rPr lang="en-US" altLang="it-IT" sz="2400" u="none" dirty="0" smtClean="0"/>
              <a:t> di </a:t>
            </a:r>
            <a:r>
              <a:rPr lang="en-US" altLang="it-IT" sz="2400" u="none" dirty="0" err="1" smtClean="0"/>
              <a:t>formazione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professionalizzante</a:t>
            </a:r>
            <a:r>
              <a:rPr lang="en-US" altLang="it-IT" sz="2400" u="none" dirty="0" smtClean="0"/>
              <a:t> (post-</a:t>
            </a:r>
            <a:r>
              <a:rPr lang="en-US" altLang="it-IT" sz="2400" u="none" dirty="0" err="1" smtClean="0"/>
              <a:t>laurea</a:t>
            </a:r>
            <a:r>
              <a:rPr lang="en-US" altLang="it-IT" sz="2400" u="none" dirty="0" smtClean="0"/>
              <a:t> II </a:t>
            </a:r>
            <a:r>
              <a:rPr lang="en-US" altLang="it-IT" sz="2400" u="none" dirty="0" err="1" smtClean="0"/>
              <a:t>ciclo</a:t>
            </a:r>
            <a:r>
              <a:rPr lang="en-US" altLang="it-IT" sz="2400" u="none" dirty="0" smtClean="0"/>
              <a:t>) </a:t>
            </a:r>
            <a:r>
              <a:rPr lang="en-US" altLang="it-IT" sz="2400" u="none" dirty="0" err="1" smtClean="0"/>
              <a:t>sulla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sicurezza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dei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processi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chimici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/>
              <a:t>(</a:t>
            </a:r>
            <a:r>
              <a:rPr lang="en-US" altLang="it-IT" sz="2400" u="none" dirty="0" err="1"/>
              <a:t>TU</a:t>
            </a:r>
            <a:r>
              <a:rPr lang="en-US" altLang="it-IT" sz="2400" u="none" dirty="0"/>
              <a:t> Delft, </a:t>
            </a:r>
            <a:r>
              <a:rPr lang="en-US" altLang="it-IT" sz="2400" u="none" dirty="0" err="1"/>
              <a:t>JSI</a:t>
            </a:r>
            <a:r>
              <a:rPr lang="en-US" altLang="it-IT" sz="2400" u="none" dirty="0"/>
              <a:t>, </a:t>
            </a:r>
            <a:r>
              <a:rPr lang="en-US" altLang="it-IT" sz="2400" u="none" dirty="0" err="1"/>
              <a:t>UPC</a:t>
            </a:r>
            <a:r>
              <a:rPr lang="en-US" altLang="it-IT" sz="2400" u="none" dirty="0"/>
              <a:t>, etc.)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en-US" altLang="it-IT" sz="2400" u="none" dirty="0" err="1" smtClean="0"/>
              <a:t>Varie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università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offrono</a:t>
            </a:r>
            <a:r>
              <a:rPr lang="en-US" altLang="it-IT" sz="2400" u="none" dirty="0" smtClean="0"/>
              <a:t> “corporate masters” ad </a:t>
            </a:r>
            <a:r>
              <a:rPr lang="en-US" altLang="it-IT" sz="2400" u="none" dirty="0" err="1" smtClean="0"/>
              <a:t>aziende</a:t>
            </a:r>
            <a:r>
              <a:rPr lang="en-US" altLang="it-IT" sz="2400" u="none" dirty="0" smtClean="0"/>
              <a:t> (in Italia ad </a:t>
            </a:r>
            <a:r>
              <a:rPr lang="en-US" altLang="it-IT" sz="2400" u="none" dirty="0" err="1" smtClean="0"/>
              <a:t>esempio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il</a:t>
            </a:r>
            <a:r>
              <a:rPr lang="en-US" altLang="it-IT" sz="2400" u="none" dirty="0" smtClean="0"/>
              <a:t> Master </a:t>
            </a:r>
            <a:r>
              <a:rPr lang="en-US" altLang="it-IT" sz="2400" u="none" dirty="0"/>
              <a:t>in “Safety Management in the </a:t>
            </a:r>
            <a:r>
              <a:rPr lang="en-US" altLang="it-IT" sz="2400" u="none" dirty="0" err="1"/>
              <a:t>Oil&amp;Gas</a:t>
            </a:r>
            <a:r>
              <a:rPr lang="en-US" altLang="it-IT" sz="2400" u="none" dirty="0"/>
              <a:t> Industry</a:t>
            </a:r>
            <a:r>
              <a:rPr lang="en-US" altLang="it-IT" sz="2400" u="none" dirty="0" smtClean="0"/>
              <a:t>” @ Università di Bologna, e </a:t>
            </a:r>
            <a:r>
              <a:rPr lang="en-US" altLang="it-IT" sz="2400" u="none" dirty="0" err="1" smtClean="0"/>
              <a:t>il</a:t>
            </a:r>
            <a:r>
              <a:rPr lang="en-US" altLang="it-IT" sz="2400" u="none" dirty="0" smtClean="0"/>
              <a:t> Master </a:t>
            </a:r>
            <a:r>
              <a:rPr lang="en-US" altLang="it-IT" sz="2400" u="none" dirty="0"/>
              <a:t>in “</a:t>
            </a:r>
            <a:r>
              <a:rPr lang="en-US" altLang="it-IT" sz="2400" u="none" dirty="0" err="1"/>
              <a:t>HSEQ</a:t>
            </a:r>
            <a:r>
              <a:rPr lang="en-US" altLang="it-IT" sz="2400" u="none" dirty="0"/>
              <a:t> management</a:t>
            </a:r>
            <a:r>
              <a:rPr lang="en-US" altLang="it-IT" sz="2400" u="none" dirty="0" smtClean="0"/>
              <a:t>” @ Università di Pisa)</a:t>
            </a:r>
            <a:endParaRPr lang="en-US" altLang="it-IT" sz="2400" u="none" dirty="0"/>
          </a:p>
          <a:p>
            <a:pPr>
              <a:buFont typeface="Arial" panose="020B0604020202020204" pitchFamily="34" charset="0"/>
              <a:buAutoNum type="arabicParenR"/>
            </a:pPr>
            <a:r>
              <a:rPr lang="en-US" altLang="it-IT" sz="2400" u="none" dirty="0" err="1" smtClean="0"/>
              <a:t>Molte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università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contribuiscono</a:t>
            </a:r>
            <a:r>
              <a:rPr lang="en-US" altLang="it-IT" sz="2400" u="none" dirty="0" smtClean="0"/>
              <a:t> alla </a:t>
            </a:r>
            <a:r>
              <a:rPr lang="en-US" altLang="it-IT" sz="2400" u="none" dirty="0" err="1" smtClean="0"/>
              <a:t>formazione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teorica</a:t>
            </a:r>
            <a:r>
              <a:rPr lang="en-US" altLang="it-IT" sz="2400" u="none" dirty="0" smtClean="0"/>
              <a:t> e </a:t>
            </a:r>
            <a:r>
              <a:rPr lang="en-US" altLang="it-IT" sz="2400" u="none" dirty="0" err="1" smtClean="0"/>
              <a:t>all’addestramento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dei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corpi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tecnici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dei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Vigili</a:t>
            </a:r>
            <a:r>
              <a:rPr lang="en-US" altLang="it-IT" sz="2400" u="none" dirty="0" smtClean="0"/>
              <a:t> del </a:t>
            </a:r>
            <a:r>
              <a:rPr lang="en-US" altLang="it-IT" sz="2400" u="none" dirty="0" err="1" smtClean="0"/>
              <a:t>Fuoco</a:t>
            </a:r>
            <a:r>
              <a:rPr lang="en-US" altLang="it-IT" sz="2400" u="none" dirty="0" smtClean="0"/>
              <a:t> e </a:t>
            </a:r>
            <a:r>
              <a:rPr lang="en-US" altLang="it-IT" sz="2400" u="none" dirty="0" err="1" smtClean="0"/>
              <a:t>delle</a:t>
            </a:r>
            <a:r>
              <a:rPr lang="en-US" altLang="it-IT" sz="2400" u="none" dirty="0" smtClean="0"/>
              <a:t> </a:t>
            </a:r>
            <a:r>
              <a:rPr lang="en-US" altLang="it-IT" sz="2400" u="none" dirty="0" err="1" smtClean="0"/>
              <a:t>Autorità</a:t>
            </a:r>
            <a:r>
              <a:rPr lang="en-US" altLang="it-IT" sz="2400" u="none" dirty="0" smtClean="0"/>
              <a:t> di </a:t>
            </a:r>
            <a:r>
              <a:rPr lang="en-US" altLang="it-IT" sz="2400" u="none" dirty="0" err="1" smtClean="0"/>
              <a:t>Controllo</a:t>
            </a:r>
            <a:r>
              <a:rPr lang="en-US" altLang="it-IT" sz="2400" u="none" dirty="0" smtClean="0"/>
              <a:t> (</a:t>
            </a:r>
            <a:r>
              <a:rPr lang="en-US" altLang="it-IT" sz="2400" u="none" dirty="0" err="1" smtClean="0"/>
              <a:t>es</a:t>
            </a:r>
            <a:r>
              <a:rPr lang="en-US" altLang="it-IT" sz="2400" u="none" dirty="0" smtClean="0"/>
              <a:t>. </a:t>
            </a:r>
            <a:r>
              <a:rPr lang="en-US" altLang="it-IT" sz="2400" u="none" dirty="0"/>
              <a:t>University of Ostrava, etc.)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it-IT" sz="2400" b="1" u="none" dirty="0" smtClean="0"/>
              <a:t>	La </a:t>
            </a:r>
            <a:r>
              <a:rPr lang="en-US" altLang="it-IT" sz="2400" b="1" u="none" dirty="0" err="1" smtClean="0"/>
              <a:t>formazione</a:t>
            </a:r>
            <a:r>
              <a:rPr lang="en-US" altLang="it-IT" sz="2400" b="1" u="none" dirty="0" smtClean="0"/>
              <a:t> </a:t>
            </a:r>
            <a:r>
              <a:rPr lang="en-US" altLang="it-IT" sz="2400" b="1" u="none" dirty="0" err="1" smtClean="0"/>
              <a:t>sulla</a:t>
            </a:r>
            <a:r>
              <a:rPr lang="en-US" altLang="it-IT" sz="2400" b="1" u="none" dirty="0" smtClean="0"/>
              <a:t> </a:t>
            </a:r>
            <a:r>
              <a:rPr lang="en-US" altLang="it-IT" sz="2400" b="1" u="none" dirty="0" err="1" smtClean="0"/>
              <a:t>sicurezza</a:t>
            </a:r>
            <a:r>
              <a:rPr lang="en-US" altLang="it-IT" sz="2400" b="1" u="none" dirty="0" smtClean="0"/>
              <a:t> è </a:t>
            </a:r>
            <a:r>
              <a:rPr lang="en-US" altLang="it-IT" sz="2400" b="1" u="none" dirty="0" err="1" smtClean="0"/>
              <a:t>prevalentemente</a:t>
            </a:r>
            <a:r>
              <a:rPr lang="en-US" altLang="it-IT" sz="2400" b="1" u="none" dirty="0" smtClean="0"/>
              <a:t> “</a:t>
            </a:r>
            <a:r>
              <a:rPr lang="en-US" altLang="it-IT" sz="2400" b="1" u="none" dirty="0" err="1" smtClean="0"/>
              <a:t>grigia</a:t>
            </a:r>
            <a:r>
              <a:rPr lang="en-US" altLang="it-IT" sz="2400" b="1" u="none" dirty="0" smtClean="0"/>
              <a:t>”, non </a:t>
            </a:r>
            <a:r>
              <a:rPr lang="en-US" altLang="it-IT" sz="2400" b="1" u="none" dirty="0" err="1" smtClean="0"/>
              <a:t>promossa</a:t>
            </a:r>
            <a:r>
              <a:rPr lang="en-US" altLang="it-IT" sz="2400" b="1" u="none" dirty="0" smtClean="0"/>
              <a:t> o </a:t>
            </a:r>
            <a:r>
              <a:rPr lang="en-US" altLang="it-IT" sz="2400" b="1" u="none" dirty="0" err="1" smtClean="0"/>
              <a:t>valorizzata</a:t>
            </a:r>
            <a:r>
              <a:rPr lang="en-US" altLang="it-IT" sz="2400" b="1" u="none" dirty="0" smtClean="0"/>
              <a:t> dale </a:t>
            </a:r>
            <a:r>
              <a:rPr lang="en-US" altLang="it-IT" sz="2400" b="1" u="none" dirty="0" err="1" smtClean="0"/>
              <a:t>università</a:t>
            </a:r>
            <a:r>
              <a:rPr lang="en-US" altLang="it-IT" sz="2400" b="1" u="none" dirty="0" smtClean="0"/>
              <a:t> </a:t>
            </a:r>
            <a:r>
              <a:rPr lang="en-US" altLang="it-IT" sz="2400" b="1" u="none" dirty="0" err="1" smtClean="0"/>
              <a:t>ed</a:t>
            </a:r>
            <a:r>
              <a:rPr lang="en-US" altLang="it-IT" sz="2400" b="1" u="none" dirty="0" smtClean="0"/>
              <a:t> è </a:t>
            </a:r>
            <a:r>
              <a:rPr lang="en-US" altLang="it-IT" sz="2400" b="1" u="none" dirty="0" err="1" smtClean="0"/>
              <a:t>assente</a:t>
            </a:r>
            <a:r>
              <a:rPr lang="en-US" altLang="it-IT" sz="2400" b="1" u="none" dirty="0" smtClean="0"/>
              <a:t> un network </a:t>
            </a:r>
            <a:r>
              <a:rPr lang="en-US" altLang="it-IT" sz="2400" b="1" u="none" dirty="0" err="1" smtClean="0"/>
              <a:t>europeo</a:t>
            </a:r>
            <a:r>
              <a:rPr lang="en-US" altLang="it-IT" sz="2400" b="1" u="none" dirty="0" smtClean="0"/>
              <a:t> di </a:t>
            </a:r>
            <a:r>
              <a:rPr lang="en-US" altLang="it-IT" sz="2400" b="1" u="none" dirty="0" err="1" smtClean="0"/>
              <a:t>formazione</a:t>
            </a:r>
            <a:endParaRPr lang="en-US" altLang="it-IT" sz="2400" b="1" u="non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6130" y="35329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it-IT" sz="3200" b="1" u="none" kern="0" smtClean="0"/>
              <a:t>Il quadro Europeo</a:t>
            </a:r>
            <a:endParaRPr lang="en-GB" altLang="it-IT" sz="4000" b="1" u="none" kern="0" dirty="0" smtClean="0"/>
          </a:p>
        </p:txBody>
      </p:sp>
      <p:pic>
        <p:nvPicPr>
          <p:cNvPr id="8" name="Picture 2" descr="V:\PROJECTS\12005_iNTeg-Risk\Inputs\Inputs_to_webpage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3" y="255639"/>
            <a:ext cx="4677748" cy="6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323850" y="813107"/>
            <a:ext cx="8362950" cy="4886325"/>
          </a:xfrm>
          <a:prstGeom prst="rect">
            <a:avLst/>
          </a:prstGeo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it-IT" dirty="0" err="1" smtClean="0"/>
              <a:t>Perchè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questa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situazione</a:t>
            </a:r>
            <a:r>
              <a:rPr lang="en-US" altLang="it-IT" dirty="0" smtClean="0"/>
              <a:t>?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it-IT" sz="2400" u="sng" dirty="0"/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u="sng" dirty="0" smtClean="0"/>
              <a:t>Assenza di accordo sui requisiti minimi di formazione relativi alla sicurezza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u="sng" dirty="0" smtClean="0"/>
              <a:t>Richieste diverse da parte dell’industria in relazione ai diversi settori di attività</a:t>
            </a:r>
            <a:r>
              <a:rPr lang="it-IT" altLang="it-IT" sz="2400" dirty="0" smtClean="0"/>
              <a:t> (ad esempio </a:t>
            </a:r>
            <a:r>
              <a:rPr lang="it-IT" altLang="it-IT" sz="2400" dirty="0" err="1" smtClean="0"/>
              <a:t>Oil&amp;Gas</a:t>
            </a:r>
            <a:r>
              <a:rPr lang="it-IT" altLang="it-IT" sz="2400" dirty="0" smtClean="0"/>
              <a:t> vs. Chimica Fine)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u="sng" dirty="0" smtClean="0"/>
              <a:t>Richieste diverse delle Autorità Competenti</a:t>
            </a:r>
            <a:r>
              <a:rPr lang="it-IT" altLang="it-IT" sz="2400" dirty="0" smtClean="0"/>
              <a:t>: l’applicazione delle Direttive Seveso si è tradotta in metodologie eterogenee e spesso non conciliabili (ad esempio la </a:t>
            </a:r>
            <a:r>
              <a:rPr lang="it-IT" altLang="it-IT" sz="2400" dirty="0" err="1" smtClean="0"/>
              <a:t>QRA</a:t>
            </a:r>
            <a:r>
              <a:rPr lang="it-IT" altLang="it-IT" sz="2400" dirty="0" smtClean="0"/>
              <a:t> e l’approccio </a:t>
            </a:r>
            <a:r>
              <a:rPr lang="it-IT" altLang="it-IT" sz="2400" dirty="0" err="1" smtClean="0"/>
              <a:t>risk-based</a:t>
            </a:r>
            <a:r>
              <a:rPr lang="it-IT" altLang="it-IT" sz="2400" dirty="0" smtClean="0"/>
              <a:t> è fondamentale in Francia od Olanda, ma non in Germania)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endParaRPr lang="it-IT" altLang="it-IT" sz="2400" dirty="0" smtClean="0"/>
          </a:p>
        </p:txBody>
      </p:sp>
      <p:pic>
        <p:nvPicPr>
          <p:cNvPr id="31747" name="Picture 5" descr="4 EFCE logo - device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0338"/>
            <a:ext cx="2776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 idx="4294967295"/>
          </p:nvPr>
        </p:nvSpPr>
        <p:spPr>
          <a:xfrm>
            <a:off x="988142" y="37295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it-IT" sz="3200" b="1" dirty="0" smtClean="0"/>
              <a:t>Il </a:t>
            </a:r>
            <a:r>
              <a:rPr lang="en-GB" altLang="it-IT" sz="3200" b="1" dirty="0" err="1" smtClean="0"/>
              <a:t>quadro</a:t>
            </a:r>
            <a:r>
              <a:rPr lang="en-GB" altLang="it-IT" sz="3200" b="1" dirty="0" smtClean="0"/>
              <a:t> </a:t>
            </a:r>
            <a:r>
              <a:rPr lang="en-GB" altLang="it-IT" sz="3200" b="1" dirty="0" err="1" smtClean="0"/>
              <a:t>Europeo</a:t>
            </a:r>
            <a:endParaRPr lang="en-GB" altLang="it-IT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2264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520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3600" b="1" dirty="0" smtClean="0"/>
              <a:t>Il quadro europeo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27038" y="1276334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Una recente iniziativa promossa dal </a:t>
            </a:r>
            <a:r>
              <a:rPr lang="it-IT" altLang="it-IT" sz="2000" u="none" dirty="0" err="1" smtClean="0">
                <a:latin typeface="Arial"/>
              </a:rPr>
              <a:t>Working</a:t>
            </a:r>
            <a:r>
              <a:rPr lang="it-IT" altLang="it-IT" sz="2000" u="none" dirty="0" smtClean="0">
                <a:latin typeface="Arial"/>
              </a:rPr>
              <a:t> Party on </a:t>
            </a:r>
            <a:r>
              <a:rPr lang="it-IT" altLang="it-IT" sz="2000" u="none" dirty="0" err="1" smtClean="0">
                <a:latin typeface="Arial"/>
              </a:rPr>
              <a:t>Loss</a:t>
            </a:r>
            <a:r>
              <a:rPr lang="it-IT" altLang="it-IT" sz="2000" u="none" dirty="0" smtClean="0">
                <a:latin typeface="Arial"/>
              </a:rPr>
              <a:t> </a:t>
            </a:r>
            <a:r>
              <a:rPr lang="it-IT" altLang="it-IT" sz="2000" u="none" dirty="0" err="1" smtClean="0">
                <a:latin typeface="Arial"/>
              </a:rPr>
              <a:t>Prevention</a:t>
            </a:r>
            <a:r>
              <a:rPr lang="it-IT" altLang="it-IT" sz="2000" u="none" dirty="0" smtClean="0">
                <a:latin typeface="Arial"/>
              </a:rPr>
              <a:t> di </a:t>
            </a:r>
            <a:r>
              <a:rPr lang="it-IT" altLang="it-IT" sz="2000" u="none" dirty="0" err="1" smtClean="0">
                <a:latin typeface="Arial"/>
              </a:rPr>
              <a:t>EFCE</a:t>
            </a:r>
            <a:r>
              <a:rPr lang="it-IT" altLang="it-IT" sz="2000" u="none" dirty="0" smtClean="0">
                <a:latin typeface="Arial"/>
              </a:rPr>
              <a:t> ha visto una importante partecipazione dei diversi </a:t>
            </a:r>
            <a:r>
              <a:rPr lang="it-IT" altLang="it-IT" sz="2000" u="none" dirty="0" err="1" smtClean="0">
                <a:latin typeface="Arial"/>
              </a:rPr>
              <a:t>stakeholders</a:t>
            </a:r>
            <a:r>
              <a:rPr lang="it-IT" altLang="it-IT" sz="2000" u="none" dirty="0" smtClean="0">
                <a:latin typeface="Arial"/>
              </a:rPr>
              <a:t> (università, industria, autorità di controllo)</a:t>
            </a:r>
            <a:endParaRPr kumimoji="0" lang="it-IT" altLang="it-IT" sz="2000" b="1" i="0" u="none" strike="noStrike" kern="1200" cap="none" spc="0" normalizeH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27039" y="2671146"/>
            <a:ext cx="326005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L’iniziativa ha messo a fuoco la criticità che sta assumendo per alcuni stati europei la carenza di formazione sull’argomento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La carenza di risorse è stata segnalata come elemento critico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097" y="2772785"/>
            <a:ext cx="5331638" cy="3182618"/>
          </a:xfrm>
          <a:prstGeom prst="rect">
            <a:avLst/>
          </a:prstGeom>
          <a:ln cmpd="dbl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375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520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3600" b="1" dirty="0" smtClean="0"/>
              <a:t>Il quadro europeo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7" y="1315834"/>
            <a:ext cx="7560305" cy="49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Content Placeholder 2"/>
          <p:cNvSpPr>
            <a:spLocks/>
          </p:cNvSpPr>
          <p:nvPr/>
        </p:nvSpPr>
        <p:spPr bwMode="auto">
          <a:xfrm>
            <a:off x="395288" y="847725"/>
            <a:ext cx="83629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it-IT"/>
          </a:p>
          <a:p>
            <a:pPr>
              <a:buFont typeface="Arial" panose="020B0604020202020204" pitchFamily="34" charset="0"/>
              <a:buNone/>
            </a:pPr>
            <a:r>
              <a:rPr lang="en-US" altLang="it-IT"/>
              <a:t>IChemE Accreditation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it-IT" sz="2400"/>
          </a:p>
        </p:txBody>
      </p:sp>
      <p:pic>
        <p:nvPicPr>
          <p:cNvPr id="35843" name="Picture 5" descr="4 EFCE logo - device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0338"/>
            <a:ext cx="2776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1047138" y="127156"/>
            <a:ext cx="6622026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it-IT" sz="3200" b="1" dirty="0" smtClean="0"/>
              <a:t>“Minimal Core Contents” e </a:t>
            </a:r>
            <a:r>
              <a:rPr lang="en-GB" altLang="it-IT" sz="3200" b="1" dirty="0" err="1" smtClean="0"/>
              <a:t>Accreditamento</a:t>
            </a:r>
            <a:r>
              <a:rPr lang="en-GB" altLang="it-IT" sz="3200" b="1" dirty="0" smtClean="0"/>
              <a:t> </a:t>
            </a:r>
            <a:r>
              <a:rPr lang="en-GB" altLang="it-IT" sz="3200" b="1" dirty="0" err="1" smtClean="0"/>
              <a:t>Volontario</a:t>
            </a:r>
            <a:r>
              <a:rPr lang="en-GB" altLang="it-IT" sz="3200" b="1" dirty="0" smtClean="0"/>
              <a:t>?</a:t>
            </a:r>
            <a:br>
              <a:rPr lang="en-GB" altLang="it-IT" sz="3200" b="1" dirty="0" smtClean="0"/>
            </a:br>
            <a:endParaRPr lang="en-GB" altLang="it-IT" sz="4000" b="1" dirty="0" smtClean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439261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85693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4 EFCE logo - device on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0338"/>
            <a:ext cx="2776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1047138" y="127156"/>
            <a:ext cx="6622026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it-IT" sz="3200" b="1" dirty="0" smtClean="0"/>
              <a:t>“Minimal Core Contents” e </a:t>
            </a:r>
            <a:r>
              <a:rPr lang="en-GB" altLang="it-IT" sz="3200" b="1" dirty="0" err="1" smtClean="0"/>
              <a:t>Accreditamento</a:t>
            </a:r>
            <a:r>
              <a:rPr lang="en-GB" altLang="it-IT" sz="3200" b="1" dirty="0" smtClean="0"/>
              <a:t> </a:t>
            </a:r>
            <a:r>
              <a:rPr lang="en-GB" altLang="it-IT" sz="3200" b="1" dirty="0" err="1" smtClean="0"/>
              <a:t>Volontario</a:t>
            </a:r>
            <a:r>
              <a:rPr lang="en-GB" altLang="it-IT" sz="3200" b="1" dirty="0" smtClean="0"/>
              <a:t>?</a:t>
            </a:r>
            <a:br>
              <a:rPr lang="en-GB" altLang="it-IT" sz="3200" b="1" dirty="0" smtClean="0"/>
            </a:br>
            <a:endParaRPr lang="en-GB" altLang="it-IT" sz="4000" b="1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00" y="1240658"/>
            <a:ext cx="4308433" cy="1443547"/>
          </a:xfrm>
          <a:prstGeom prst="rect">
            <a:avLst/>
          </a:prstGeom>
        </p:spPr>
      </p:pic>
      <p:sp>
        <p:nvSpPr>
          <p:cNvPr id="9" name="Rectangle 36"/>
          <p:cNvSpPr txBox="1">
            <a:spLocks noChangeArrowheads="1"/>
          </p:cNvSpPr>
          <p:nvPr/>
        </p:nvSpPr>
        <p:spPr bwMode="auto">
          <a:xfrm>
            <a:off x="427038" y="2751175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Nel 2011, ABET (</a:t>
            </a:r>
            <a:r>
              <a:rPr lang="it-IT" altLang="it-IT" sz="2000" u="none" dirty="0" err="1" smtClean="0">
                <a:latin typeface="Arial"/>
              </a:rPr>
              <a:t>Accreditation</a:t>
            </a:r>
            <a:r>
              <a:rPr lang="it-IT" altLang="it-IT" sz="2000" u="none" dirty="0" smtClean="0">
                <a:latin typeface="Arial"/>
              </a:rPr>
              <a:t> Board for Engineering and Technology) negli USA ha modificato i requisiti di accreditamento dei programmi in Ingegneria Chimica e Biochimica</a:t>
            </a:r>
          </a:p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E’ stata introdotta la richiesta di includere la trattazione dei pericoli legati alle applicazioni ingegneristiche della Chimica e della biologia</a:t>
            </a:r>
          </a:p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La modifica è stata introdotta nel 2012-13 ed ha innescato un processo di cambiamento dell’approccio verso questi problemi in varie sedi universitarie americane</a:t>
            </a:r>
            <a:endParaRPr kumimoji="0" lang="it-IT" altLang="it-IT" sz="2000" b="1" i="0" u="none" strike="noStrike" kern="1200" cap="none" spc="0" normalizeH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4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7038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L’eredità di Seveso...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27038" y="1276334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kumimoji="0" lang="it-IT" altLang="it-IT" sz="2000" b="1" i="0" u="none" strike="noStrike" kern="120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 1982 la </a:t>
            </a:r>
            <a:r>
              <a:rPr lang="it-IT" altLang="it-IT" sz="2000" u="none" dirty="0" smtClean="0">
                <a:latin typeface="Arial"/>
              </a:rPr>
              <a:t>Comunità Economica Europea approvò </a:t>
            </a:r>
            <a:r>
              <a:rPr lang="it-IT" altLang="it-IT" sz="2000" u="none" dirty="0">
                <a:latin typeface="Arial"/>
              </a:rPr>
              <a:t>l</a:t>
            </a:r>
            <a:r>
              <a:rPr lang="it-IT" altLang="it-IT" sz="2000" u="none" dirty="0" smtClean="0">
                <a:latin typeface="Arial"/>
              </a:rPr>
              <a:t>a </a:t>
            </a:r>
            <a:r>
              <a:rPr lang="it-IT" altLang="it-IT" sz="2000" u="none" dirty="0" smtClean="0">
                <a:latin typeface="Arial"/>
              </a:rPr>
              <a:t>prima </a:t>
            </a:r>
            <a:r>
              <a:rPr lang="it-IT" altLang="it-IT" sz="2000" u="none" dirty="0" smtClean="0">
                <a:latin typeface="Arial"/>
              </a:rPr>
              <a:t>Direttiva </a:t>
            </a:r>
            <a:r>
              <a:rPr lang="it-IT" altLang="it-IT" sz="2000" u="none" dirty="0" smtClean="0">
                <a:latin typeface="Arial"/>
              </a:rPr>
              <a:t>sul controllo del rischio di incidente rilevante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kumimoji="0" lang="it-IT" altLang="it-IT" sz="2000" b="1" i="0" u="none" strike="noStrike" kern="120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</a:t>
            </a:r>
            <a:r>
              <a:rPr kumimoji="0" lang="it-IT" altLang="it-IT" sz="2000" b="1" i="0" u="none" strike="noStrike" kern="1200" cap="none" spc="0" normalizeH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Direttiva (82/501/</a:t>
            </a:r>
            <a:r>
              <a:rPr kumimoji="0" lang="it-IT" altLang="it-IT" sz="2000" b="1" i="0" u="none" strike="noStrike" kern="1200" cap="none" spc="0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EEC</a:t>
            </a:r>
            <a:r>
              <a:rPr kumimoji="0" lang="it-IT" altLang="it-IT" sz="2000" b="1" i="0" u="none" strike="noStrike" kern="1200" cap="none" spc="0" normalizeH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e i successivi aggiornamenti vennero definiti «Direttive Seveso» sull’onda dell’emozione suscitata dall’incidente</a:t>
            </a:r>
          </a:p>
        </p:txBody>
      </p:sp>
      <p:pic>
        <p:nvPicPr>
          <p:cNvPr id="9" name="Picture 38" descr="zona inqui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8305"/>
          <a:stretch>
            <a:fillRect/>
          </a:stretch>
        </p:blipFill>
        <p:spPr bwMode="auto">
          <a:xfrm>
            <a:off x="4081177" y="2786743"/>
            <a:ext cx="4775486" cy="35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27039" y="3278290"/>
            <a:ext cx="362244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La Direttiva derivò dall’esigenza di unificare il livello di sicurezza degli impianti, la protezione dei cittadini, gli approcci tecnici e i costi legati alla sicurezza degli impianti di processo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6472" y="457970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it-IT" altLang="it-IT" sz="3600" b="1" dirty="0" smtClean="0"/>
              <a:t>Conclusioni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1949599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103" y="-57593"/>
            <a:ext cx="5515897" cy="2274130"/>
          </a:xfrm>
          <a:prstGeom prst="rect">
            <a:avLst/>
          </a:prstGeom>
        </p:spPr>
      </p:pic>
      <p:sp>
        <p:nvSpPr>
          <p:cNvPr id="12" name="Rectangle 36"/>
          <p:cNvSpPr txBox="1">
            <a:spLocks noChangeArrowheads="1"/>
          </p:cNvSpPr>
          <p:nvPr/>
        </p:nvSpPr>
        <p:spPr bwMode="auto">
          <a:xfrm>
            <a:off x="466368" y="2367719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I </a:t>
            </a:r>
            <a:r>
              <a:rPr lang="it-IT" altLang="it-IT" sz="2000" u="none" dirty="0" smtClean="0">
                <a:latin typeface="Arial"/>
              </a:rPr>
              <a:t>presupposti teorici e gli strumenti metodologici per rendere la sicurezza dei processi chimici una disciplina e non più soltanto un ambito di ricerca sono ormai maturi</a:t>
            </a:r>
          </a:p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Il sistema formativo italiano e quello europeo hanno le potenzialità per creare un sistema internazionale di formazione avanzata sulla sicurezza dei processi chimici</a:t>
            </a:r>
          </a:p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La messa a sistema di competenze e conoscenze è un elemento chiave in questo </a:t>
            </a:r>
            <a:r>
              <a:rPr lang="it-IT" altLang="it-IT" sz="2000" u="none" dirty="0" smtClean="0">
                <a:latin typeface="Arial"/>
              </a:rPr>
              <a:t>contesto</a:t>
            </a:r>
          </a:p>
          <a:p>
            <a:pPr lvl="0">
              <a:spcAft>
                <a:spcPts val="1200"/>
              </a:spcAft>
              <a:buClr>
                <a:srgbClr val="BE0000"/>
              </a:buClr>
              <a:defRPr/>
            </a:pPr>
            <a:r>
              <a:rPr lang="it-IT" altLang="it-IT" sz="2000" u="none" dirty="0" smtClean="0">
                <a:latin typeface="Arial"/>
              </a:rPr>
              <a:t>I processi di accreditamento potranno costituire un importante sistema di garanzia della qualità delle iniziative formative</a:t>
            </a:r>
            <a:endParaRPr lang="it-IT" altLang="it-IT" sz="2000" u="none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1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7038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L’eredità di Seveso...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323113" y="1482147"/>
            <a:ext cx="324394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Il diverso approccio all’applicazione dei principi della Direttiva ha portato alla strada Europea alla sicurezza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Alla condivisione di una sensibilità e di principi generali non è corrisposta un’uniformità degli strumenti utilizzati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" y="1204398"/>
            <a:ext cx="5216656" cy="52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7038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...e la cultura della sicurezza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323113" y="1482147"/>
            <a:ext cx="324394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L’incidente di Seveso e la Direttiva hanno dato un importante impulso allo sviluppo della cultura della sicurezza</a:t>
            </a:r>
          </a:p>
          <a:p>
            <a:pPr eaLnBrk="0" fontAlgn="auto" hangingPunct="0">
              <a:spcAft>
                <a:spcPts val="1200"/>
              </a:spcAft>
              <a:buClr>
                <a:srgbClr val="BE0000"/>
              </a:buClr>
            </a:pPr>
            <a:r>
              <a:rPr lang="it-IT" altLang="it-IT" u="none" kern="0" dirty="0" smtClean="0"/>
              <a:t>La formazione sulla sicurezza ha </a:t>
            </a:r>
            <a:r>
              <a:rPr lang="it-IT" altLang="it-IT" u="none" kern="0" dirty="0"/>
              <a:t>avuto un importante </a:t>
            </a:r>
            <a:r>
              <a:rPr lang="it-IT" altLang="it-IT" u="none" kern="0" dirty="0" smtClean="0"/>
              <a:t>sviluppo su tutti i livelli, compreso quello della formazione universitaria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8" y="1422112"/>
            <a:ext cx="5015013" cy="45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7038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...e la cultura della sicurezza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1" y="1944451"/>
            <a:ext cx="6977058" cy="4482887"/>
          </a:xfrm>
          <a:prstGeom prst="rect">
            <a:avLst/>
          </a:prstGeom>
        </p:spPr>
      </p:pic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27038" y="1276334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La Direttiva e la sua implementazione (in Italia </a:t>
            </a:r>
            <a:r>
              <a:rPr lang="it-IT" altLang="it-IT" sz="2000" u="none" dirty="0" err="1" smtClean="0">
                <a:latin typeface="Arial"/>
              </a:rPr>
              <a:t>DPR</a:t>
            </a:r>
            <a:r>
              <a:rPr lang="it-IT" altLang="it-IT" sz="2000" u="none" dirty="0" smtClean="0">
                <a:latin typeface="Arial"/>
              </a:rPr>
              <a:t> 175/88) hanno dato un importante impulso al processo</a:t>
            </a:r>
            <a:endParaRPr kumimoji="0" lang="it-IT" altLang="it-IT" sz="2000" b="1" i="0" u="none" strike="noStrike" kern="1200" cap="none" spc="0" normalizeH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ccia in su 3"/>
          <p:cNvSpPr/>
          <p:nvPr/>
        </p:nvSpPr>
        <p:spPr bwMode="auto">
          <a:xfrm>
            <a:off x="1328738" y="5704114"/>
            <a:ext cx="484632" cy="631372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ccia in su 10"/>
          <p:cNvSpPr/>
          <p:nvPr/>
        </p:nvSpPr>
        <p:spPr bwMode="auto">
          <a:xfrm>
            <a:off x="2362881" y="5715002"/>
            <a:ext cx="484632" cy="631372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658" y="5706263"/>
            <a:ext cx="56088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7038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Che lingua parla la sicurezza?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581401" y="1482147"/>
            <a:ext cx="498565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La sicurezza non parla ovunque la stessa lingua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Strumenti, approcci e linguaggi sono diversi nei diversi stati membri dell’UE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Le procedure si differenziano persino a livello regionale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6" y="1315834"/>
            <a:ext cx="3097667" cy="27879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363" y="4593772"/>
            <a:ext cx="4361522" cy="1574346"/>
          </a:xfrm>
          <a:prstGeom prst="rect">
            <a:avLst/>
          </a:prstGeom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359232" y="4497489"/>
            <a:ext cx="391704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L’attenzione ed il livello di formazione sui temi della sicurezza sono fortemente differenziate a livello europeo anche nella formazione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1229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673357"/>
            <a:ext cx="8362950" cy="4886325"/>
          </a:xfrm>
          <a:prstGeom prst="rect">
            <a:avLst/>
          </a:prstGeo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it-IT" altLang="it-IT" sz="2400" dirty="0" smtClean="0"/>
              <a:t>Una situazione articolata e disomogenea: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dirty="0" smtClean="0"/>
              <a:t>Differenze nei cicli formativi universitari (ad esempio, UK e Svizzera sono rimaste fuori dal “Bologna Process” – 4+1 vs. vs. 3+2)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dirty="0" smtClean="0"/>
              <a:t>Sicurezza («Process </a:t>
            </a:r>
            <a:r>
              <a:rPr lang="it-IT" altLang="it-IT" sz="2400" dirty="0" err="1" smtClean="0"/>
              <a:t>safety</a:t>
            </a:r>
            <a:r>
              <a:rPr lang="it-IT" altLang="it-IT" sz="2400" dirty="0" smtClean="0"/>
              <a:t>») integrata nella formazione degli ingegneri chimici o come II ciclo dedicato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r>
              <a:rPr lang="it-IT" altLang="it-IT" sz="2400" dirty="0" smtClean="0"/>
              <a:t>Sicurezza («Process </a:t>
            </a:r>
            <a:r>
              <a:rPr lang="it-IT" altLang="it-IT" sz="2400" dirty="0" err="1" smtClean="0"/>
              <a:t>safety</a:t>
            </a:r>
            <a:r>
              <a:rPr lang="it-IT" altLang="it-IT" sz="2400" dirty="0" smtClean="0"/>
              <a:t>») per i “non-ingegneri chimici»</a:t>
            </a:r>
          </a:p>
          <a:p>
            <a:pPr marL="609600" indent="-609600">
              <a:buFont typeface="Arial" panose="020B0604020202020204" pitchFamily="34" charset="0"/>
              <a:buAutoNum type="arabicParenR"/>
            </a:pPr>
            <a:endParaRPr lang="it-IT" altLang="it-IT" dirty="0" smtClean="0"/>
          </a:p>
        </p:txBody>
      </p:sp>
      <p:sp>
        <p:nvSpPr>
          <p:cNvPr id="26630" name="Title 1"/>
          <p:cNvSpPr>
            <a:spLocks noGrp="1"/>
          </p:cNvSpPr>
          <p:nvPr>
            <p:ph type="title" idx="4294967295"/>
          </p:nvPr>
        </p:nvSpPr>
        <p:spPr>
          <a:xfrm>
            <a:off x="656047" y="1015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altLang="it-IT" sz="3200" b="1" dirty="0" smtClean="0"/>
              <a:t>I problemi e le opportunità della formazione universitaria sulla sicurezza</a:t>
            </a:r>
            <a:endParaRPr lang="it-IT" altLang="it-IT" sz="4000" b="1" dirty="0" smtClean="0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150335"/>
            <a:ext cx="59055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40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La formazione universitaria in Italia </a:t>
            </a:r>
            <a:r>
              <a:rPr lang="it-IT" altLang="it-IT" sz="3600" b="1" dirty="0" smtClean="0"/>
              <a:t>/1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27038" y="1276334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Un insieme di iniziative è nato tra la fine degli anni ’80 e l’inizio degli anni ‘90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La svolta è stata con l’introduzione in molte sedi del corso di «Affidabilità e Sicurezza dei Processi Chimici» con la modifica della tabella XXIX delle lauree vecchio ordinamento  intorno alla metà degli anni ‘90</a:t>
            </a:r>
            <a:endParaRPr kumimoji="0" lang="it-IT" altLang="it-IT" sz="2000" b="1" i="0" u="none" strike="noStrike" kern="1200" cap="none" spc="0" normalizeH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27039" y="3506890"/>
            <a:ext cx="362244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L’insegnamento non era però obbligatorio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Le diverse sedi hanno interpretato in modo diverso i </a:t>
            </a:r>
            <a:r>
              <a:rPr lang="it-IT" altLang="it-IT" u="none" kern="0" dirty="0" smtClean="0"/>
              <a:t>contenuti</a:t>
            </a:r>
          </a:p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Iniziative simili hanno interessato i </a:t>
            </a:r>
            <a:r>
              <a:rPr lang="it-IT" altLang="it-IT" u="none" kern="0" dirty="0" err="1" smtClean="0"/>
              <a:t>CdS</a:t>
            </a:r>
            <a:r>
              <a:rPr lang="it-IT" altLang="it-IT" u="none" kern="0" dirty="0" smtClean="0"/>
              <a:t> in </a:t>
            </a:r>
            <a:r>
              <a:rPr lang="it-IT" altLang="it-IT" u="none" kern="0" dirty="0"/>
              <a:t>I</a:t>
            </a:r>
            <a:r>
              <a:rPr lang="it-IT" altLang="it-IT" u="none" kern="0" dirty="0" smtClean="0"/>
              <a:t>ngegneria Nucleare</a:t>
            </a:r>
            <a:endParaRPr lang="it-IT" altLang="it-IT" u="none" kern="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7" y="3161297"/>
            <a:ext cx="4954370" cy="31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2354" y="47763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 dirty="0" smtClean="0"/>
              <a:t>La formazione universitaria in Italia </a:t>
            </a:r>
            <a:r>
              <a:rPr lang="it-IT" altLang="it-IT" sz="3600" b="1" dirty="0" smtClean="0"/>
              <a:t>/2</a:t>
            </a:r>
            <a:endParaRPr lang="en-US" altLang="it-IT" sz="3600" b="1" dirty="0" smtClean="0"/>
          </a:p>
        </p:txBody>
      </p:sp>
      <p:sp>
        <p:nvSpPr>
          <p:cNvPr id="11268" name="CasellaDiTesto 7"/>
          <p:cNvSpPr txBox="1">
            <a:spLocks noChangeArrowheads="1"/>
          </p:cNvSpPr>
          <p:nvPr/>
        </p:nvSpPr>
        <p:spPr bwMode="auto">
          <a:xfrm>
            <a:off x="2727325" y="4840288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601209" y="4069976"/>
            <a:ext cx="8064500" cy="15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65188" indent="-3302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sz="20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58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52563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74625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Nelle principali sedi Italiane è attualmente obbligatorio un insegnamento da almeno 6 </a:t>
            </a:r>
            <a:r>
              <a:rPr lang="it-IT" altLang="it-IT" sz="2000" u="none" dirty="0" err="1" smtClean="0">
                <a:latin typeface="Arial"/>
              </a:rPr>
              <a:t>CFU</a:t>
            </a:r>
            <a:r>
              <a:rPr lang="it-IT" altLang="it-IT" sz="2000" u="none" dirty="0" smtClean="0">
                <a:latin typeface="Arial"/>
              </a:rPr>
              <a:t> sui temi della sicurezza dei processi chimici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sz="2000" u="none" dirty="0" smtClean="0">
                <a:latin typeface="Arial"/>
              </a:rPr>
              <a:t>I contenuti, la collocazione (LT e/o LM), e persino il Settore Scientifico Disciplinare, coagulati intorno ad esperienze diverse, sono fortemente differenziati</a:t>
            </a:r>
            <a:endParaRPr kumimoji="0" lang="it-IT" altLang="it-IT" sz="2000" b="1" i="0" u="none" strike="noStrike" kern="1200" cap="none" spc="0" normalizeH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249411" y="1460382"/>
            <a:ext cx="362244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5807075" algn="l"/>
              </a:tabLst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865188" indent="-330200" algn="just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tabLst>
                <a:tab pos="5807075" algn="l"/>
              </a:tabLst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58875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452563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1746250" indent="-114300" algn="just"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2034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6606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1178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575050" indent="-1143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58070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355600" marR="0" lvl="0" indent="-3556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BE0000"/>
              </a:buClr>
              <a:buSzTx/>
              <a:buFont typeface="Wingdings" panose="05000000000000000000" pitchFamily="2" charset="2"/>
              <a:buChar char="§"/>
              <a:tabLst>
                <a:tab pos="5807075" algn="l"/>
              </a:tabLst>
              <a:defRPr/>
            </a:pPr>
            <a:r>
              <a:rPr lang="it-IT" altLang="it-IT" u="none" kern="0" dirty="0" smtClean="0"/>
              <a:t>E’ con il DM 509/99 (Implementazione del Processo di Bologna) che nelle varie sedi l’insegnamento della sicurezza diventa obbligatorio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8" y="1315834"/>
            <a:ext cx="4852308" cy="25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8664</TotalTime>
  <Words>3226</Words>
  <Application>Microsoft Office PowerPoint</Application>
  <PresentationFormat>Presentazione su schermo (4:3)</PresentationFormat>
  <Paragraphs>161</Paragraphs>
  <Slides>20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Trajan Pro</vt:lpstr>
      <vt:lpstr>Verdana</vt:lpstr>
      <vt:lpstr>Wingdings</vt:lpstr>
      <vt:lpstr>1_Struttura predefinita</vt:lpstr>
      <vt:lpstr>2_Personalizza struttura</vt:lpstr>
      <vt:lpstr>4_Personalizza struttura</vt:lpstr>
      <vt:lpstr>L’Insegnamento della Sicurezza in relazione ai Rischi di Incidente Rilevante nelle Università</vt:lpstr>
      <vt:lpstr>L’eredità di Seveso...</vt:lpstr>
      <vt:lpstr>L’eredità di Seveso...</vt:lpstr>
      <vt:lpstr>...e la cultura della sicurezza</vt:lpstr>
      <vt:lpstr>...e la cultura della sicurezza</vt:lpstr>
      <vt:lpstr>Che lingua parla la sicurezza?</vt:lpstr>
      <vt:lpstr>I problemi e le opportunità della formazione universitaria sulla sicurezza</vt:lpstr>
      <vt:lpstr>La formazione universitaria in Italia /1</vt:lpstr>
      <vt:lpstr>La formazione universitaria in Italia /2</vt:lpstr>
      <vt:lpstr>Formazione universitaria: alcuni esempi</vt:lpstr>
      <vt:lpstr>Corsi di Laurea Magistrale «dedicati»</vt:lpstr>
      <vt:lpstr>Master Professionalizzanti</vt:lpstr>
      <vt:lpstr>Il quadro Europeo</vt:lpstr>
      <vt:lpstr>Presentazione standard di PowerPoint</vt:lpstr>
      <vt:lpstr>Il quadro Europeo</vt:lpstr>
      <vt:lpstr>Il quadro europeo</vt:lpstr>
      <vt:lpstr>Il quadro europeo</vt:lpstr>
      <vt:lpstr>“Minimal Core Contents” e Accreditamento Volontario? </vt:lpstr>
      <vt:lpstr>“Minimal Core Contents” e Accreditamento Volontario? 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Bologna</dc:title>
  <dc:creator>serena</dc:creator>
  <cp:lastModifiedBy>Valerio Cozzani</cp:lastModifiedBy>
  <cp:revision>646</cp:revision>
  <cp:lastPrinted>2016-07-01T10:25:06Z</cp:lastPrinted>
  <dcterms:created xsi:type="dcterms:W3CDTF">2009-04-22T19:24:48Z</dcterms:created>
  <dcterms:modified xsi:type="dcterms:W3CDTF">2016-09-15T10:42:48Z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EventoCorrelato">
    <vt:lpwstr/>
  </property>
  <property fmtid="{D5CDD505-2E9C-101B-9397-08002B2CF9AE}" pid="4" name="PagineDiAssegnazione">
    <vt:lpwstr>;#{FF576791-2423-4DBA-9C37-0A9291EE1E0E};#</vt:lpwstr>
  </property>
  <property fmtid="{D5CDD505-2E9C-101B-9397-08002B2CF9AE}" pid="5" name="ContentType">
    <vt:lpwstr>Modulistica e Modelli</vt:lpwstr>
  </property>
  <property fmtid="{D5CDD505-2E9C-101B-9397-08002B2CF9AE}" pid="6" name="ContentTypeId">
    <vt:lpwstr>0x0101004F48A16EE6CB4320AF330DE4EBE8DB750055D17F50304844768B8C48A11458544900EEA682410AFD4C1993C23356160222EA00FD410E8749EC3C4AB46035E8CA496042</vt:lpwstr>
  </property>
  <property fmtid="{D5CDD505-2E9C-101B-9397-08002B2CF9AE}" pid="7" name="AbstractO">
    <vt:lpwstr>Layout Bologna</vt:lpwstr>
  </property>
  <property fmtid="{D5CDD505-2E9C-101B-9397-08002B2CF9AE}" pid="8" name="AutoreDoc">
    <vt:lpwstr/>
  </property>
  <property fmtid="{D5CDD505-2E9C-101B-9397-08002B2CF9AE}" pid="9" name="ResponsabileF">
    <vt:lpwstr/>
  </property>
  <property fmtid="{D5CDD505-2E9C-101B-9397-08002B2CF9AE}" pid="10" name="StatoDoc">
    <vt:lpwstr/>
  </property>
  <property fmtid="{D5CDD505-2E9C-101B-9397-08002B2CF9AE}" pid="11" name="AnnoRedazione">
    <vt:lpwstr/>
  </property>
</Properties>
</file>