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3" r:id="rId2"/>
  </p:sldMasterIdLst>
  <p:notesMasterIdLst>
    <p:notesMasterId r:id="rId19"/>
  </p:notesMasterIdLst>
  <p:handoutMasterIdLst>
    <p:handoutMasterId r:id="rId20"/>
  </p:handoutMasterIdLst>
  <p:sldIdLst>
    <p:sldId id="435" r:id="rId3"/>
    <p:sldId id="422" r:id="rId4"/>
    <p:sldId id="436" r:id="rId5"/>
    <p:sldId id="447" r:id="rId6"/>
    <p:sldId id="437" r:id="rId7"/>
    <p:sldId id="438" r:id="rId8"/>
    <p:sldId id="439" r:id="rId9"/>
    <p:sldId id="446" r:id="rId10"/>
    <p:sldId id="441" r:id="rId11"/>
    <p:sldId id="440" r:id="rId12"/>
    <p:sldId id="442" r:id="rId13"/>
    <p:sldId id="443" r:id="rId14"/>
    <p:sldId id="444" r:id="rId15"/>
    <p:sldId id="445" r:id="rId16"/>
    <p:sldId id="365" r:id="rId17"/>
    <p:sldId id="449" r:id="rId18"/>
  </p:sldIdLst>
  <p:sldSz cx="9144000" cy="6858000" type="screen4x3"/>
  <p:notesSz cx="6648450" cy="9774238"/>
  <p:defaultTextStyle>
    <a:defPPr>
      <a:defRPr lang="it-IT"/>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E110E"/>
    <a:srgbClr val="A6303B"/>
    <a:srgbClr val="DF1313"/>
    <a:srgbClr val="000099"/>
    <a:srgbClr val="BB8D1B"/>
    <a:srgbClr val="FFC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32" autoAdjust="0"/>
    <p:restoredTop sz="94756" autoAdjust="0"/>
  </p:normalViewPr>
  <p:slideViewPr>
    <p:cSldViewPr>
      <p:cViewPr varScale="1">
        <p:scale>
          <a:sx n="93" d="100"/>
          <a:sy n="93" d="100"/>
        </p:scale>
        <p:origin x="90"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444"/>
    </p:cViewPr>
  </p:sorterViewPr>
  <p:notesViewPr>
    <p:cSldViewPr>
      <p:cViewPr varScale="1">
        <p:scale>
          <a:sx n="85" d="100"/>
          <a:sy n="85" d="100"/>
        </p:scale>
        <p:origin x="-3150" y="-78"/>
      </p:cViewPr>
      <p:guideLst>
        <p:guide orient="horz" pos="3079"/>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F771E-AB09-4903-AF8C-95462DB4CA85}"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it-IT"/>
        </a:p>
      </dgm:t>
    </dgm:pt>
    <dgm:pt modelId="{0B9E7C1F-7DCC-403F-AA10-A349334D83C7}">
      <dgm:prSet phldrT="[Testo]"/>
      <dgm:spPr/>
      <dgm:t>
        <a:bodyPr/>
        <a:lstStyle/>
        <a:p>
          <a:r>
            <a:rPr lang="it-IT" dirty="0" smtClean="0"/>
            <a:t>SPERIMENTAZONE</a:t>
          </a:r>
          <a:endParaRPr lang="it-IT" dirty="0"/>
        </a:p>
      </dgm:t>
    </dgm:pt>
    <dgm:pt modelId="{F3ED6CDD-6E55-4072-9BB8-8D88D52982D4}" type="parTrans" cxnId="{CC0A971C-4FAE-42D1-BE7B-D28F156C2A9F}">
      <dgm:prSet/>
      <dgm:spPr/>
      <dgm:t>
        <a:bodyPr/>
        <a:lstStyle/>
        <a:p>
          <a:endParaRPr lang="it-IT"/>
        </a:p>
      </dgm:t>
    </dgm:pt>
    <dgm:pt modelId="{14909380-65AF-44D4-8615-AC387096ACC2}" type="sibTrans" cxnId="{CC0A971C-4FAE-42D1-BE7B-D28F156C2A9F}">
      <dgm:prSet/>
      <dgm:spPr/>
      <dgm:t>
        <a:bodyPr/>
        <a:lstStyle/>
        <a:p>
          <a:endParaRPr lang="it-IT"/>
        </a:p>
      </dgm:t>
    </dgm:pt>
    <dgm:pt modelId="{D5BC622F-F50E-4744-91F7-749FBF21DE11}">
      <dgm:prSet phldrT="[Testo]"/>
      <dgm:spPr/>
      <dgm:t>
        <a:bodyPr/>
        <a:lstStyle/>
        <a:p>
          <a:r>
            <a:rPr lang="it-IT" dirty="0" smtClean="0"/>
            <a:t>RACCOLTA, ANALISI E SINTESI DEI DATI</a:t>
          </a:r>
          <a:endParaRPr lang="it-IT" dirty="0"/>
        </a:p>
      </dgm:t>
    </dgm:pt>
    <dgm:pt modelId="{F379F0B8-503F-4B36-95EC-4A8D31564020}" type="parTrans" cxnId="{3C1AAD77-E33A-4573-95CA-54B83E6EC941}">
      <dgm:prSet/>
      <dgm:spPr/>
      <dgm:t>
        <a:bodyPr/>
        <a:lstStyle/>
        <a:p>
          <a:endParaRPr lang="it-IT"/>
        </a:p>
      </dgm:t>
    </dgm:pt>
    <dgm:pt modelId="{EA00EDEF-F524-4DA2-9939-951DF5D85A14}" type="sibTrans" cxnId="{3C1AAD77-E33A-4573-95CA-54B83E6EC941}">
      <dgm:prSet/>
      <dgm:spPr/>
      <dgm:t>
        <a:bodyPr/>
        <a:lstStyle/>
        <a:p>
          <a:endParaRPr lang="it-IT"/>
        </a:p>
      </dgm:t>
    </dgm:pt>
    <dgm:pt modelId="{B2E1D0D4-511E-4813-96AF-4AF3E2E14331}">
      <dgm:prSet phldrT="[Testo]"/>
      <dgm:spPr/>
      <dgm:t>
        <a:bodyPr/>
        <a:lstStyle/>
        <a:p>
          <a:r>
            <a:rPr lang="it-IT" dirty="0" smtClean="0"/>
            <a:t>NORMAZIONE</a:t>
          </a:r>
          <a:endParaRPr lang="it-IT" dirty="0"/>
        </a:p>
      </dgm:t>
    </dgm:pt>
    <dgm:pt modelId="{26A027C7-DAA5-4DDC-833B-9971B6A8D7E0}" type="parTrans" cxnId="{C6A1D2F1-ACB6-4AC2-92F0-737182EAAC4F}">
      <dgm:prSet/>
      <dgm:spPr/>
      <dgm:t>
        <a:bodyPr/>
        <a:lstStyle/>
        <a:p>
          <a:endParaRPr lang="it-IT"/>
        </a:p>
      </dgm:t>
    </dgm:pt>
    <dgm:pt modelId="{9DEA7BE7-A48E-4B37-9349-0E6DCA66D1A9}" type="sibTrans" cxnId="{C6A1D2F1-ACB6-4AC2-92F0-737182EAAC4F}">
      <dgm:prSet/>
      <dgm:spPr/>
      <dgm:t>
        <a:bodyPr/>
        <a:lstStyle/>
        <a:p>
          <a:endParaRPr lang="it-IT"/>
        </a:p>
      </dgm:t>
    </dgm:pt>
    <dgm:pt modelId="{AFB051BF-EED5-41E3-9ECE-38F29FF73D88}">
      <dgm:prSet phldrT="[Testo]"/>
      <dgm:spPr>
        <a:solidFill>
          <a:srgbClr val="BB8D1B"/>
        </a:solidFill>
      </dgm:spPr>
      <dgm:t>
        <a:bodyPr/>
        <a:lstStyle/>
        <a:p>
          <a:r>
            <a:rPr lang="it-IT" dirty="0" smtClean="0"/>
            <a:t>TRASFERIMENTO</a:t>
          </a:r>
          <a:endParaRPr lang="it-IT" dirty="0"/>
        </a:p>
      </dgm:t>
    </dgm:pt>
    <dgm:pt modelId="{C547BCEE-ACDC-4E81-A198-D2E85669F739}" type="parTrans" cxnId="{4BDC4CAE-AD0E-4D4E-8395-07FF5E3E62CE}">
      <dgm:prSet/>
      <dgm:spPr/>
      <dgm:t>
        <a:bodyPr/>
        <a:lstStyle/>
        <a:p>
          <a:endParaRPr lang="it-IT"/>
        </a:p>
      </dgm:t>
    </dgm:pt>
    <dgm:pt modelId="{C995F981-DC3F-4063-8B88-BC109554A431}" type="sibTrans" cxnId="{4BDC4CAE-AD0E-4D4E-8395-07FF5E3E62CE}">
      <dgm:prSet/>
      <dgm:spPr/>
      <dgm:t>
        <a:bodyPr/>
        <a:lstStyle/>
        <a:p>
          <a:endParaRPr lang="it-IT"/>
        </a:p>
      </dgm:t>
    </dgm:pt>
    <dgm:pt modelId="{F7D48AAB-A712-466A-B58E-A33159B23556}">
      <dgm:prSet phldrT="[Testo]"/>
      <dgm:spPr>
        <a:solidFill>
          <a:srgbClr val="FFC000"/>
        </a:solidFill>
      </dgm:spPr>
      <dgm:t>
        <a:bodyPr/>
        <a:lstStyle/>
        <a:p>
          <a:r>
            <a:rPr lang="it-IT" dirty="0" smtClean="0"/>
            <a:t>VERIFICA SULLA PRATICABILITA’ DELLA NORMA</a:t>
          </a:r>
          <a:endParaRPr lang="it-IT" dirty="0"/>
        </a:p>
      </dgm:t>
    </dgm:pt>
    <dgm:pt modelId="{1B48D208-F104-42CA-A070-14F76CB48AA6}" type="parTrans" cxnId="{47917B7A-2B7F-4B26-BD65-6C8DF736241E}">
      <dgm:prSet/>
      <dgm:spPr/>
      <dgm:t>
        <a:bodyPr/>
        <a:lstStyle/>
        <a:p>
          <a:endParaRPr lang="it-IT"/>
        </a:p>
      </dgm:t>
    </dgm:pt>
    <dgm:pt modelId="{9CF03F80-A554-4939-B5D5-75D4610AA236}" type="sibTrans" cxnId="{47917B7A-2B7F-4B26-BD65-6C8DF736241E}">
      <dgm:prSet/>
      <dgm:spPr/>
      <dgm:t>
        <a:bodyPr/>
        <a:lstStyle/>
        <a:p>
          <a:endParaRPr lang="it-IT"/>
        </a:p>
      </dgm:t>
    </dgm:pt>
    <dgm:pt modelId="{DD927A33-BDB6-47F3-A95F-2E383607BFAD}" type="pres">
      <dgm:prSet presAssocID="{C25F771E-AB09-4903-AF8C-95462DB4CA85}" presName="Name0" presStyleCnt="0">
        <dgm:presLayoutVars>
          <dgm:dir/>
          <dgm:resizeHandles val="exact"/>
        </dgm:presLayoutVars>
      </dgm:prSet>
      <dgm:spPr/>
      <dgm:t>
        <a:bodyPr/>
        <a:lstStyle/>
        <a:p>
          <a:endParaRPr lang="it-IT"/>
        </a:p>
      </dgm:t>
    </dgm:pt>
    <dgm:pt modelId="{3A1DEA98-6192-47D3-A5F5-811E934153DF}" type="pres">
      <dgm:prSet presAssocID="{C25F771E-AB09-4903-AF8C-95462DB4CA85}" presName="cycle" presStyleCnt="0"/>
      <dgm:spPr/>
    </dgm:pt>
    <dgm:pt modelId="{2C91BAC8-7AFE-49E4-AE49-D09ABEE903F2}" type="pres">
      <dgm:prSet presAssocID="{0B9E7C1F-7DCC-403F-AA10-A349334D83C7}" presName="nodeFirstNode" presStyleLbl="node1" presStyleIdx="0" presStyleCnt="5">
        <dgm:presLayoutVars>
          <dgm:bulletEnabled val="1"/>
        </dgm:presLayoutVars>
      </dgm:prSet>
      <dgm:spPr/>
      <dgm:t>
        <a:bodyPr/>
        <a:lstStyle/>
        <a:p>
          <a:endParaRPr lang="it-IT"/>
        </a:p>
      </dgm:t>
    </dgm:pt>
    <dgm:pt modelId="{0E16F7E9-FF11-4F53-AE23-8AA3F486BBF0}" type="pres">
      <dgm:prSet presAssocID="{14909380-65AF-44D4-8615-AC387096ACC2}" presName="sibTransFirstNode" presStyleLbl="bgShp" presStyleIdx="0" presStyleCnt="1"/>
      <dgm:spPr/>
      <dgm:t>
        <a:bodyPr/>
        <a:lstStyle/>
        <a:p>
          <a:endParaRPr lang="it-IT"/>
        </a:p>
      </dgm:t>
    </dgm:pt>
    <dgm:pt modelId="{21B482D5-16F8-4741-9547-8627F3993A38}" type="pres">
      <dgm:prSet presAssocID="{D5BC622F-F50E-4744-91F7-749FBF21DE11}" presName="nodeFollowingNodes" presStyleLbl="node1" presStyleIdx="1" presStyleCnt="5" custRadScaleRad="96598" custRadScaleInc="13191">
        <dgm:presLayoutVars>
          <dgm:bulletEnabled val="1"/>
        </dgm:presLayoutVars>
      </dgm:prSet>
      <dgm:spPr/>
      <dgm:t>
        <a:bodyPr/>
        <a:lstStyle/>
        <a:p>
          <a:endParaRPr lang="it-IT"/>
        </a:p>
      </dgm:t>
    </dgm:pt>
    <dgm:pt modelId="{7BBE3445-9CD6-469D-8B0B-F73F957E957B}" type="pres">
      <dgm:prSet presAssocID="{B2E1D0D4-511E-4813-96AF-4AF3E2E14331}" presName="nodeFollowingNodes" presStyleLbl="node1" presStyleIdx="2" presStyleCnt="5">
        <dgm:presLayoutVars>
          <dgm:bulletEnabled val="1"/>
        </dgm:presLayoutVars>
      </dgm:prSet>
      <dgm:spPr/>
      <dgm:t>
        <a:bodyPr/>
        <a:lstStyle/>
        <a:p>
          <a:endParaRPr lang="it-IT"/>
        </a:p>
      </dgm:t>
    </dgm:pt>
    <dgm:pt modelId="{756CDDB1-05BC-4840-83BF-E193A236FE4C}" type="pres">
      <dgm:prSet presAssocID="{AFB051BF-EED5-41E3-9ECE-38F29FF73D88}" presName="nodeFollowingNodes" presStyleLbl="node1" presStyleIdx="3" presStyleCnt="5">
        <dgm:presLayoutVars>
          <dgm:bulletEnabled val="1"/>
        </dgm:presLayoutVars>
      </dgm:prSet>
      <dgm:spPr/>
      <dgm:t>
        <a:bodyPr/>
        <a:lstStyle/>
        <a:p>
          <a:endParaRPr lang="it-IT"/>
        </a:p>
      </dgm:t>
    </dgm:pt>
    <dgm:pt modelId="{B736BA53-F38C-4272-A4C5-45B25770B00F}" type="pres">
      <dgm:prSet presAssocID="{F7D48AAB-A712-466A-B58E-A33159B23556}" presName="nodeFollowingNodes" presStyleLbl="node1" presStyleIdx="4" presStyleCnt="5" custRadScaleRad="96598" custRadScaleInc="-13191">
        <dgm:presLayoutVars>
          <dgm:bulletEnabled val="1"/>
        </dgm:presLayoutVars>
      </dgm:prSet>
      <dgm:spPr/>
      <dgm:t>
        <a:bodyPr/>
        <a:lstStyle/>
        <a:p>
          <a:endParaRPr lang="it-IT"/>
        </a:p>
      </dgm:t>
    </dgm:pt>
  </dgm:ptLst>
  <dgm:cxnLst>
    <dgm:cxn modelId="{623D2E33-75A8-4414-AB11-2499BE9C39E6}" type="presOf" srcId="{B2E1D0D4-511E-4813-96AF-4AF3E2E14331}" destId="{7BBE3445-9CD6-469D-8B0B-F73F957E957B}" srcOrd="0" destOrd="0" presId="urn:microsoft.com/office/officeart/2005/8/layout/cycle3"/>
    <dgm:cxn modelId="{35A7FAA3-D24B-463B-827A-26200BFDE248}" type="presOf" srcId="{F7D48AAB-A712-466A-B58E-A33159B23556}" destId="{B736BA53-F38C-4272-A4C5-45B25770B00F}" srcOrd="0" destOrd="0" presId="urn:microsoft.com/office/officeart/2005/8/layout/cycle3"/>
    <dgm:cxn modelId="{3C1AAD77-E33A-4573-95CA-54B83E6EC941}" srcId="{C25F771E-AB09-4903-AF8C-95462DB4CA85}" destId="{D5BC622F-F50E-4744-91F7-749FBF21DE11}" srcOrd="1" destOrd="0" parTransId="{F379F0B8-503F-4B36-95EC-4A8D31564020}" sibTransId="{EA00EDEF-F524-4DA2-9939-951DF5D85A14}"/>
    <dgm:cxn modelId="{CC0A971C-4FAE-42D1-BE7B-D28F156C2A9F}" srcId="{C25F771E-AB09-4903-AF8C-95462DB4CA85}" destId="{0B9E7C1F-7DCC-403F-AA10-A349334D83C7}" srcOrd="0" destOrd="0" parTransId="{F3ED6CDD-6E55-4072-9BB8-8D88D52982D4}" sibTransId="{14909380-65AF-44D4-8615-AC387096ACC2}"/>
    <dgm:cxn modelId="{4BDC4CAE-AD0E-4D4E-8395-07FF5E3E62CE}" srcId="{C25F771E-AB09-4903-AF8C-95462DB4CA85}" destId="{AFB051BF-EED5-41E3-9ECE-38F29FF73D88}" srcOrd="3" destOrd="0" parTransId="{C547BCEE-ACDC-4E81-A198-D2E85669F739}" sibTransId="{C995F981-DC3F-4063-8B88-BC109554A431}"/>
    <dgm:cxn modelId="{18662354-BFB6-4C10-A64D-E1F4FB12A939}" type="presOf" srcId="{0B9E7C1F-7DCC-403F-AA10-A349334D83C7}" destId="{2C91BAC8-7AFE-49E4-AE49-D09ABEE903F2}" srcOrd="0" destOrd="0" presId="urn:microsoft.com/office/officeart/2005/8/layout/cycle3"/>
    <dgm:cxn modelId="{7D1456E0-8926-44BE-83C5-77F7C79BB1D2}" type="presOf" srcId="{D5BC622F-F50E-4744-91F7-749FBF21DE11}" destId="{21B482D5-16F8-4741-9547-8627F3993A38}" srcOrd="0" destOrd="0" presId="urn:microsoft.com/office/officeart/2005/8/layout/cycle3"/>
    <dgm:cxn modelId="{D8891A8D-C4E4-4C93-AF3F-EC40F2FB5130}" type="presOf" srcId="{C25F771E-AB09-4903-AF8C-95462DB4CA85}" destId="{DD927A33-BDB6-47F3-A95F-2E383607BFAD}" srcOrd="0" destOrd="0" presId="urn:microsoft.com/office/officeart/2005/8/layout/cycle3"/>
    <dgm:cxn modelId="{C6A1D2F1-ACB6-4AC2-92F0-737182EAAC4F}" srcId="{C25F771E-AB09-4903-AF8C-95462DB4CA85}" destId="{B2E1D0D4-511E-4813-96AF-4AF3E2E14331}" srcOrd="2" destOrd="0" parTransId="{26A027C7-DAA5-4DDC-833B-9971B6A8D7E0}" sibTransId="{9DEA7BE7-A48E-4B37-9349-0E6DCA66D1A9}"/>
    <dgm:cxn modelId="{A9F66E34-5223-4E31-8119-59131124C2C8}" type="presOf" srcId="{AFB051BF-EED5-41E3-9ECE-38F29FF73D88}" destId="{756CDDB1-05BC-4840-83BF-E193A236FE4C}" srcOrd="0" destOrd="0" presId="urn:microsoft.com/office/officeart/2005/8/layout/cycle3"/>
    <dgm:cxn modelId="{4D343E84-9EFF-4F77-A043-E484AE2E6ED5}" type="presOf" srcId="{14909380-65AF-44D4-8615-AC387096ACC2}" destId="{0E16F7E9-FF11-4F53-AE23-8AA3F486BBF0}" srcOrd="0" destOrd="0" presId="urn:microsoft.com/office/officeart/2005/8/layout/cycle3"/>
    <dgm:cxn modelId="{47917B7A-2B7F-4B26-BD65-6C8DF736241E}" srcId="{C25F771E-AB09-4903-AF8C-95462DB4CA85}" destId="{F7D48AAB-A712-466A-B58E-A33159B23556}" srcOrd="4" destOrd="0" parTransId="{1B48D208-F104-42CA-A070-14F76CB48AA6}" sibTransId="{9CF03F80-A554-4939-B5D5-75D4610AA236}"/>
    <dgm:cxn modelId="{FDCE5595-7F5E-4760-B786-0F0AE503C036}" type="presParOf" srcId="{DD927A33-BDB6-47F3-A95F-2E383607BFAD}" destId="{3A1DEA98-6192-47D3-A5F5-811E934153DF}" srcOrd="0" destOrd="0" presId="urn:microsoft.com/office/officeart/2005/8/layout/cycle3"/>
    <dgm:cxn modelId="{1E3F67DC-BB66-4634-910E-CF96F4514C09}" type="presParOf" srcId="{3A1DEA98-6192-47D3-A5F5-811E934153DF}" destId="{2C91BAC8-7AFE-49E4-AE49-D09ABEE903F2}" srcOrd="0" destOrd="0" presId="urn:microsoft.com/office/officeart/2005/8/layout/cycle3"/>
    <dgm:cxn modelId="{F40799BC-DAE4-4288-99C7-A04F61D8F0A2}" type="presParOf" srcId="{3A1DEA98-6192-47D3-A5F5-811E934153DF}" destId="{0E16F7E9-FF11-4F53-AE23-8AA3F486BBF0}" srcOrd="1" destOrd="0" presId="urn:microsoft.com/office/officeart/2005/8/layout/cycle3"/>
    <dgm:cxn modelId="{77E41B42-6266-4A19-B36C-0758D3096623}" type="presParOf" srcId="{3A1DEA98-6192-47D3-A5F5-811E934153DF}" destId="{21B482D5-16F8-4741-9547-8627F3993A38}" srcOrd="2" destOrd="0" presId="urn:microsoft.com/office/officeart/2005/8/layout/cycle3"/>
    <dgm:cxn modelId="{4C3D15B9-72CE-492F-B53F-2C61F4449FAB}" type="presParOf" srcId="{3A1DEA98-6192-47D3-A5F5-811E934153DF}" destId="{7BBE3445-9CD6-469D-8B0B-F73F957E957B}" srcOrd="3" destOrd="0" presId="urn:microsoft.com/office/officeart/2005/8/layout/cycle3"/>
    <dgm:cxn modelId="{AF06702C-E47B-4B7C-A98C-CD321881BC0F}" type="presParOf" srcId="{3A1DEA98-6192-47D3-A5F5-811E934153DF}" destId="{756CDDB1-05BC-4840-83BF-E193A236FE4C}" srcOrd="4" destOrd="0" presId="urn:microsoft.com/office/officeart/2005/8/layout/cycle3"/>
    <dgm:cxn modelId="{172161D2-D86C-4D61-8F2D-48854979952D}" type="presParOf" srcId="{3A1DEA98-6192-47D3-A5F5-811E934153DF}" destId="{B736BA53-F38C-4272-A4C5-45B25770B00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6F7E9-FF11-4F53-AE23-8AA3F486BBF0}">
      <dsp:nvSpPr>
        <dsp:cNvPr id="0" name=""/>
        <dsp:cNvSpPr/>
      </dsp:nvSpPr>
      <dsp:spPr>
        <a:xfrm>
          <a:off x="884784" y="-19641"/>
          <a:ext cx="3708446" cy="3708446"/>
        </a:xfrm>
        <a:prstGeom prst="circularArrow">
          <a:avLst>
            <a:gd name="adj1" fmla="val 5544"/>
            <a:gd name="adj2" fmla="val 330680"/>
            <a:gd name="adj3" fmla="val 13837118"/>
            <a:gd name="adj4" fmla="val 17348834"/>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1BAC8-7AFE-49E4-AE49-D09ABEE903F2}">
      <dsp:nvSpPr>
        <dsp:cNvPr id="0" name=""/>
        <dsp:cNvSpPr/>
      </dsp:nvSpPr>
      <dsp:spPr>
        <a:xfrm>
          <a:off x="1893766" y="1090"/>
          <a:ext cx="1690481" cy="845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SPERIMENTAZONE</a:t>
          </a:r>
          <a:endParaRPr lang="it-IT" sz="1200" kern="1200" dirty="0"/>
        </a:p>
      </dsp:txBody>
      <dsp:txXfrm>
        <a:off x="1935027" y="42351"/>
        <a:ext cx="1607959" cy="762718"/>
      </dsp:txXfrm>
    </dsp:sp>
    <dsp:sp modelId="{21B482D5-16F8-4741-9547-8627F3993A38}">
      <dsp:nvSpPr>
        <dsp:cNvPr id="0" name=""/>
        <dsp:cNvSpPr/>
      </dsp:nvSpPr>
      <dsp:spPr>
        <a:xfrm>
          <a:off x="3397788" y="1315006"/>
          <a:ext cx="1690481" cy="845240"/>
        </a:xfrm>
        <a:prstGeom prst="roundRect">
          <a:avLst/>
        </a:prstGeom>
        <a:solidFill>
          <a:schemeClr val="accent2">
            <a:hueOff val="-3600000"/>
            <a:satOff val="-12501"/>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RACCOLTA, ANALISI E SINTESI DEI DATI</a:t>
          </a:r>
          <a:endParaRPr lang="it-IT" sz="1200" kern="1200" dirty="0"/>
        </a:p>
      </dsp:txBody>
      <dsp:txXfrm>
        <a:off x="3439049" y="1356267"/>
        <a:ext cx="1607959" cy="762718"/>
      </dsp:txXfrm>
    </dsp:sp>
    <dsp:sp modelId="{7BBE3445-9CD6-469D-8B0B-F73F957E957B}">
      <dsp:nvSpPr>
        <dsp:cNvPr id="0" name=""/>
        <dsp:cNvSpPr/>
      </dsp:nvSpPr>
      <dsp:spPr>
        <a:xfrm>
          <a:off x="2823306" y="2861919"/>
          <a:ext cx="1690481" cy="845240"/>
        </a:xfrm>
        <a:prstGeom prst="roundRect">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NORMAZIONE</a:t>
          </a:r>
          <a:endParaRPr lang="it-IT" sz="1200" kern="1200" dirty="0"/>
        </a:p>
      </dsp:txBody>
      <dsp:txXfrm>
        <a:off x="2864567" y="2903180"/>
        <a:ext cx="1607959" cy="762718"/>
      </dsp:txXfrm>
    </dsp:sp>
    <dsp:sp modelId="{756CDDB1-05BC-4840-83BF-E193A236FE4C}">
      <dsp:nvSpPr>
        <dsp:cNvPr id="0" name=""/>
        <dsp:cNvSpPr/>
      </dsp:nvSpPr>
      <dsp:spPr>
        <a:xfrm>
          <a:off x="964227" y="2861919"/>
          <a:ext cx="1690481" cy="845240"/>
        </a:xfrm>
        <a:prstGeom prst="roundRect">
          <a:avLst/>
        </a:prstGeom>
        <a:solidFill>
          <a:srgbClr val="BB8D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TRASFERIMENTO</a:t>
          </a:r>
          <a:endParaRPr lang="it-IT" sz="1200" kern="1200" dirty="0"/>
        </a:p>
      </dsp:txBody>
      <dsp:txXfrm>
        <a:off x="1005488" y="2903180"/>
        <a:ext cx="1607959" cy="762718"/>
      </dsp:txXfrm>
    </dsp:sp>
    <dsp:sp modelId="{B736BA53-F38C-4272-A4C5-45B25770B00F}">
      <dsp:nvSpPr>
        <dsp:cNvPr id="0" name=""/>
        <dsp:cNvSpPr/>
      </dsp:nvSpPr>
      <dsp:spPr>
        <a:xfrm>
          <a:off x="389745" y="1315006"/>
          <a:ext cx="1690481" cy="8452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VERIFICA SULLA PRATICABILITA’ DELLA NORMA</a:t>
          </a:r>
          <a:endParaRPr lang="it-IT" sz="1200" kern="1200" dirty="0"/>
        </a:p>
      </dsp:txBody>
      <dsp:txXfrm>
        <a:off x="431006" y="1356267"/>
        <a:ext cx="1607959" cy="76271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pitchFamily="34" charset="0"/>
                <a:cs typeface="+mn-cs"/>
              </a:defRPr>
            </a:lvl1pPr>
          </a:lstStyle>
          <a:p>
            <a:pPr>
              <a:defRPr/>
            </a:pPr>
            <a:endParaRPr lang="it-IT"/>
          </a:p>
        </p:txBody>
      </p:sp>
      <p:sp>
        <p:nvSpPr>
          <p:cNvPr id="41987" name="Rectangle 3"/>
          <p:cNvSpPr>
            <a:spLocks noGrp="1" noChangeArrowheads="1"/>
          </p:cNvSpPr>
          <p:nvPr>
            <p:ph type="dt" sz="quarter" idx="1"/>
          </p:nvPr>
        </p:nvSpPr>
        <p:spPr bwMode="auto">
          <a:xfrm>
            <a:off x="3767138" y="0"/>
            <a:ext cx="2881312"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pitchFamily="34" charset="0"/>
                <a:cs typeface="+mn-cs"/>
              </a:defRPr>
            </a:lvl1pPr>
          </a:lstStyle>
          <a:p>
            <a:pPr>
              <a:defRPr/>
            </a:pPr>
            <a:endParaRPr lang="it-IT"/>
          </a:p>
        </p:txBody>
      </p:sp>
      <p:sp>
        <p:nvSpPr>
          <p:cNvPr id="41988" name="Rectangle 4"/>
          <p:cNvSpPr>
            <a:spLocks noGrp="1" noChangeArrowheads="1"/>
          </p:cNvSpPr>
          <p:nvPr>
            <p:ph type="ftr" sz="quarter" idx="2"/>
          </p:nvPr>
        </p:nvSpPr>
        <p:spPr bwMode="auto">
          <a:xfrm>
            <a:off x="0" y="928528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atin typeface="Arial" pitchFamily="34" charset="0"/>
                <a:cs typeface="+mn-cs"/>
              </a:defRPr>
            </a:lvl1pPr>
          </a:lstStyle>
          <a:p>
            <a:pPr>
              <a:defRPr/>
            </a:pPr>
            <a:endParaRPr lang="it-IT"/>
          </a:p>
        </p:txBody>
      </p:sp>
      <p:sp>
        <p:nvSpPr>
          <p:cNvPr id="41989" name="Rectangle 5"/>
          <p:cNvSpPr>
            <a:spLocks noGrp="1" noChangeArrowheads="1"/>
          </p:cNvSpPr>
          <p:nvPr>
            <p:ph type="sldNum" sz="quarter" idx="3"/>
          </p:nvPr>
        </p:nvSpPr>
        <p:spPr bwMode="auto">
          <a:xfrm>
            <a:off x="3767138" y="9285288"/>
            <a:ext cx="2881312"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lvl1pPr>
          </a:lstStyle>
          <a:p>
            <a:pPr>
              <a:defRPr/>
            </a:pPr>
            <a:fld id="{73607D5D-4260-49A6-B4A0-C6B72866F512}" type="slidenum">
              <a:rPr lang="it-IT" altLang="it-IT"/>
              <a:pPr>
                <a:defRPr/>
              </a:pPr>
              <a:t>‹N›</a:t>
            </a:fld>
            <a:endParaRPr lang="it-IT" altLang="it-IT"/>
          </a:p>
        </p:txBody>
      </p:sp>
    </p:spTree>
    <p:extLst>
      <p:ext uri="{BB962C8B-B14F-4D97-AF65-F5344CB8AC3E}">
        <p14:creationId xmlns:p14="http://schemas.microsoft.com/office/powerpoint/2010/main" val="1178955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pitchFamily="34" charset="0"/>
                <a:cs typeface="+mn-cs"/>
              </a:defRPr>
            </a:lvl1pPr>
          </a:lstStyle>
          <a:p>
            <a:pPr>
              <a:defRPr/>
            </a:pPr>
            <a:endParaRPr lang="it-IT"/>
          </a:p>
        </p:txBody>
      </p:sp>
      <p:sp>
        <p:nvSpPr>
          <p:cNvPr id="22531" name="Rectangle 3"/>
          <p:cNvSpPr>
            <a:spLocks noGrp="1" noChangeArrowheads="1"/>
          </p:cNvSpPr>
          <p:nvPr>
            <p:ph type="dt" idx="1"/>
          </p:nvPr>
        </p:nvSpPr>
        <p:spPr bwMode="auto">
          <a:xfrm>
            <a:off x="3767138" y="0"/>
            <a:ext cx="2881312"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pitchFamily="34" charset="0"/>
                <a:cs typeface="+mn-cs"/>
              </a:defRPr>
            </a:lvl1pPr>
          </a:lstStyle>
          <a:p>
            <a:pPr>
              <a:defRPr/>
            </a:pPr>
            <a:endParaRPr lang="it-IT"/>
          </a:p>
        </p:txBody>
      </p:sp>
      <p:sp>
        <p:nvSpPr>
          <p:cNvPr id="3076" name="Rectangle 4"/>
          <p:cNvSpPr>
            <a:spLocks noGrp="1" noRot="1" noChangeAspect="1" noChangeArrowheads="1" noTextEdit="1"/>
          </p:cNvSpPr>
          <p:nvPr>
            <p:ph type="sldImg" idx="2"/>
          </p:nvPr>
        </p:nvSpPr>
        <p:spPr bwMode="auto">
          <a:xfrm>
            <a:off x="881063" y="733425"/>
            <a:ext cx="4886325" cy="366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887413" y="4643438"/>
            <a:ext cx="4873625" cy="4397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2534" name="Rectangle 6"/>
          <p:cNvSpPr>
            <a:spLocks noGrp="1" noChangeArrowheads="1"/>
          </p:cNvSpPr>
          <p:nvPr>
            <p:ph type="ftr" sz="quarter" idx="4"/>
          </p:nvPr>
        </p:nvSpPr>
        <p:spPr bwMode="auto">
          <a:xfrm>
            <a:off x="0" y="928528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atin typeface="Arial" pitchFamily="34" charset="0"/>
                <a:cs typeface="+mn-cs"/>
              </a:defRPr>
            </a:lvl1pPr>
          </a:lstStyle>
          <a:p>
            <a:pPr>
              <a:defRPr/>
            </a:pPr>
            <a:endParaRPr lang="it-IT"/>
          </a:p>
        </p:txBody>
      </p:sp>
      <p:sp>
        <p:nvSpPr>
          <p:cNvPr id="22535" name="Rectangle 7"/>
          <p:cNvSpPr>
            <a:spLocks noGrp="1" noChangeArrowheads="1"/>
          </p:cNvSpPr>
          <p:nvPr>
            <p:ph type="sldNum" sz="quarter" idx="5"/>
          </p:nvPr>
        </p:nvSpPr>
        <p:spPr bwMode="auto">
          <a:xfrm>
            <a:off x="3767138" y="9285288"/>
            <a:ext cx="2881312"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lvl1pPr>
          </a:lstStyle>
          <a:p>
            <a:pPr>
              <a:defRPr/>
            </a:pPr>
            <a:fld id="{016DD244-4B10-4FA9-83D1-24EEA5781AB7}" type="slidenum">
              <a:rPr lang="it-IT" altLang="it-IT"/>
              <a:pPr>
                <a:defRPr/>
              </a:pPr>
              <a:t>‹N›</a:t>
            </a:fld>
            <a:endParaRPr lang="it-IT" altLang="it-IT"/>
          </a:p>
        </p:txBody>
      </p:sp>
    </p:spTree>
    <p:extLst>
      <p:ext uri="{BB962C8B-B14F-4D97-AF65-F5344CB8AC3E}">
        <p14:creationId xmlns:p14="http://schemas.microsoft.com/office/powerpoint/2010/main" val="484090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fld id="{EA31EA8C-C9E0-464B-8995-84409059A7C0}" type="slidenum">
              <a:rPr lang="it-IT" altLang="it-IT" smtClean="0">
                <a:solidFill>
                  <a:srgbClr val="000000"/>
                </a:solidFill>
              </a:rPr>
              <a:pPr/>
              <a:t>1</a:t>
            </a:fld>
            <a:endParaRPr lang="it-IT" altLang="it-IT"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p>
        </p:txBody>
      </p:sp>
    </p:spTree>
    <p:extLst>
      <p:ext uri="{BB962C8B-B14F-4D97-AF65-F5344CB8AC3E}">
        <p14:creationId xmlns:p14="http://schemas.microsoft.com/office/powerpoint/2010/main" val="242759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1638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fld id="{3F3B81B7-11D0-4BB6-81AD-FBC40B449718}" type="slidenum">
              <a:rPr lang="it-IT" altLang="it-IT" smtClean="0"/>
              <a:pPr/>
              <a:t>10</a:t>
            </a:fld>
            <a:endParaRPr lang="it-IT" altLang="it-IT" smtClean="0"/>
          </a:p>
        </p:txBody>
      </p:sp>
    </p:spTree>
    <p:extLst>
      <p:ext uri="{BB962C8B-B14F-4D97-AF65-F5344CB8AC3E}">
        <p14:creationId xmlns:p14="http://schemas.microsoft.com/office/powerpoint/2010/main" val="159253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767138" y="9285288"/>
            <a:ext cx="28813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fld id="{8675A3DE-637E-4B65-9CF7-A20D7A327037}" type="slidenum">
              <a:rPr lang="it-IT" altLang="it-IT"/>
              <a:pPr algn="r" eaLnBrk="1" hangingPunct="1"/>
              <a:t>15</a:t>
            </a:fld>
            <a:endParaRPr lang="it-IT" altLang="it-IT"/>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spcBef>
                <a:spcPct val="0"/>
              </a:spcBef>
            </a:pPr>
            <a:endParaRPr lang="it-IT" altLang="it-IT" smtClean="0"/>
          </a:p>
        </p:txBody>
      </p:sp>
    </p:spTree>
    <p:extLst>
      <p:ext uri="{BB962C8B-B14F-4D97-AF65-F5344CB8AC3E}">
        <p14:creationId xmlns:p14="http://schemas.microsoft.com/office/powerpoint/2010/main" val="210025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22597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63722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05021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410084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7535564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06905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96900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77961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741183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943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75499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49151887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810459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94559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28043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5017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5759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1552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49686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1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99159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13506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53475" y="1412875"/>
            <a:ext cx="33178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CasellaDiTesto 9"/>
          <p:cNvSpPr txBox="1">
            <a:spLocks noChangeArrowheads="1"/>
          </p:cNvSpPr>
          <p:nvPr userDrawn="1"/>
        </p:nvSpPr>
        <p:spPr bwMode="auto">
          <a:xfrm rot="-5400000">
            <a:off x="6384132" y="3371056"/>
            <a:ext cx="4824412" cy="473075"/>
          </a:xfrm>
          <a:prstGeom prst="rect">
            <a:avLst/>
          </a:prstGeom>
          <a:noFill/>
          <a:ln>
            <a:noFill/>
          </a:ln>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r>
              <a:rPr lang="it-IT" altLang="it-IT" sz="1400" smtClean="0">
                <a:solidFill>
                  <a:schemeClr val="bg1"/>
                </a:solidFill>
                <a:latin typeface="Lucida Sans" pitchFamily="34" charset="0"/>
                <a:ea typeface="Batang" pitchFamily="18" charset="-127"/>
                <a:cs typeface="Arial" charset="0"/>
              </a:rPr>
              <a:t>Dipartimento  Innovazioni Tecnologiche</a:t>
            </a:r>
          </a:p>
          <a:p>
            <a:pPr eaLnBrk="1" hangingPunct="1">
              <a:defRPr/>
            </a:pPr>
            <a:r>
              <a:rPr lang="it-IT" altLang="it-IT" sz="1100" smtClean="0">
                <a:solidFill>
                  <a:schemeClr val="bg1"/>
                </a:solidFill>
                <a:latin typeface="Lucida Sans" pitchFamily="34" charset="0"/>
                <a:ea typeface="Batang" pitchFamily="18" charset="-127"/>
                <a:cs typeface="Arial" charset="0"/>
              </a:rPr>
              <a:t> </a:t>
            </a:r>
            <a:r>
              <a:rPr lang="it-IT" altLang="it-IT" sz="1000" smtClean="0">
                <a:solidFill>
                  <a:schemeClr val="bg1"/>
                </a:solidFill>
                <a:latin typeface="Lucida Sans" pitchFamily="34" charset="0"/>
                <a:ea typeface="Batang" pitchFamily="18" charset="-127"/>
                <a:cs typeface="Arial" charset="0"/>
              </a:rPr>
              <a:t>e sicurezza di impianti, prodotti e insediamenti antropici</a:t>
            </a:r>
          </a:p>
        </p:txBody>
      </p:sp>
      <p:pic>
        <p:nvPicPr>
          <p:cNvPr id="1028"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388" y="76200"/>
            <a:ext cx="1368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53475" y="1412875"/>
            <a:ext cx="33178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CasellaDiTesto 9"/>
          <p:cNvSpPr txBox="1">
            <a:spLocks noChangeArrowheads="1"/>
          </p:cNvSpPr>
          <p:nvPr userDrawn="1"/>
        </p:nvSpPr>
        <p:spPr bwMode="auto">
          <a:xfrm rot="-5400000">
            <a:off x="6384132" y="3371056"/>
            <a:ext cx="4824412" cy="473075"/>
          </a:xfrm>
          <a:prstGeom prst="rect">
            <a:avLst/>
          </a:prstGeom>
          <a:noFill/>
          <a:ln>
            <a:noFill/>
          </a:ln>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r>
              <a:rPr lang="it-IT" altLang="it-IT" sz="1400" smtClean="0">
                <a:solidFill>
                  <a:srgbClr val="FFFFFF"/>
                </a:solidFill>
                <a:latin typeface="Lucida Sans" pitchFamily="34" charset="0"/>
                <a:ea typeface="Batang" pitchFamily="18" charset="-127"/>
                <a:cs typeface="Arial" charset="0"/>
              </a:rPr>
              <a:t>Dipartimento  Innovazioni Tecnologiche</a:t>
            </a:r>
          </a:p>
          <a:p>
            <a:pPr eaLnBrk="1" hangingPunct="1">
              <a:defRPr/>
            </a:pPr>
            <a:r>
              <a:rPr lang="it-IT" altLang="it-IT" sz="1100" smtClean="0">
                <a:solidFill>
                  <a:srgbClr val="FFFFFF"/>
                </a:solidFill>
                <a:latin typeface="Lucida Sans" pitchFamily="34" charset="0"/>
                <a:ea typeface="Batang" pitchFamily="18" charset="-127"/>
                <a:cs typeface="Arial" charset="0"/>
              </a:rPr>
              <a:t> </a:t>
            </a:r>
            <a:r>
              <a:rPr lang="it-IT" altLang="it-IT" sz="1000" smtClean="0">
                <a:solidFill>
                  <a:srgbClr val="FFFFFF"/>
                </a:solidFill>
                <a:latin typeface="Lucida Sans" pitchFamily="34" charset="0"/>
                <a:ea typeface="Batang" pitchFamily="18" charset="-127"/>
                <a:cs typeface="Arial" charset="0"/>
              </a:rPr>
              <a:t>e sicurezza di impianti, prodotti e insediamenti antropici</a:t>
            </a:r>
          </a:p>
        </p:txBody>
      </p:sp>
      <p:pic>
        <p:nvPicPr>
          <p:cNvPr id="2052"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388" y="76200"/>
            <a:ext cx="1368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ttangolo 7"/>
          <p:cNvSpPr/>
          <p:nvPr/>
        </p:nvSpPr>
        <p:spPr>
          <a:xfrm>
            <a:off x="1979712" y="1124744"/>
            <a:ext cx="7920880" cy="2605842"/>
          </a:xfrm>
          <a:prstGeom prst="rect">
            <a:avLst/>
          </a:prstGeom>
          <a:noFill/>
          <a:effectLst>
            <a:glow rad="101600">
              <a:schemeClr val="accent2">
                <a:satMod val="175000"/>
                <a:alpha val="40000"/>
              </a:schemeClr>
            </a:glow>
          </a:effectLst>
        </p:spPr>
        <p:txBody>
          <a:bodyPr>
            <a:spAutoFit/>
          </a:bodyPr>
          <a:lstStyle/>
          <a:p>
            <a:pPr algn="ctr" eaLnBrk="1" hangingPunct="1">
              <a:lnSpc>
                <a:spcPts val="4900"/>
              </a:lnSpc>
              <a:spcBef>
                <a:spcPct val="20000"/>
              </a:spcBef>
              <a:defRPr/>
            </a:pPr>
            <a:r>
              <a:rPr lang="it-IT" sz="4000" b="1" dirty="0">
                <a:ln w="6600">
                  <a:solidFill>
                    <a:srgbClr val="333399"/>
                  </a:solidFill>
                  <a:prstDash val="solid"/>
                </a:ln>
                <a:solidFill>
                  <a:srgbClr val="336699"/>
                </a:solidFill>
                <a:effectLst>
                  <a:outerShdw dist="38100" dir="2700000" algn="tl" rotWithShape="0">
                    <a:srgbClr val="333399"/>
                  </a:outerShdw>
                </a:effectLst>
                <a:latin typeface="Arial"/>
              </a:rPr>
              <a:t>FIGURE, PERCORSI E STRATEGIE NELLA FORMAZIONE SULLA SICUREZZA SUL LAVORO</a:t>
            </a:r>
          </a:p>
        </p:txBody>
      </p:sp>
      <p:pic>
        <p:nvPicPr>
          <p:cNvPr id="51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60350"/>
            <a:ext cx="16049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2484438" y="5157788"/>
            <a:ext cx="6223000" cy="1508125"/>
          </a:xfrm>
          <a:prstGeom prst="rect">
            <a:avLst/>
          </a:prstGeom>
          <a:noFill/>
        </p:spPr>
        <p:txBody>
          <a:bodyPr wrap="none">
            <a:spAutoFit/>
          </a:bodyPr>
          <a:lstStyle/>
          <a:p>
            <a:pPr eaLnBrk="1" hangingPunct="1">
              <a:lnSpc>
                <a:spcPct val="150000"/>
              </a:lnSpc>
              <a:defRPr/>
            </a:pPr>
            <a:r>
              <a:rPr lang="it-IT" sz="2000" b="1" dirty="0">
                <a:solidFill>
                  <a:srgbClr val="CCECFF"/>
                </a:solidFill>
                <a:effectLst>
                  <a:outerShdw blurRad="38100" dist="38100" dir="2700000" algn="tl">
                    <a:srgbClr val="000000">
                      <a:alpha val="43137"/>
                    </a:srgbClr>
                  </a:outerShdw>
                </a:effectLst>
                <a:latin typeface="Trebuchet MS" pitchFamily="34" charset="0"/>
              </a:rPr>
              <a:t>Ing. Carlo De </a:t>
            </a:r>
            <a:r>
              <a:rPr lang="it-IT" sz="2000" b="1" dirty="0" err="1">
                <a:solidFill>
                  <a:srgbClr val="CCECFF"/>
                </a:solidFill>
                <a:effectLst>
                  <a:outerShdw blurRad="38100" dist="38100" dir="2700000" algn="tl">
                    <a:srgbClr val="000000">
                      <a:alpha val="43137"/>
                    </a:srgbClr>
                  </a:outerShdw>
                </a:effectLst>
                <a:latin typeface="Trebuchet MS" pitchFamily="34" charset="0"/>
              </a:rPr>
              <a:t>Petris</a:t>
            </a:r>
            <a:endParaRPr lang="it-IT" sz="2000" b="1" dirty="0">
              <a:solidFill>
                <a:srgbClr val="CCECFF"/>
              </a:solidFill>
              <a:effectLst>
                <a:outerShdw blurRad="38100" dist="38100" dir="2700000" algn="tl">
                  <a:srgbClr val="000000">
                    <a:alpha val="43137"/>
                  </a:srgbClr>
                </a:outerShdw>
              </a:effectLst>
              <a:latin typeface="Trebuchet MS" pitchFamily="34" charset="0"/>
            </a:endParaRPr>
          </a:p>
          <a:p>
            <a:pPr eaLnBrk="1" hangingPunct="1">
              <a:lnSpc>
                <a:spcPct val="150000"/>
              </a:lnSpc>
              <a:defRPr/>
            </a:pPr>
            <a:r>
              <a:rPr lang="it-IT" sz="2000" b="1" dirty="0">
                <a:solidFill>
                  <a:srgbClr val="CCECFF"/>
                </a:solidFill>
                <a:effectLst>
                  <a:outerShdw blurRad="38100" dist="38100" dir="2700000" algn="tl">
                    <a:srgbClr val="000000">
                      <a:alpha val="43137"/>
                    </a:srgbClr>
                  </a:outerShdw>
                </a:effectLst>
                <a:latin typeface="Trebuchet MS" pitchFamily="34" charset="0"/>
              </a:rPr>
              <a:t>Dipartimento Innovazioni Tecnologiche</a:t>
            </a:r>
          </a:p>
          <a:p>
            <a:pPr eaLnBrk="1" hangingPunct="1">
              <a:defRPr/>
            </a:pPr>
            <a:r>
              <a:rPr lang="it-IT" sz="1600" b="1" i="1" dirty="0">
                <a:solidFill>
                  <a:srgbClr val="CCECFF"/>
                </a:solidFill>
                <a:effectLst>
                  <a:outerShdw blurRad="38100" dist="38100" dir="2700000" algn="tl">
                    <a:srgbClr val="000000">
                      <a:alpha val="43137"/>
                    </a:srgbClr>
                  </a:outerShdw>
                </a:effectLst>
                <a:latin typeface="Trebuchet MS" pitchFamily="34" charset="0"/>
              </a:rPr>
              <a:t>e Sicurezza degli Impianti, Prodotti ed Insediamenti Antropici</a:t>
            </a:r>
          </a:p>
          <a:p>
            <a:pPr eaLnBrk="1" hangingPunct="1">
              <a:defRPr/>
            </a:pPr>
            <a:endParaRPr lang="it-IT" sz="1600" b="1" dirty="0">
              <a:solidFill>
                <a:srgbClr val="CCECFF"/>
              </a:solidFill>
              <a:effectLst>
                <a:outerShdw blurRad="38100" dist="38100" dir="2700000" algn="tl">
                  <a:srgbClr val="000000">
                    <a:alpha val="43137"/>
                  </a:srgbClr>
                </a:outerShdw>
              </a:effectLst>
              <a:latin typeface="Arial" charset="0"/>
            </a:endParaRPr>
          </a:p>
        </p:txBody>
      </p:sp>
      <p:sp>
        <p:nvSpPr>
          <p:cNvPr id="5125" name="Rettangolo 4"/>
          <p:cNvSpPr>
            <a:spLocks noChangeArrowheads="1"/>
          </p:cNvSpPr>
          <p:nvPr/>
        </p:nvSpPr>
        <p:spPr bwMode="auto">
          <a:xfrm>
            <a:off x="2987675" y="620713"/>
            <a:ext cx="6156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r>
              <a:rPr lang="it-IT" altLang="it-IT" b="1">
                <a:solidFill>
                  <a:srgbClr val="002060"/>
                </a:solidFill>
              </a:rPr>
              <a:t>Valutazione e Gestione del Rischio negli Insediamenti Civili ed Industriali</a:t>
            </a:r>
          </a:p>
        </p:txBody>
      </p:sp>
      <p:sp>
        <p:nvSpPr>
          <p:cNvPr id="5126" name="Rettangolo 5"/>
          <p:cNvSpPr>
            <a:spLocks noChangeArrowheads="1"/>
          </p:cNvSpPr>
          <p:nvPr/>
        </p:nvSpPr>
        <p:spPr bwMode="auto">
          <a:xfrm>
            <a:off x="4932363" y="115888"/>
            <a:ext cx="1862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r>
              <a:rPr lang="it-IT" altLang="it-IT" sz="2800" b="1">
                <a:solidFill>
                  <a:srgbClr val="C00000"/>
                </a:solidFill>
              </a:rPr>
              <a:t>VGR 2016</a:t>
            </a:r>
          </a:p>
        </p:txBody>
      </p:sp>
      <p:sp>
        <p:nvSpPr>
          <p:cNvPr id="2" name="Rettangolo 1"/>
          <p:cNvSpPr/>
          <p:nvPr/>
        </p:nvSpPr>
        <p:spPr>
          <a:xfrm>
            <a:off x="7466013" y="6581775"/>
            <a:ext cx="2482850" cy="276225"/>
          </a:xfrm>
          <a:prstGeom prst="rect">
            <a:avLst/>
          </a:prstGeom>
        </p:spPr>
        <p:txBody>
          <a:bodyPr>
            <a:spAutoFit/>
          </a:bodyPr>
          <a:lstStyle/>
          <a:p>
            <a:pPr eaLnBrk="1" hangingPunct="1">
              <a:defRPr/>
            </a:pPr>
            <a:r>
              <a:rPr lang="it-IT" b="1" i="1" dirty="0">
                <a:solidFill>
                  <a:srgbClr val="CCECFF"/>
                </a:solidFill>
                <a:effectLst>
                  <a:outerShdw blurRad="38100" dist="38100" dir="2700000" algn="tl">
                    <a:srgbClr val="000000">
                      <a:alpha val="43137"/>
                    </a:srgbClr>
                  </a:outerShdw>
                </a:effectLst>
                <a:latin typeface="Trebuchet MS" pitchFamily="34" charset="0"/>
              </a:rPr>
              <a:t>15 settembre 2016</a:t>
            </a:r>
            <a:endParaRPr lang="it-IT" b="1" i="1" dirty="0">
              <a:solidFill>
                <a:srgbClr val="CCEC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64"/>
          <p:cNvSpPr>
            <a:spLocks noChangeArrowheads="1"/>
          </p:cNvSpPr>
          <p:nvPr/>
        </p:nvSpPr>
        <p:spPr bwMode="auto">
          <a:xfrm>
            <a:off x="4787900" y="549275"/>
            <a:ext cx="3829050" cy="492125"/>
          </a:xfrm>
          <a:prstGeom prst="rect">
            <a:avLst/>
          </a:prstGeom>
          <a:noFill/>
          <a:ln w="9525" algn="ctr">
            <a:noFill/>
            <a:miter lim="800000"/>
            <a:headEnd/>
            <a:tailEnd/>
          </a:ln>
          <a:effectLst/>
        </p:spPr>
        <p:txBody>
          <a:bodyPr wrap="none">
            <a:spAutoFit/>
          </a:bodyPr>
          <a:lstStyle/>
          <a:p>
            <a:pPr eaLnBrk="1" hangingPunct="1">
              <a:defRPr/>
            </a:pPr>
            <a:r>
              <a:rPr lang="it-IT" sz="2600" b="1" dirty="0">
                <a:solidFill>
                  <a:srgbClr val="203864"/>
                </a:solidFill>
                <a:effectLst>
                  <a:outerShdw blurRad="38100" dist="38100" dir="2700000" algn="tl">
                    <a:srgbClr val="C0C0C0"/>
                  </a:outerShdw>
                </a:effectLst>
              </a:rPr>
              <a:t>PERCORSI FORMATIVI</a:t>
            </a:r>
          </a:p>
        </p:txBody>
      </p:sp>
      <p:sp>
        <p:nvSpPr>
          <p:cNvPr id="4" name="Rettangolo 3"/>
          <p:cNvSpPr/>
          <p:nvPr/>
        </p:nvSpPr>
        <p:spPr>
          <a:xfrm>
            <a:off x="1403350" y="1150938"/>
            <a:ext cx="6342063" cy="307975"/>
          </a:xfrm>
          <a:prstGeom prst="rect">
            <a:avLst/>
          </a:prstGeom>
        </p:spPr>
        <p:txBody>
          <a:bodyPr wrap="none">
            <a:spAutoFit/>
          </a:bodyPr>
          <a:lstStyle/>
          <a:p>
            <a:pPr>
              <a:defRPr/>
            </a:pPr>
            <a:r>
              <a:rPr lang="it-IT" sz="1400" b="1" cap="all" dirty="0">
                <a:solidFill>
                  <a:srgbClr val="000099"/>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centralità del lavoratore nel percorso di apprendimento</a:t>
            </a:r>
          </a:p>
        </p:txBody>
      </p:sp>
      <p:pic>
        <p:nvPicPr>
          <p:cNvPr id="15364"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2063" y="1590675"/>
            <a:ext cx="42005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1619672" y="2670175"/>
            <a:ext cx="5964237" cy="646113"/>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it-IT" sz="1800" dirty="0">
                <a:solidFill>
                  <a:srgbClr val="000099"/>
                </a:solidFill>
                <a:ea typeface="Calibri" panose="020F0502020204030204" pitchFamily="34" charset="0"/>
                <a:cs typeface="Times New Roman" panose="02020603050405020304" pitchFamily="18" charset="0"/>
              </a:rPr>
              <a:t>L’Europa identifica la CULTURA DELLA SICUREZZA come uno dei </a:t>
            </a:r>
            <a:r>
              <a:rPr lang="it-IT" sz="1800"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VETTORI</a:t>
            </a:r>
            <a:r>
              <a:rPr lang="it-IT" sz="1800" dirty="0">
                <a:solidFill>
                  <a:srgbClr val="000099"/>
                </a:solidFill>
                <a:ea typeface="Calibri" panose="020F0502020204030204" pitchFamily="34" charset="0"/>
                <a:cs typeface="Times New Roman" panose="02020603050405020304" pitchFamily="18" charset="0"/>
              </a:rPr>
              <a:t> per lo SVILUPPO</a:t>
            </a:r>
            <a:endParaRPr lang="it-IT" sz="1800" dirty="0">
              <a:solidFill>
                <a:srgbClr val="000099"/>
              </a:solidFill>
            </a:endParaRPr>
          </a:p>
        </p:txBody>
      </p:sp>
      <p:sp>
        <p:nvSpPr>
          <p:cNvPr id="9" name="Rettangolo 8"/>
          <p:cNvSpPr/>
          <p:nvPr/>
        </p:nvSpPr>
        <p:spPr>
          <a:xfrm>
            <a:off x="1619672" y="4024313"/>
            <a:ext cx="5964237" cy="923925"/>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it-IT" sz="1800" i="1" dirty="0">
                <a:solidFill>
                  <a:srgbClr val="000099"/>
                </a:solidFill>
                <a:ea typeface="Calibri" panose="020F0502020204030204" pitchFamily="34" charset="0"/>
                <a:cs typeface="Times New Roman" panose="02020603050405020304" pitchFamily="18" charset="0"/>
              </a:rPr>
              <a:t>Relazione </a:t>
            </a:r>
            <a:r>
              <a:rPr lang="it-IT" sz="1800" dirty="0">
                <a:solidFill>
                  <a:srgbClr val="000099"/>
                </a:solidFill>
              </a:rPr>
              <a:t>dell’agenzia Europea per la sicurezza e la salute sul lavoro. </a:t>
            </a:r>
            <a:r>
              <a:rPr lang="it-IT" sz="1800" b="1" dirty="0">
                <a:solidFill>
                  <a:srgbClr val="C00000"/>
                </a:solidFill>
              </a:rPr>
              <a:t>«</a:t>
            </a:r>
            <a:r>
              <a:rPr lang="it-IT" sz="1800" b="1" i="1" dirty="0" err="1">
                <a:solidFill>
                  <a:srgbClr val="C00000"/>
                </a:solidFill>
                <a:ea typeface="Calibri" panose="020F0502020204030204" pitchFamily="34" charset="0"/>
                <a:cs typeface="Times New Roman" panose="02020603050405020304" pitchFamily="18" charset="0"/>
              </a:rPr>
              <a:t>Priorities</a:t>
            </a:r>
            <a:r>
              <a:rPr lang="it-IT" sz="1800" b="1" i="1" dirty="0">
                <a:solidFill>
                  <a:srgbClr val="C00000"/>
                </a:solidFill>
                <a:ea typeface="Calibri" panose="020F0502020204030204" pitchFamily="34" charset="0"/>
                <a:cs typeface="Times New Roman" panose="02020603050405020304" pitchFamily="18" charset="0"/>
              </a:rPr>
              <a:t> for </a:t>
            </a:r>
            <a:r>
              <a:rPr lang="it-IT" sz="1800" b="1" i="1" dirty="0" err="1">
                <a:solidFill>
                  <a:srgbClr val="C00000"/>
                </a:solidFill>
                <a:ea typeface="Calibri" panose="020F0502020204030204" pitchFamily="34" charset="0"/>
                <a:cs typeface="Times New Roman" panose="02020603050405020304" pitchFamily="18" charset="0"/>
              </a:rPr>
              <a:t>occupational</a:t>
            </a:r>
            <a:r>
              <a:rPr lang="it-IT" sz="1800" b="1" i="1" dirty="0">
                <a:solidFill>
                  <a:srgbClr val="C00000"/>
                </a:solidFill>
                <a:ea typeface="Calibri" panose="020F0502020204030204" pitchFamily="34" charset="0"/>
                <a:cs typeface="Times New Roman" panose="02020603050405020304" pitchFamily="18" charset="0"/>
              </a:rPr>
              <a:t> </a:t>
            </a:r>
            <a:r>
              <a:rPr lang="it-IT" sz="1800" b="1" i="1" dirty="0" err="1">
                <a:solidFill>
                  <a:srgbClr val="C00000"/>
                </a:solidFill>
                <a:ea typeface="Calibri" panose="020F0502020204030204" pitchFamily="34" charset="0"/>
                <a:cs typeface="Times New Roman" panose="02020603050405020304" pitchFamily="18" charset="0"/>
              </a:rPr>
              <a:t>safety</a:t>
            </a:r>
            <a:r>
              <a:rPr lang="it-IT" sz="1800" b="1" i="1" dirty="0">
                <a:solidFill>
                  <a:srgbClr val="C00000"/>
                </a:solidFill>
                <a:ea typeface="Calibri" panose="020F0502020204030204" pitchFamily="34" charset="0"/>
                <a:cs typeface="Times New Roman" panose="02020603050405020304" pitchFamily="18" charset="0"/>
              </a:rPr>
              <a:t> and </a:t>
            </a:r>
            <a:r>
              <a:rPr lang="it-IT" sz="1800" b="1" i="1" dirty="0" err="1">
                <a:solidFill>
                  <a:srgbClr val="C00000"/>
                </a:solidFill>
                <a:ea typeface="Calibri" panose="020F0502020204030204" pitchFamily="34" charset="0"/>
                <a:cs typeface="Times New Roman" panose="02020603050405020304" pitchFamily="18" charset="0"/>
              </a:rPr>
              <a:t>health</a:t>
            </a:r>
            <a:r>
              <a:rPr lang="it-IT" sz="1800" b="1" i="1" dirty="0">
                <a:solidFill>
                  <a:srgbClr val="C00000"/>
                </a:solidFill>
                <a:ea typeface="Calibri" panose="020F0502020204030204" pitchFamily="34" charset="0"/>
                <a:cs typeface="Times New Roman" panose="02020603050405020304" pitchFamily="18" charset="0"/>
              </a:rPr>
              <a:t> </a:t>
            </a:r>
            <a:r>
              <a:rPr lang="it-IT" sz="1800" b="1" i="1" dirty="0" err="1">
                <a:solidFill>
                  <a:srgbClr val="C00000"/>
                </a:solidFill>
                <a:ea typeface="Calibri" panose="020F0502020204030204" pitchFamily="34" charset="0"/>
                <a:cs typeface="Times New Roman" panose="02020603050405020304" pitchFamily="18" charset="0"/>
              </a:rPr>
              <a:t>research</a:t>
            </a:r>
            <a:r>
              <a:rPr lang="it-IT" sz="1800" b="1" i="1" dirty="0">
                <a:solidFill>
                  <a:srgbClr val="C00000"/>
                </a:solidFill>
                <a:ea typeface="Calibri" panose="020F0502020204030204" pitchFamily="34" charset="0"/>
                <a:cs typeface="Times New Roman" panose="02020603050405020304" pitchFamily="18" charset="0"/>
              </a:rPr>
              <a:t> in Europe: 2013 – 2020</a:t>
            </a:r>
            <a:r>
              <a:rPr lang="it-IT" sz="1800" i="1" dirty="0">
                <a:solidFill>
                  <a:srgbClr val="000099"/>
                </a:solidFill>
                <a:ea typeface="Calibri" panose="020F0502020204030204" pitchFamily="34" charset="0"/>
                <a:cs typeface="Times New Roman" panose="02020603050405020304" pitchFamily="18" charset="0"/>
              </a:rPr>
              <a:t>»</a:t>
            </a:r>
            <a:r>
              <a:rPr lang="it-IT" sz="1800" dirty="0">
                <a:solidFill>
                  <a:srgbClr val="000099"/>
                </a:solidFill>
                <a:ea typeface="Calibri" panose="020F0502020204030204" pitchFamily="34" charset="0"/>
                <a:cs typeface="Times New Roman" panose="02020603050405020304" pitchFamily="18" charset="0"/>
              </a:rPr>
              <a:t> </a:t>
            </a:r>
            <a:endParaRPr lang="it-IT" sz="1800" dirty="0">
              <a:solidFill>
                <a:srgbClr val="000099"/>
              </a:solidFill>
            </a:endParaRPr>
          </a:p>
        </p:txBody>
      </p:sp>
      <p:sp>
        <p:nvSpPr>
          <p:cNvPr id="10" name="Rettangolo 9"/>
          <p:cNvSpPr/>
          <p:nvPr/>
        </p:nvSpPr>
        <p:spPr>
          <a:xfrm>
            <a:off x="2408659" y="5791200"/>
            <a:ext cx="4348163" cy="646113"/>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it-IT" sz="1800" dirty="0">
                <a:solidFill>
                  <a:srgbClr val="000099"/>
                </a:solidFill>
                <a:ea typeface="Calibri" panose="020F0502020204030204" pitchFamily="34" charset="0"/>
                <a:cs typeface="Times New Roman" panose="02020603050405020304" pitchFamily="18" charset="0"/>
              </a:rPr>
              <a:t>Importanza della formazione e </a:t>
            </a:r>
            <a:br>
              <a:rPr lang="it-IT" sz="1800" dirty="0">
                <a:solidFill>
                  <a:srgbClr val="000099"/>
                </a:solidFill>
                <a:ea typeface="Calibri" panose="020F0502020204030204" pitchFamily="34" charset="0"/>
                <a:cs typeface="Times New Roman" panose="02020603050405020304" pitchFamily="18" charset="0"/>
              </a:rPr>
            </a:br>
            <a:r>
              <a:rPr lang="it-IT" sz="1800" b="1" dirty="0">
                <a:solidFill>
                  <a:srgbClr val="C00000"/>
                </a:solidFill>
                <a:ea typeface="Calibri" panose="020F0502020204030204" pitchFamily="34" charset="0"/>
                <a:cs typeface="Times New Roman" panose="02020603050405020304" pitchFamily="18" charset="0"/>
              </a:rPr>
              <a:t>dell’APPRENDIMENTO PERMANENTE</a:t>
            </a:r>
            <a:endParaRPr lang="it-IT" sz="1800" b="1" dirty="0">
              <a:solidFill>
                <a:srgbClr val="C00000"/>
              </a:solidFill>
            </a:endParaRPr>
          </a:p>
        </p:txBody>
      </p:sp>
      <p:pic>
        <p:nvPicPr>
          <p:cNvPr id="15374" name="Immagin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8163" y="3427413"/>
            <a:ext cx="5064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Immagin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6575" y="5145088"/>
            <a:ext cx="508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4"/>
          <p:cNvSpPr>
            <a:spLocks noChangeArrowheads="1"/>
          </p:cNvSpPr>
          <p:nvPr/>
        </p:nvSpPr>
        <p:spPr bwMode="auto">
          <a:xfrm>
            <a:off x="2927350" y="560388"/>
            <a:ext cx="5748338" cy="492125"/>
          </a:xfrm>
          <a:prstGeom prst="rect">
            <a:avLst/>
          </a:prstGeom>
          <a:noFill/>
          <a:ln w="9525">
            <a:noFill/>
            <a:miter lim="800000"/>
            <a:headEnd/>
            <a:tailEnd/>
          </a:ln>
        </p:spPr>
        <p:txBody>
          <a:bodyPr wrap="none">
            <a:spAutoFit/>
          </a:bodyPr>
          <a:lstStyle/>
          <a:p>
            <a:pPr eaLnBrk="1" hangingPunct="1">
              <a:defRPr/>
            </a:pPr>
            <a:r>
              <a:rPr lang="it-IT" sz="2600" b="1" dirty="0">
                <a:solidFill>
                  <a:srgbClr val="203864"/>
                </a:solidFill>
                <a:effectLst>
                  <a:outerShdw blurRad="38100" dist="38100" dir="2700000" algn="tl">
                    <a:srgbClr val="C0C0C0"/>
                  </a:outerShdw>
                </a:effectLst>
              </a:rPr>
              <a:t>QUALIFICAZIONE DEI FORMATORI</a:t>
            </a:r>
          </a:p>
        </p:txBody>
      </p:sp>
      <p:sp>
        <p:nvSpPr>
          <p:cNvPr id="17411" name="Rettangolo 5"/>
          <p:cNvSpPr>
            <a:spLocks noChangeArrowheads="1"/>
          </p:cNvSpPr>
          <p:nvPr/>
        </p:nvSpPr>
        <p:spPr bwMode="auto">
          <a:xfrm>
            <a:off x="107950" y="1125538"/>
            <a:ext cx="457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just"/>
            <a:r>
              <a:rPr lang="it-IT" altLang="it-IT" sz="1600" b="1" i="1">
                <a:solidFill>
                  <a:srgbClr val="C00000"/>
                </a:solidFill>
                <a:cs typeface="Times New Roman" panose="02020603050405020304" pitchFamily="18" charset="0"/>
              </a:rPr>
              <a:t>Accordi Stato Regioni del 21/12/2011</a:t>
            </a:r>
            <a:r>
              <a:rPr lang="it-IT" altLang="it-IT" sz="1600" b="1">
                <a:solidFill>
                  <a:srgbClr val="C00000"/>
                </a:solidFill>
                <a:cs typeface="Times New Roman" panose="02020603050405020304" pitchFamily="18" charset="0"/>
              </a:rPr>
              <a:t> </a:t>
            </a:r>
            <a:r>
              <a:rPr lang="it-IT" altLang="it-IT" sz="1600">
                <a:solidFill>
                  <a:srgbClr val="002060"/>
                </a:solidFill>
                <a:cs typeface="Times New Roman" panose="02020603050405020304" pitchFamily="18" charset="0"/>
              </a:rPr>
              <a:t>in materia di formazione per la salute e sicurezza sul lavoro, danno attuazione all’art.37, comma 2, d.lgs. n.81/2008 e s. m. i e definiscono la durata, i contenuti e le modalità della formazione da svolgere oltre che i requisiti dei docenti.</a:t>
            </a:r>
            <a:endParaRPr lang="it-IT" altLang="it-IT" sz="1600">
              <a:solidFill>
                <a:srgbClr val="002060"/>
              </a:solidFill>
              <a:latin typeface="Times New Roman" panose="02020603050405020304" pitchFamily="18" charset="0"/>
              <a:cs typeface="Times New Roman" panose="02020603050405020304" pitchFamily="18" charset="0"/>
            </a:endParaRPr>
          </a:p>
        </p:txBody>
      </p:sp>
      <p:sp>
        <p:nvSpPr>
          <p:cNvPr id="17412" name="Rettangolo 6"/>
          <p:cNvSpPr>
            <a:spLocks noChangeArrowheads="1"/>
          </p:cNvSpPr>
          <p:nvPr/>
        </p:nvSpPr>
        <p:spPr bwMode="auto">
          <a:xfrm>
            <a:off x="107950" y="2708275"/>
            <a:ext cx="457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just"/>
            <a:r>
              <a:rPr lang="it-IT" altLang="it-IT" sz="1600" b="1" i="1">
                <a:solidFill>
                  <a:srgbClr val="C00000"/>
                </a:solidFill>
                <a:ea typeface="Calibri" panose="020F0502020204030204" pitchFamily="34" charset="0"/>
                <a:cs typeface="Times New Roman" panose="02020603050405020304" pitchFamily="18" charset="0"/>
              </a:rPr>
              <a:t>Accordo Stato Regioni del 7 luglio 2016</a:t>
            </a:r>
            <a:r>
              <a:rPr lang="it-IT" altLang="it-IT" sz="1600" b="1">
                <a:solidFill>
                  <a:srgbClr val="C00000"/>
                </a:solidFill>
                <a:ea typeface="Calibri" panose="020F0502020204030204" pitchFamily="34" charset="0"/>
                <a:cs typeface="Times New Roman" panose="02020603050405020304" pitchFamily="18" charset="0"/>
              </a:rPr>
              <a:t> </a:t>
            </a:r>
            <a:r>
              <a:rPr lang="it-IT" altLang="it-IT" sz="1600">
                <a:solidFill>
                  <a:srgbClr val="002060"/>
                </a:solidFill>
                <a:ea typeface="Calibri" panose="020F0502020204030204" pitchFamily="34" charset="0"/>
                <a:cs typeface="Times New Roman" panose="02020603050405020304" pitchFamily="18" charset="0"/>
              </a:rPr>
              <a:t>che disciplina i requisiti della formazione per responsabili ed addetti dei servizi di prevenzione e protezione (RSPP e ASPP)</a:t>
            </a:r>
          </a:p>
        </p:txBody>
      </p:sp>
      <p:sp>
        <p:nvSpPr>
          <p:cNvPr id="17413" name="Rettangolo 7"/>
          <p:cNvSpPr>
            <a:spLocks noChangeArrowheads="1"/>
          </p:cNvSpPr>
          <p:nvPr/>
        </p:nvSpPr>
        <p:spPr bwMode="auto">
          <a:xfrm>
            <a:off x="107950" y="3860800"/>
            <a:ext cx="457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just"/>
            <a:r>
              <a:rPr lang="it-IT" altLang="it-IT" sz="1600" b="1">
                <a:solidFill>
                  <a:srgbClr val="C00000"/>
                </a:solidFill>
              </a:rPr>
              <a:t>Quadro Europeo delle Competenze (EQF)</a:t>
            </a:r>
            <a:r>
              <a:rPr lang="it-IT" altLang="it-IT" sz="1600">
                <a:solidFill>
                  <a:srgbClr val="002060"/>
                </a:solidFill>
              </a:rPr>
              <a:t>, per il </a:t>
            </a:r>
            <a:r>
              <a:rPr lang="it-IT" altLang="it-IT" sz="1600" b="1">
                <a:solidFill>
                  <a:srgbClr val="002060"/>
                </a:solidFill>
              </a:rPr>
              <a:t>riconoscimento</a:t>
            </a:r>
            <a:r>
              <a:rPr lang="it-IT" altLang="it-IT" sz="1600">
                <a:solidFill>
                  <a:srgbClr val="002060"/>
                </a:solidFill>
              </a:rPr>
              <a:t> tra gli Stati Europei e la </a:t>
            </a:r>
            <a:r>
              <a:rPr lang="it-IT" altLang="it-IT" sz="1600" b="1">
                <a:solidFill>
                  <a:srgbClr val="002060"/>
                </a:solidFill>
              </a:rPr>
              <a:t>libera circolazione</a:t>
            </a:r>
            <a:r>
              <a:rPr lang="it-IT" altLang="it-IT" sz="1600">
                <a:solidFill>
                  <a:srgbClr val="002060"/>
                </a:solidFill>
              </a:rPr>
              <a:t> dei Lavoratori e dei Professionisti</a:t>
            </a:r>
          </a:p>
        </p:txBody>
      </p:sp>
      <p:sp>
        <p:nvSpPr>
          <p:cNvPr id="14342" name="Rectangle 6"/>
          <p:cNvSpPr>
            <a:spLocks noChangeArrowheads="1"/>
          </p:cNvSpPr>
          <p:nvPr/>
        </p:nvSpPr>
        <p:spPr bwMode="auto">
          <a:xfrm>
            <a:off x="5580112" y="1412776"/>
            <a:ext cx="2880320" cy="3539430"/>
          </a:xfrm>
          <a:prstGeom prst="rect">
            <a:avLst/>
          </a:prstGeom>
          <a:ln>
            <a:headEnd/>
            <a:tailEnd/>
          </a:ln>
          <a:effectLst>
            <a:glow rad="635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anchor="ctr">
            <a:spAutoFit/>
          </a:bodyPr>
          <a:lstStyle/>
          <a:p>
            <a:pPr>
              <a:buClr>
                <a:srgbClr val="C00000"/>
              </a:buClr>
              <a:buFont typeface="Wingdings" pitchFamily="2" charset="2"/>
              <a:buChar char="Ø"/>
              <a:defRPr/>
            </a:pPr>
            <a:r>
              <a:rPr lang="it-IT" sz="1400" dirty="0">
                <a:solidFill>
                  <a:srgbClr val="002060"/>
                </a:solidFill>
                <a:ea typeface="Calibri" pitchFamily="34" charset="0"/>
                <a:cs typeface="Arial" pitchFamily="34" charset="0"/>
              </a:rPr>
              <a:t>Regioni e Province autonome di Trento e Bolzano </a:t>
            </a:r>
          </a:p>
          <a:p>
            <a:pPr>
              <a:buClr>
                <a:srgbClr val="C00000"/>
              </a:buClr>
              <a:buFont typeface="Wingdings" pitchFamily="2" charset="2"/>
              <a:buChar char="Ø"/>
              <a:defRPr/>
            </a:pPr>
            <a:r>
              <a:rPr lang="it-IT" sz="1400" dirty="0">
                <a:solidFill>
                  <a:srgbClr val="002060"/>
                </a:solidFill>
                <a:ea typeface="Calibri" pitchFamily="34" charset="0"/>
                <a:cs typeface="Arial" pitchFamily="34" charset="0"/>
              </a:rPr>
              <a:t>Università</a:t>
            </a:r>
          </a:p>
          <a:p>
            <a:pPr>
              <a:buClr>
                <a:srgbClr val="C00000"/>
              </a:buClr>
              <a:buFont typeface="Wingdings" pitchFamily="2" charset="2"/>
              <a:buChar char="Ø"/>
              <a:defRPr/>
            </a:pPr>
            <a:r>
              <a:rPr lang="it-IT" sz="1400" dirty="0">
                <a:solidFill>
                  <a:srgbClr val="002060"/>
                </a:solidFill>
                <a:ea typeface="Calibri" pitchFamily="34" charset="0"/>
                <a:cs typeface="Arial" pitchFamily="34" charset="0"/>
              </a:rPr>
              <a:t>INAIL</a:t>
            </a:r>
          </a:p>
          <a:p>
            <a:pPr>
              <a:buClr>
                <a:srgbClr val="C00000"/>
              </a:buClr>
              <a:buFont typeface="Wingdings" pitchFamily="2" charset="2"/>
              <a:buChar char="Ø"/>
              <a:defRPr/>
            </a:pPr>
            <a:r>
              <a:rPr lang="it-IT" sz="1400" dirty="0">
                <a:solidFill>
                  <a:srgbClr val="002060"/>
                </a:solidFill>
                <a:ea typeface="Calibri" pitchFamily="34" charset="0"/>
                <a:cs typeface="Arial" pitchFamily="34" charset="0"/>
              </a:rPr>
              <a:t>Corpo nazionale dei Vigili del Fuoco </a:t>
            </a:r>
            <a:endParaRPr lang="it-IT" sz="1400" dirty="0">
              <a:solidFill>
                <a:srgbClr val="002060"/>
              </a:solidFill>
              <a:cs typeface="Arial" pitchFamily="34" charset="0"/>
            </a:endParaRPr>
          </a:p>
          <a:p>
            <a:pPr>
              <a:buClr>
                <a:srgbClr val="C00000"/>
              </a:buClr>
              <a:buFont typeface="Wingdings" pitchFamily="2" charset="2"/>
              <a:buChar char="Ø"/>
              <a:defRPr/>
            </a:pPr>
            <a:r>
              <a:rPr lang="it-IT" sz="1400" dirty="0">
                <a:solidFill>
                  <a:srgbClr val="002060"/>
                </a:solidFill>
                <a:ea typeface="Calibri" pitchFamily="34" charset="0"/>
                <a:cs typeface="Arial" pitchFamily="34" charset="0"/>
              </a:rPr>
              <a:t>Amministrazione della Difesa </a:t>
            </a:r>
            <a:endParaRPr lang="it-IT" sz="1400" dirty="0">
              <a:solidFill>
                <a:srgbClr val="002060"/>
              </a:solidFill>
              <a:cs typeface="Arial" pitchFamily="34" charset="0"/>
            </a:endParaRPr>
          </a:p>
          <a:p>
            <a:pPr>
              <a:buClr>
                <a:srgbClr val="C00000"/>
              </a:buClr>
              <a:buFont typeface="Wingdings" pitchFamily="2" charset="2"/>
              <a:buChar char="Ø"/>
              <a:defRPr/>
            </a:pPr>
            <a:r>
              <a:rPr lang="it-IT" sz="1400" dirty="0">
                <a:solidFill>
                  <a:srgbClr val="002060"/>
                </a:solidFill>
                <a:ea typeface="Calibri" pitchFamily="34" charset="0"/>
                <a:cs typeface="Arial" pitchFamily="34" charset="0"/>
              </a:rPr>
              <a:t>Scuola superiore della pubblica amministrazione e altre Scuole superiori delle singole amministrazioni</a:t>
            </a:r>
            <a:endParaRPr lang="it-IT" sz="1400" dirty="0">
              <a:solidFill>
                <a:srgbClr val="002060"/>
              </a:solidFill>
              <a:cs typeface="Arial" pitchFamily="34" charset="0"/>
            </a:endParaRPr>
          </a:p>
          <a:p>
            <a:pPr>
              <a:buClr>
                <a:srgbClr val="C00000"/>
              </a:buClr>
              <a:buFont typeface="Wingdings" pitchFamily="2" charset="2"/>
              <a:buChar char="Ø"/>
              <a:defRPr/>
            </a:pPr>
            <a:r>
              <a:rPr lang="it-IT" sz="1400" dirty="0">
                <a:solidFill>
                  <a:srgbClr val="002060"/>
                </a:solidFill>
                <a:ea typeface="Calibri" pitchFamily="34" charset="0"/>
                <a:cs typeface="Arial" pitchFamily="34" charset="0"/>
              </a:rPr>
              <a:t>Associazioni sindacali dei datori di lavoro o dei lavoratori oppure organismi paritetici</a:t>
            </a:r>
            <a:endParaRPr lang="it-IT" sz="1400" dirty="0">
              <a:solidFill>
                <a:srgbClr val="002060"/>
              </a:solidFill>
              <a:cs typeface="Arial" pitchFamily="34" charset="0"/>
            </a:endParaRPr>
          </a:p>
          <a:p>
            <a:pPr>
              <a:buClr>
                <a:srgbClr val="C00000"/>
              </a:buClr>
              <a:buFont typeface="Wingdings" pitchFamily="2" charset="2"/>
              <a:buChar char="Ø"/>
              <a:defRPr/>
            </a:pPr>
            <a:r>
              <a:rPr lang="it-IT" sz="1400" dirty="0">
                <a:solidFill>
                  <a:srgbClr val="002060"/>
                </a:solidFill>
                <a:ea typeface="Calibri" pitchFamily="34" charset="0"/>
                <a:cs typeface="Arial" pitchFamily="34" charset="0"/>
              </a:rPr>
              <a:t>Soggetti di cui al punto 4 dell</a:t>
            </a:r>
            <a:r>
              <a:rPr lang="it-IT" sz="1400" dirty="0">
                <a:solidFill>
                  <a:srgbClr val="002060"/>
                </a:solidFill>
                <a:latin typeface="Calibri"/>
                <a:ea typeface="Calibri" pitchFamily="34" charset="0"/>
                <a:cs typeface="Arial" pitchFamily="34" charset="0"/>
              </a:rPr>
              <a:t>’</a:t>
            </a:r>
            <a:r>
              <a:rPr lang="it-IT" sz="1400" dirty="0">
                <a:solidFill>
                  <a:srgbClr val="002060"/>
                </a:solidFill>
                <a:ea typeface="Calibri" pitchFamily="34" charset="0"/>
                <a:cs typeface="Arial" pitchFamily="34" charset="0"/>
              </a:rPr>
              <a:t>Accordo, comma 2. </a:t>
            </a:r>
            <a:endParaRPr lang="it-IT" sz="1400" dirty="0">
              <a:solidFill>
                <a:srgbClr val="002060"/>
              </a:solidFill>
              <a:cs typeface="Arial" pitchFamily="34" charset="0"/>
            </a:endParaRPr>
          </a:p>
        </p:txBody>
      </p:sp>
      <p:sp>
        <p:nvSpPr>
          <p:cNvPr id="7" name="Rettangolo 6"/>
          <p:cNvSpPr/>
          <p:nvPr/>
        </p:nvSpPr>
        <p:spPr>
          <a:xfrm>
            <a:off x="6199188" y="1125538"/>
            <a:ext cx="1252537" cy="306387"/>
          </a:xfrm>
          <a:prstGeom prst="rect">
            <a:avLst/>
          </a:prstGeom>
        </p:spPr>
        <p:txBody>
          <a:bodyPr wrap="none">
            <a:spAutoFit/>
          </a:bodyPr>
          <a:lstStyle/>
          <a:p>
            <a:pPr eaLnBrk="1" hangingPunct="1">
              <a:defRPr/>
            </a:pPr>
            <a:r>
              <a:rPr lang="it-IT" sz="1400" b="1" dirty="0">
                <a:solidFill>
                  <a:srgbClr val="C00000"/>
                </a:solidFill>
                <a:effectLst>
                  <a:outerShdw blurRad="38100" dist="38100" dir="2700000" algn="tl">
                    <a:srgbClr val="C0C0C0"/>
                  </a:outerShdw>
                </a:effectLst>
              </a:rPr>
              <a:t>FORMATORI</a:t>
            </a:r>
          </a:p>
        </p:txBody>
      </p:sp>
      <p:sp>
        <p:nvSpPr>
          <p:cNvPr id="14343" name="Rectangle 7"/>
          <p:cNvSpPr>
            <a:spLocks noChangeArrowheads="1"/>
          </p:cNvSpPr>
          <p:nvPr/>
        </p:nvSpPr>
        <p:spPr bwMode="auto">
          <a:xfrm>
            <a:off x="251520" y="5085184"/>
            <a:ext cx="7920880" cy="1569660"/>
          </a:xfrm>
          <a:prstGeom prst="rect">
            <a:avLst/>
          </a:prstGeom>
          <a:ln>
            <a:headEnd/>
            <a:tailEnd/>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spAutoFit/>
          </a:bodyPr>
          <a:lstStyle/>
          <a:p>
            <a:pPr algn="just">
              <a:defRPr/>
            </a:pPr>
            <a:r>
              <a:rPr lang="it-IT" sz="1600" cap="all" dirty="0">
                <a:solidFill>
                  <a:srgbClr val="002060"/>
                </a:solidFill>
                <a:ea typeface="Calibri" pitchFamily="34" charset="0"/>
                <a:cs typeface="Arial" pitchFamily="34" charset="0"/>
              </a:rPr>
              <a:t>Questi soggetti possono avvalersi di ulteriori strutture esterne pubbliche e private, </a:t>
            </a:r>
            <a:r>
              <a:rPr lang="it-IT" sz="1600" b="1" cap="all" dirty="0">
                <a:solidFill>
                  <a:srgbClr val="C00000"/>
                </a:solidFill>
                <a:ea typeface="Calibri" pitchFamily="34" charset="0"/>
                <a:cs typeface="Arial" pitchFamily="34" charset="0"/>
              </a:rPr>
              <a:t>se accreditate dalle regioni. </a:t>
            </a:r>
            <a:r>
              <a:rPr lang="it-IT" sz="1600" cap="all" dirty="0">
                <a:solidFill>
                  <a:srgbClr val="002060"/>
                </a:solidFill>
                <a:ea typeface="Calibri" pitchFamily="34" charset="0"/>
                <a:cs typeface="Arial" pitchFamily="34" charset="0"/>
              </a:rPr>
              <a:t>Questi organismi </a:t>
            </a:r>
            <a:r>
              <a:rPr lang="it-IT" sz="1600" u="sng" cap="all" dirty="0">
                <a:solidFill>
                  <a:srgbClr val="002060"/>
                </a:solidFill>
                <a:ea typeface="Calibri" pitchFamily="34" charset="0"/>
                <a:cs typeface="Arial" pitchFamily="34" charset="0"/>
              </a:rPr>
              <a:t>non possono procedere ad alcun </a:t>
            </a:r>
            <a:r>
              <a:rPr lang="it-IT" sz="1600" u="sng" cap="all" dirty="0">
                <a:solidFill>
                  <a:srgbClr val="002060"/>
                </a:solidFill>
                <a:latin typeface="Calibri"/>
                <a:ea typeface="Calibri" pitchFamily="34" charset="0"/>
                <a:cs typeface="Arial" pitchFamily="34" charset="0"/>
              </a:rPr>
              <a:t>“</a:t>
            </a:r>
            <a:r>
              <a:rPr lang="it-IT" sz="1600" u="sng" cap="all" dirty="0">
                <a:solidFill>
                  <a:srgbClr val="002060"/>
                </a:solidFill>
                <a:ea typeface="Calibri" pitchFamily="34" charset="0"/>
                <a:cs typeface="Arial" pitchFamily="34" charset="0"/>
              </a:rPr>
              <a:t>accreditamento</a:t>
            </a:r>
            <a:r>
              <a:rPr lang="it-IT" sz="1600" u="sng" cap="all" dirty="0">
                <a:solidFill>
                  <a:srgbClr val="002060"/>
                </a:solidFill>
                <a:latin typeface="Calibri"/>
                <a:ea typeface="Calibri" pitchFamily="34" charset="0"/>
                <a:cs typeface="Arial" pitchFamily="34" charset="0"/>
              </a:rPr>
              <a:t>”</a:t>
            </a:r>
            <a:r>
              <a:rPr lang="it-IT" sz="1600" u="sng" cap="all" dirty="0">
                <a:solidFill>
                  <a:srgbClr val="002060"/>
                </a:solidFill>
                <a:ea typeface="Calibri" pitchFamily="34" charset="0"/>
                <a:cs typeface="Arial" pitchFamily="34" charset="0"/>
              </a:rPr>
              <a:t> della formazione svolta da altri soggetti. Solo il</a:t>
            </a:r>
            <a:r>
              <a:rPr lang="it-IT" sz="1600" b="1" u="sng" cap="all" dirty="0">
                <a:solidFill>
                  <a:srgbClr val="002060"/>
                </a:solidFill>
                <a:ea typeface="Calibri" pitchFamily="34" charset="0"/>
                <a:cs typeface="Arial" pitchFamily="34" charset="0"/>
              </a:rPr>
              <a:t> sistema regionale può procedere all</a:t>
            </a:r>
            <a:r>
              <a:rPr lang="it-IT" sz="1600" b="1" u="sng" cap="all" dirty="0">
                <a:solidFill>
                  <a:srgbClr val="002060"/>
                </a:solidFill>
                <a:latin typeface="Calibri"/>
                <a:ea typeface="Calibri" pitchFamily="34" charset="0"/>
                <a:cs typeface="Arial" pitchFamily="34" charset="0"/>
              </a:rPr>
              <a:t>’</a:t>
            </a:r>
            <a:r>
              <a:rPr lang="it-IT" sz="1600" b="1" u="sng" cap="all" dirty="0">
                <a:solidFill>
                  <a:srgbClr val="002060"/>
                </a:solidFill>
                <a:ea typeface="Calibri" pitchFamily="34" charset="0"/>
                <a:cs typeface="Arial" pitchFamily="34" charset="0"/>
              </a:rPr>
              <a:t>accreditamento e alla verifica di tali  requisiti.</a:t>
            </a:r>
            <a:r>
              <a:rPr lang="it-IT" sz="1600" b="1" cap="all" dirty="0">
                <a:solidFill>
                  <a:srgbClr val="002060"/>
                </a:solidFill>
                <a:ea typeface="Calibri" pitchFamily="34" charset="0"/>
                <a:cs typeface="Arial" pitchFamily="34" charset="0"/>
              </a:rPr>
              <a:t> </a:t>
            </a:r>
            <a:endParaRPr lang="it-IT" sz="1600" cap="all" dirty="0">
              <a:solidFill>
                <a:srgbClr val="002060"/>
              </a:solidFill>
              <a:cs typeface="Arial" pitchFamily="34" charset="0"/>
            </a:endParaRPr>
          </a:p>
        </p:txBody>
      </p:sp>
      <p:pic>
        <p:nvPicPr>
          <p:cNvPr id="17421" name="Immagin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205038"/>
            <a:ext cx="4873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arentesi graffa chiusa 10"/>
          <p:cNvSpPr/>
          <p:nvPr/>
        </p:nvSpPr>
        <p:spPr>
          <a:xfrm>
            <a:off x="4716463" y="1196975"/>
            <a:ext cx="287337" cy="2447925"/>
          </a:xfrm>
          <a:prstGeom prst="rightBrace">
            <a:avLst>
              <a:gd name="adj1" fmla="val 8333"/>
              <a:gd name="adj2" fmla="val 50393"/>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it-IT"/>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1"/>
          <p:cNvSpPr>
            <a:spLocks noChangeArrowheads="1"/>
          </p:cNvSpPr>
          <p:nvPr/>
        </p:nvSpPr>
        <p:spPr bwMode="auto">
          <a:xfrm>
            <a:off x="250825" y="1052513"/>
            <a:ext cx="79930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just"/>
            <a:r>
              <a:rPr lang="it-IT" altLang="it-IT" sz="1400">
                <a:solidFill>
                  <a:srgbClr val="002060"/>
                </a:solidFill>
              </a:rPr>
              <a:t>Nell’ambito della ricerca sulla sicurezza sul lavoro lo studio mirato della formazione include un’attenzione mirata alle </a:t>
            </a:r>
            <a:r>
              <a:rPr lang="it-IT" altLang="it-IT" sz="1800" b="1">
                <a:solidFill>
                  <a:srgbClr val="C00000"/>
                </a:solidFill>
              </a:rPr>
              <a:t>dinamiche sociali e culturali </a:t>
            </a:r>
            <a:r>
              <a:rPr lang="it-IT" altLang="it-IT" sz="1400">
                <a:solidFill>
                  <a:srgbClr val="002060"/>
                </a:solidFill>
              </a:rPr>
              <a:t>e in modo particolare a quelle fasce della popolazione identificate come più “deboli”. </a:t>
            </a:r>
          </a:p>
        </p:txBody>
      </p:sp>
      <p:sp>
        <p:nvSpPr>
          <p:cNvPr id="3" name="Rettangolo 2"/>
          <p:cNvSpPr/>
          <p:nvPr/>
        </p:nvSpPr>
        <p:spPr>
          <a:xfrm>
            <a:off x="3486150" y="476250"/>
            <a:ext cx="4371975" cy="492125"/>
          </a:xfrm>
          <a:prstGeom prst="rect">
            <a:avLst/>
          </a:prstGeom>
        </p:spPr>
        <p:txBody>
          <a:bodyPr wrap="none">
            <a:spAutoFit/>
          </a:bodyPr>
          <a:lstStyle/>
          <a:p>
            <a:pPr algn="ctr" eaLnBrk="1" hangingPunct="1">
              <a:defRPr/>
            </a:pPr>
            <a:r>
              <a:rPr lang="it-IT" sz="2600" b="1" dirty="0">
                <a:solidFill>
                  <a:srgbClr val="203864"/>
                </a:solidFill>
                <a:effectLst>
                  <a:outerShdw blurRad="38100" dist="38100" dir="2700000" algn="tl">
                    <a:srgbClr val="C0C0C0"/>
                  </a:outerShdw>
                </a:effectLst>
              </a:rPr>
              <a:t>FORMAZIONE E SOCIETA’</a:t>
            </a:r>
          </a:p>
        </p:txBody>
      </p:sp>
      <p:sp>
        <p:nvSpPr>
          <p:cNvPr id="18436" name="Rettangolo 3"/>
          <p:cNvSpPr>
            <a:spLocks noChangeArrowheads="1"/>
          </p:cNvSpPr>
          <p:nvPr/>
        </p:nvSpPr>
        <p:spPr bwMode="auto">
          <a:xfrm>
            <a:off x="0" y="1989138"/>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r>
              <a:rPr lang="it-IT" altLang="it-IT" sz="1800" b="1">
                <a:solidFill>
                  <a:srgbClr val="002060"/>
                </a:solidFill>
              </a:rPr>
              <a:t>RAPPORTO NAZIONALE PIAAC-OCSE SULLE COMPETENZE DEGLI  ADULTI</a:t>
            </a: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400"/>
            <a:ext cx="407352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492375"/>
            <a:ext cx="4573587"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ttangolo 6"/>
          <p:cNvSpPr>
            <a:spLocks noChangeArrowheads="1"/>
          </p:cNvSpPr>
          <p:nvPr/>
        </p:nvSpPr>
        <p:spPr bwMode="auto">
          <a:xfrm>
            <a:off x="1476375" y="5445125"/>
            <a:ext cx="6327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r>
              <a:rPr lang="it-IT" altLang="it-IT" sz="1400" b="1">
                <a:solidFill>
                  <a:srgbClr val="002060"/>
                </a:solidFill>
              </a:rPr>
              <a:t>ANALFABETISMO DI RITORNO</a:t>
            </a:r>
            <a:r>
              <a:rPr lang="it-IT" altLang="it-IT" b="1">
                <a:solidFill>
                  <a:srgbClr val="002060"/>
                </a:solidFill>
              </a:rPr>
              <a:t>: condizione di regressione delle abilità di base </a:t>
            </a:r>
          </a:p>
        </p:txBody>
      </p:sp>
      <p:sp>
        <p:nvSpPr>
          <p:cNvPr id="39940" name="Rectangle 4"/>
          <p:cNvSpPr>
            <a:spLocks noChangeArrowheads="1"/>
          </p:cNvSpPr>
          <p:nvPr/>
        </p:nvSpPr>
        <p:spPr bwMode="auto">
          <a:xfrm>
            <a:off x="250825" y="5876925"/>
            <a:ext cx="8137525" cy="277813"/>
          </a:xfrm>
          <a:prstGeom prst="rect">
            <a:avLst/>
          </a:prstGeom>
          <a:noFill/>
          <a:ln w="9525">
            <a:noFill/>
            <a:miter lim="800000"/>
            <a:headEnd/>
            <a:tailEnd/>
          </a:ln>
          <a:effectLst/>
        </p:spPr>
        <p:txBody>
          <a:bodyPr anchor="ctr">
            <a:spAutoFit/>
          </a:bodyPr>
          <a:lstStyle/>
          <a:p>
            <a:pPr algn="just">
              <a:defRPr/>
            </a:pPr>
            <a:r>
              <a:rPr lang="it-IT" b="1" cap="all" dirty="0">
                <a:solidFill>
                  <a:srgbClr val="C00000"/>
                </a:solidFill>
                <a:ea typeface="Calibri" pitchFamily="34" charset="0"/>
              </a:rPr>
              <a:t>insufficienti politiche di investimento nella la formazione continua o </a:t>
            </a:r>
            <a:r>
              <a:rPr lang="it-IT" b="1" cap="all" dirty="0" err="1">
                <a:solidFill>
                  <a:srgbClr val="C00000"/>
                </a:solidFill>
                <a:ea typeface="Calibri" pitchFamily="34" charset="0"/>
              </a:rPr>
              <a:t>lifelong</a:t>
            </a:r>
            <a:r>
              <a:rPr lang="it-IT" b="1" cap="all" dirty="0">
                <a:solidFill>
                  <a:srgbClr val="C00000"/>
                </a:solidFill>
                <a:ea typeface="Calibri" pitchFamily="34" charset="0"/>
              </a:rPr>
              <a:t> </a:t>
            </a:r>
            <a:r>
              <a:rPr lang="it-IT" b="1" cap="all" dirty="0" err="1">
                <a:solidFill>
                  <a:srgbClr val="C00000"/>
                </a:solidFill>
                <a:ea typeface="Calibri" pitchFamily="34" charset="0"/>
              </a:rPr>
              <a:t>learning</a:t>
            </a:r>
            <a:r>
              <a:rPr lang="it-IT" b="1" cap="all" dirty="0">
                <a:solidFill>
                  <a:srgbClr val="C00000"/>
                </a:solidFill>
                <a:ea typeface="Calibri" pitchFamily="34" charset="0"/>
              </a:rPr>
              <a:t>. </a:t>
            </a:r>
            <a:endParaRPr lang="it-IT" b="1" cap="all" dirty="0">
              <a:solidFill>
                <a:srgbClr val="C00000"/>
              </a:solidFill>
            </a:endParaRPr>
          </a:p>
        </p:txBody>
      </p:sp>
      <p:sp>
        <p:nvSpPr>
          <p:cNvPr id="9" name="Rettangolo 8"/>
          <p:cNvSpPr/>
          <p:nvPr/>
        </p:nvSpPr>
        <p:spPr>
          <a:xfrm>
            <a:off x="395288" y="6165850"/>
            <a:ext cx="7848600" cy="646113"/>
          </a:xfrm>
          <a:prstGeom prst="rect">
            <a:avLst/>
          </a:prstGeom>
          <a:ln>
            <a:solidFill>
              <a:srgbClr val="A6303B"/>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it-IT" b="1" dirty="0">
                <a:solidFill>
                  <a:srgbClr val="002060"/>
                </a:solidFill>
              </a:rPr>
              <a:t>URGENZA </a:t>
            </a:r>
            <a:r>
              <a:rPr lang="it-IT" b="1" dirty="0" err="1">
                <a:solidFill>
                  <a:srgbClr val="002060"/>
                </a:solidFill>
              </a:rPr>
              <a:t>DI</a:t>
            </a:r>
            <a:r>
              <a:rPr lang="it-IT" b="1" dirty="0">
                <a:solidFill>
                  <a:srgbClr val="002060"/>
                </a:solidFill>
              </a:rPr>
              <a:t> STRATEGIE INNOVATIVE NELLA FORMAZIONE IN AMBITI </a:t>
            </a:r>
            <a:r>
              <a:rPr lang="it-IT" b="1" dirty="0" err="1">
                <a:solidFill>
                  <a:srgbClr val="002060"/>
                </a:solidFill>
              </a:rPr>
              <a:t>DI</a:t>
            </a:r>
            <a:r>
              <a:rPr lang="it-IT" b="1" dirty="0">
                <a:solidFill>
                  <a:srgbClr val="002060"/>
                </a:solidFill>
              </a:rPr>
              <a:t> RISCHIO COME L’EDILIZIA E L’AGRICOLTURA: ALTE PERCENTUALI </a:t>
            </a:r>
            <a:r>
              <a:rPr lang="it-IT" b="1" dirty="0" err="1">
                <a:solidFill>
                  <a:srgbClr val="002060"/>
                </a:solidFill>
              </a:rPr>
              <a:t>DI</a:t>
            </a:r>
            <a:r>
              <a:rPr lang="it-IT" b="1" dirty="0">
                <a:solidFill>
                  <a:srgbClr val="002060"/>
                </a:solidFill>
              </a:rPr>
              <a:t> INFORTUNI DOVUTE ANCHE A UNA FORMAZIONE NON ADEGUATA ALLA DIFFICOLTA’ LINGUISTICA</a:t>
            </a:r>
            <a:endParaRPr lang="it-IT"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57538" y="404813"/>
            <a:ext cx="5140325" cy="492125"/>
          </a:xfrm>
          <a:prstGeom prst="rect">
            <a:avLst/>
          </a:prstGeom>
        </p:spPr>
        <p:txBody>
          <a:bodyPr wrap="none">
            <a:spAutoFit/>
          </a:bodyPr>
          <a:lstStyle/>
          <a:p>
            <a:pPr algn="ctr" eaLnBrk="1" hangingPunct="1">
              <a:defRPr/>
            </a:pPr>
            <a:r>
              <a:rPr lang="it-IT" sz="2600" b="1" dirty="0">
                <a:solidFill>
                  <a:srgbClr val="203864"/>
                </a:solidFill>
                <a:effectLst>
                  <a:outerShdw blurRad="38100" dist="38100" dir="2700000" algn="tl">
                    <a:srgbClr val="C0C0C0"/>
                  </a:outerShdw>
                </a:effectLst>
              </a:rPr>
              <a:t>DIT E STRATEGIE FORMATIVE</a:t>
            </a:r>
          </a:p>
        </p:txBody>
      </p:sp>
      <p:sp>
        <p:nvSpPr>
          <p:cNvPr id="6" name="Rettangolo 5"/>
          <p:cNvSpPr/>
          <p:nvPr/>
        </p:nvSpPr>
        <p:spPr>
          <a:xfrm>
            <a:off x="468313" y="1268413"/>
            <a:ext cx="2590800" cy="646112"/>
          </a:xfrm>
          <a:prstGeom prst="rect">
            <a:avLst/>
          </a:prstGeom>
        </p:spPr>
        <p:txBody>
          <a:bodyPr>
            <a:spAutoFit/>
          </a:bodyPr>
          <a:lstStyle/>
          <a:p>
            <a:pPr algn="ctr">
              <a:defRPr/>
            </a:pPr>
            <a:r>
              <a:rPr lang="it-IT" sz="1800" b="1" i="1" cap="all" dirty="0">
                <a:solidFill>
                  <a:srgbClr val="C00000"/>
                </a:solidFill>
                <a:effectLst>
                  <a:outerShdw blurRad="38100" dist="38100" dir="2700000" algn="tl">
                    <a:srgbClr val="000000">
                      <a:alpha val="43137"/>
                    </a:srgbClr>
                  </a:outerShdw>
                </a:effectLst>
                <a:ea typeface="Calibri" pitchFamily="34" charset="0"/>
              </a:rPr>
              <a:t>Quaderni  per  immagini</a:t>
            </a:r>
            <a:endParaRPr lang="it-IT" sz="1800" b="1" cap="all" dirty="0">
              <a:solidFill>
                <a:srgbClr val="C00000"/>
              </a:solidFill>
              <a:effectLst>
                <a:outerShdw blurRad="38100" dist="38100" dir="2700000" algn="tl">
                  <a:srgbClr val="000000">
                    <a:alpha val="43137"/>
                  </a:srgbClr>
                </a:outerShdw>
              </a:effectLst>
              <a:latin typeface="Arial" charset="0"/>
              <a:cs typeface="Arial" charset="0"/>
            </a:endParaRPr>
          </a:p>
        </p:txBody>
      </p:sp>
      <p:sp>
        <p:nvSpPr>
          <p:cNvPr id="19460" name="Rettangolo 6"/>
          <p:cNvSpPr>
            <a:spLocks noChangeArrowheads="1"/>
          </p:cNvSpPr>
          <p:nvPr/>
        </p:nvSpPr>
        <p:spPr bwMode="auto">
          <a:xfrm>
            <a:off x="3779838" y="1125538"/>
            <a:ext cx="4248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just"/>
            <a:r>
              <a:rPr lang="it-IT" altLang="it-IT">
                <a:solidFill>
                  <a:srgbClr val="002060"/>
                </a:solidFill>
                <a:cs typeface="Calibri" panose="020F0502020204030204" pitchFamily="34" charset="0"/>
              </a:rPr>
              <a:t>Frutto di uno studio finalizzato al </a:t>
            </a:r>
            <a:r>
              <a:rPr lang="it-IT" altLang="it-IT" b="1">
                <a:solidFill>
                  <a:srgbClr val="C00000"/>
                </a:solidFill>
                <a:cs typeface="Calibri" panose="020F0502020204030204" pitchFamily="34" charset="0"/>
              </a:rPr>
              <a:t>superamento delle barriere linguistiche nell</a:t>
            </a:r>
            <a:r>
              <a:rPr lang="it-IT" altLang="it-IT" b="1">
                <a:solidFill>
                  <a:srgbClr val="C00000"/>
                </a:solidFill>
                <a:latin typeface="Calibri" panose="020F0502020204030204" pitchFamily="34" charset="0"/>
                <a:cs typeface="Calibri" panose="020F0502020204030204" pitchFamily="34" charset="0"/>
              </a:rPr>
              <a:t>’</a:t>
            </a:r>
            <a:r>
              <a:rPr lang="it-IT" altLang="it-IT" b="1">
                <a:solidFill>
                  <a:srgbClr val="C00000"/>
                </a:solidFill>
                <a:cs typeface="Calibri" panose="020F0502020204030204" pitchFamily="34" charset="0"/>
              </a:rPr>
              <a:t>ambito della sicurezza dei cantieri edili</a:t>
            </a:r>
            <a:r>
              <a:rPr lang="it-IT" altLang="it-IT">
                <a:solidFill>
                  <a:srgbClr val="002060"/>
                </a:solidFill>
                <a:cs typeface="Calibri" panose="020F0502020204030204" pitchFamily="34" charset="0"/>
              </a:rPr>
              <a:t>, che presenta il pi</a:t>
            </a:r>
            <a:r>
              <a:rPr lang="it-IT" altLang="it-IT">
                <a:solidFill>
                  <a:srgbClr val="002060"/>
                </a:solidFill>
                <a:latin typeface="Calibri" panose="020F0502020204030204" pitchFamily="34" charset="0"/>
                <a:cs typeface="Calibri" panose="020F0502020204030204" pitchFamily="34" charset="0"/>
              </a:rPr>
              <a:t>ù</a:t>
            </a:r>
            <a:r>
              <a:rPr lang="it-IT" altLang="it-IT">
                <a:solidFill>
                  <a:srgbClr val="002060"/>
                </a:solidFill>
                <a:cs typeface="Calibri" panose="020F0502020204030204" pitchFamily="34" charset="0"/>
              </a:rPr>
              <a:t> alto tasso di incidenti mortali.</a:t>
            </a:r>
            <a:endParaRPr lang="it-IT" altLang="it-IT">
              <a:solidFill>
                <a:srgbClr val="002060"/>
              </a:solidFill>
            </a:endParaRPr>
          </a:p>
        </p:txBody>
      </p:sp>
      <p:pic>
        <p:nvPicPr>
          <p:cNvPr id="19461" name="Immagin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196975"/>
            <a:ext cx="4873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magin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060575"/>
            <a:ext cx="1212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magin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060575"/>
            <a:ext cx="1212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Immagin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2060575"/>
            <a:ext cx="1212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magin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933825"/>
            <a:ext cx="12128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Immagin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2060575"/>
            <a:ext cx="12144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Immagin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3933825"/>
            <a:ext cx="12128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Immagin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27313" y="3933825"/>
            <a:ext cx="12128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Immagin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51275" y="3933825"/>
            <a:ext cx="121443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tangolo 18"/>
          <p:cNvSpPr/>
          <p:nvPr/>
        </p:nvSpPr>
        <p:spPr>
          <a:xfrm>
            <a:off x="5148263" y="2565400"/>
            <a:ext cx="3168650" cy="2030413"/>
          </a:xfrm>
          <a:prstGeom prst="rect">
            <a:avLst/>
          </a:prstGeom>
        </p:spPr>
        <p:txBody>
          <a:bodyPr>
            <a:spAutoFit/>
          </a:bodyPr>
          <a:lstStyle/>
          <a:p>
            <a:pPr>
              <a:buFont typeface="Wingdings" pitchFamily="2" charset="2"/>
              <a:buChar char="Ø"/>
              <a:defRPr/>
            </a:pPr>
            <a:r>
              <a:rPr lang="it-IT" sz="1400" dirty="0">
                <a:solidFill>
                  <a:srgbClr val="002060"/>
                </a:solidFill>
              </a:rPr>
              <a:t>COME </a:t>
            </a:r>
            <a:r>
              <a:rPr lang="it-IT" sz="1400" dirty="0">
                <a:solidFill>
                  <a:srgbClr val="C00000"/>
                </a:solidFill>
                <a:effectLst>
                  <a:outerShdw blurRad="38100" dist="38100" dir="2700000" algn="tl">
                    <a:srgbClr val="000000">
                      <a:alpha val="43137"/>
                    </a:srgbClr>
                  </a:outerShdw>
                </a:effectLst>
              </a:rPr>
              <a:t>SUPERAMENTO </a:t>
            </a:r>
            <a:r>
              <a:rPr lang="it-IT" sz="1400" dirty="0" err="1">
                <a:solidFill>
                  <a:srgbClr val="C00000"/>
                </a:solidFill>
                <a:effectLst>
                  <a:outerShdw blurRad="38100" dist="38100" dir="2700000" algn="tl">
                    <a:srgbClr val="000000">
                      <a:alpha val="43137"/>
                    </a:srgbClr>
                  </a:outerShdw>
                </a:effectLst>
              </a:rPr>
              <a:t>DI</a:t>
            </a:r>
            <a:r>
              <a:rPr lang="it-IT" sz="1400" dirty="0">
                <a:solidFill>
                  <a:srgbClr val="C00000"/>
                </a:solidFill>
                <a:effectLst>
                  <a:outerShdw blurRad="38100" dist="38100" dir="2700000" algn="tl">
                    <a:srgbClr val="000000">
                      <a:alpha val="43137"/>
                    </a:srgbClr>
                  </a:outerShdw>
                </a:effectLst>
              </a:rPr>
              <a:t> BARRIERE LINGUISTICHE</a:t>
            </a:r>
          </a:p>
          <a:p>
            <a:pPr>
              <a:buFont typeface="Wingdings" pitchFamily="2" charset="2"/>
              <a:buChar char="Ø"/>
              <a:defRPr/>
            </a:pPr>
            <a:endParaRPr lang="it-IT" sz="1400" dirty="0">
              <a:solidFill>
                <a:srgbClr val="002060"/>
              </a:solidFill>
            </a:endParaRPr>
          </a:p>
          <a:p>
            <a:pPr>
              <a:buFont typeface="Wingdings" pitchFamily="2" charset="2"/>
              <a:buChar char="Ø"/>
              <a:defRPr/>
            </a:pPr>
            <a:r>
              <a:rPr lang="it-IT" sz="1400" dirty="0">
                <a:solidFill>
                  <a:srgbClr val="002060"/>
                </a:solidFill>
              </a:rPr>
              <a:t>COME SISTEMA </a:t>
            </a:r>
            <a:r>
              <a:rPr lang="it-IT" sz="1400" dirty="0" err="1">
                <a:solidFill>
                  <a:srgbClr val="002060"/>
                </a:solidFill>
              </a:rPr>
              <a:t>DI</a:t>
            </a:r>
            <a:r>
              <a:rPr lang="it-IT" sz="1400" dirty="0">
                <a:solidFill>
                  <a:srgbClr val="002060"/>
                </a:solidFill>
              </a:rPr>
              <a:t> COMUNICAZIONE ATTUALE: </a:t>
            </a:r>
            <a:r>
              <a:rPr lang="it-IT" sz="1400" b="1" dirty="0">
                <a:solidFill>
                  <a:srgbClr val="C00000"/>
                </a:solidFill>
              </a:rPr>
              <a:t>INFLUENZA DEL WEB 2.0 E DEL SISTEMA SOCIAL NEL VEICOLARE I MESSAGGI</a:t>
            </a:r>
            <a:r>
              <a:rPr lang="it-IT" sz="1400" dirty="0">
                <a:solidFill>
                  <a:srgbClr val="002060"/>
                </a:solidFill>
              </a:rPr>
              <a:t> TRAMITE IMMAGINI E SLOGAN SINTETICI</a:t>
            </a:r>
          </a:p>
        </p:txBody>
      </p:sp>
      <p:sp>
        <p:nvSpPr>
          <p:cNvPr id="19471" name="Rettangolo 19"/>
          <p:cNvSpPr>
            <a:spLocks noChangeArrowheads="1"/>
          </p:cNvSpPr>
          <p:nvPr/>
        </p:nvSpPr>
        <p:spPr bwMode="auto">
          <a:xfrm>
            <a:off x="5795963" y="2133600"/>
            <a:ext cx="1365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r>
              <a:rPr lang="it-IT" altLang="it-IT" sz="1800" b="1">
                <a:solidFill>
                  <a:srgbClr val="002060"/>
                </a:solidFill>
              </a:rPr>
              <a:t>IMMAGINE</a:t>
            </a:r>
            <a:endParaRPr lang="it-IT" altLang="it-IT"/>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5"/>
          <p:cNvSpPr>
            <a:spLocks noChangeArrowheads="1"/>
          </p:cNvSpPr>
          <p:nvPr/>
        </p:nvSpPr>
        <p:spPr bwMode="auto">
          <a:xfrm>
            <a:off x="107950" y="3429000"/>
            <a:ext cx="2736850" cy="1935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it-IT" altLang="it-IT"/>
          </a:p>
        </p:txBody>
      </p:sp>
      <p:sp>
        <p:nvSpPr>
          <p:cNvPr id="4" name="object 6"/>
          <p:cNvSpPr txBox="1"/>
          <p:nvPr/>
        </p:nvSpPr>
        <p:spPr>
          <a:xfrm>
            <a:off x="0" y="1125538"/>
            <a:ext cx="8388350" cy="922337"/>
          </a:xfrm>
          <a:prstGeom prst="rect">
            <a:avLst/>
          </a:prstGeom>
        </p:spPr>
        <p:txBody>
          <a:bodyPr lIns="0" tIns="0" rIns="0" bIns="0">
            <a:spAutoFit/>
          </a:bodyPr>
          <a:lstStyle>
            <a:lvl1pPr marL="12700">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just">
              <a:defRPr/>
            </a:pPr>
            <a:r>
              <a:rPr lang="it-IT" altLang="it-IT" sz="1800" b="1" smtClean="0">
                <a:solidFill>
                  <a:srgbClr val="C00000"/>
                </a:solidFill>
                <a:effectLst>
                  <a:outerShdw blurRad="38100" dist="38100" dir="2700000" algn="tl">
                    <a:srgbClr val="C0C0C0"/>
                  </a:outerShdw>
                </a:effectLst>
              </a:rPr>
              <a:t>Prototipo AGILE-G </a:t>
            </a:r>
            <a:r>
              <a:rPr lang="it-IT" altLang="it-IT" sz="1400" smtClean="0">
                <a:solidFill>
                  <a:srgbClr val="002060"/>
                </a:solidFill>
              </a:rPr>
              <a:t>per  smartphone o tablet per la  gestione della sicurezza  degli PMI con pericolo di  incidente rilevante. Sviluppo di soluzioni specifiche, basate su tecnologie “smart”, per  un sistema di gestione della sicurezza, integrato con l’ approccio  agile, tipico delle PMI nel settore manifatturiero.</a:t>
            </a:r>
          </a:p>
          <a:p>
            <a:pPr algn="just">
              <a:defRPr/>
            </a:pPr>
            <a:endParaRPr lang="it-IT" altLang="it-IT" sz="1400" smtClean="0">
              <a:solidFill>
                <a:srgbClr val="002060"/>
              </a:solidFill>
            </a:endParaRPr>
          </a:p>
        </p:txBody>
      </p:sp>
      <p:sp>
        <p:nvSpPr>
          <p:cNvPr id="20484" name="object 7"/>
          <p:cNvSpPr txBox="1">
            <a:spLocks noChangeArrowheads="1"/>
          </p:cNvSpPr>
          <p:nvPr/>
        </p:nvSpPr>
        <p:spPr bwMode="auto">
          <a:xfrm>
            <a:off x="0" y="1989138"/>
            <a:ext cx="83169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just"/>
            <a:r>
              <a:rPr lang="it-IT" altLang="it-IT" b="1">
                <a:solidFill>
                  <a:srgbClr val="C00000"/>
                </a:solidFill>
              </a:rPr>
              <a:t>I lavoratori vengono coinvolti nella segnalazione e  nell’analisi dei quasi- incidenti.    </a:t>
            </a:r>
            <a:r>
              <a:rPr lang="it-IT" altLang="it-IT">
                <a:solidFill>
                  <a:srgbClr val="002060"/>
                </a:solidFill>
              </a:rPr>
              <a:t>Le  segnalazioni sono sfruttate per migliorare  continuamente  il  sistema  di gestione, indirizzando le attività di ispezione e le attività  formazione, di miglioramento impiantistico e oranizzativo.</a:t>
            </a:r>
          </a:p>
          <a:p>
            <a:pPr algn="just"/>
            <a:endParaRPr lang="it-IT" altLang="it-IT">
              <a:solidFill>
                <a:srgbClr val="002060"/>
              </a:solidFill>
            </a:endParaRPr>
          </a:p>
        </p:txBody>
      </p:sp>
      <p:sp>
        <p:nvSpPr>
          <p:cNvPr id="18" name="object 20"/>
          <p:cNvSpPr txBox="1"/>
          <p:nvPr/>
        </p:nvSpPr>
        <p:spPr>
          <a:xfrm>
            <a:off x="109538" y="5518150"/>
            <a:ext cx="1060450" cy="493713"/>
          </a:xfrm>
          <a:prstGeom prst="rect">
            <a:avLst/>
          </a:prstGeom>
          <a:solidFill>
            <a:srgbClr val="A6A6A6"/>
          </a:solidFill>
          <a:ln w="25908">
            <a:solidFill>
              <a:srgbClr val="4D4D4D"/>
            </a:solidFill>
          </a:ln>
        </p:spPr>
        <p:txBody>
          <a:bodyPr lIns="0" tIns="46355" rIns="0" bIns="0">
            <a:spAutoFit/>
          </a:bodyPr>
          <a:lstStyle/>
          <a:p>
            <a:pPr marL="227329">
              <a:spcBef>
                <a:spcPts val="365"/>
              </a:spcBef>
              <a:defRPr/>
            </a:pPr>
            <a:r>
              <a:rPr b="1" spc="-5" dirty="0">
                <a:solidFill>
                  <a:srgbClr val="943735"/>
                </a:solidFill>
                <a:latin typeface="Arial"/>
                <a:cs typeface="Arial"/>
              </a:rPr>
              <a:t>Modello</a:t>
            </a:r>
            <a:endParaRPr>
              <a:latin typeface="Arial"/>
              <a:cs typeface="Arial"/>
            </a:endParaRPr>
          </a:p>
          <a:p>
            <a:pPr marL="184150">
              <a:defRPr/>
            </a:pPr>
            <a:r>
              <a:rPr b="1" dirty="0">
                <a:solidFill>
                  <a:srgbClr val="943735"/>
                </a:solidFill>
                <a:latin typeface="Arial"/>
                <a:cs typeface="Arial"/>
              </a:rPr>
              <a:t>Standard</a:t>
            </a:r>
            <a:endParaRPr>
              <a:latin typeface="Arial"/>
              <a:cs typeface="Arial"/>
            </a:endParaRPr>
          </a:p>
        </p:txBody>
      </p:sp>
      <p:sp>
        <p:nvSpPr>
          <p:cNvPr id="20486" name="object 21"/>
          <p:cNvSpPr>
            <a:spLocks/>
          </p:cNvSpPr>
          <p:nvPr/>
        </p:nvSpPr>
        <p:spPr bwMode="auto">
          <a:xfrm>
            <a:off x="625475" y="6070600"/>
            <a:ext cx="3371850" cy="366713"/>
          </a:xfrm>
          <a:custGeom>
            <a:avLst/>
            <a:gdLst>
              <a:gd name="T0" fmla="*/ 3312719 w 3372485"/>
              <a:gd name="T1" fmla="*/ 300790 h 365760"/>
              <a:gd name="T2" fmla="*/ 3240480 w 3372485"/>
              <a:gd name="T3" fmla="*/ 343309 h 365760"/>
              <a:gd name="T4" fmla="*/ 3238194 w 3372485"/>
              <a:gd name="T5" fmla="*/ 352243 h 365760"/>
              <a:gd name="T6" fmla="*/ 3242128 w 3372485"/>
              <a:gd name="T7" fmla="*/ 359205 h 365760"/>
              <a:gd name="T8" fmla="*/ 3246191 w 3372485"/>
              <a:gd name="T9" fmla="*/ 366169 h 365760"/>
              <a:gd name="T10" fmla="*/ 3255076 w 3372485"/>
              <a:gd name="T11" fmla="*/ 368524 h 365760"/>
              <a:gd name="T12" fmla="*/ 3345390 w 3372485"/>
              <a:gd name="T13" fmla="*/ 315380 h 365760"/>
              <a:gd name="T14" fmla="*/ 3341514 w 3372485"/>
              <a:gd name="T15" fmla="*/ 315380 h 365760"/>
              <a:gd name="T16" fmla="*/ 3341514 w 3372485"/>
              <a:gd name="T17" fmla="*/ 313395 h 365760"/>
              <a:gd name="T18" fmla="*/ 3334152 w 3372485"/>
              <a:gd name="T19" fmla="*/ 313395 h 365760"/>
              <a:gd name="T20" fmla="*/ 3312719 w 3372485"/>
              <a:gd name="T21" fmla="*/ 300790 h 365760"/>
              <a:gd name="T22" fmla="*/ 28940 w 3372485"/>
              <a:gd name="T23" fmla="*/ 0 h 365760"/>
              <a:gd name="T24" fmla="*/ 0 w 3372485"/>
              <a:gd name="T25" fmla="*/ 0 h 365760"/>
              <a:gd name="T26" fmla="*/ 0 w 3372485"/>
              <a:gd name="T27" fmla="*/ 308853 h 365760"/>
              <a:gd name="T28" fmla="*/ 6473 w 3372485"/>
              <a:gd name="T29" fmla="*/ 315380 h 365760"/>
              <a:gd name="T30" fmla="*/ 3287914 w 3372485"/>
              <a:gd name="T31" fmla="*/ 315380 h 365760"/>
              <a:gd name="T32" fmla="*/ 3312719 w 3372485"/>
              <a:gd name="T33" fmla="*/ 300790 h 365760"/>
              <a:gd name="T34" fmla="*/ 28940 w 3372485"/>
              <a:gd name="T35" fmla="*/ 300790 h 365760"/>
              <a:gd name="T36" fmla="*/ 14469 w 3372485"/>
              <a:gd name="T37" fmla="*/ 286198 h 365760"/>
              <a:gd name="T38" fmla="*/ 28940 w 3372485"/>
              <a:gd name="T39" fmla="*/ 286198 h 365760"/>
              <a:gd name="T40" fmla="*/ 28940 w 3372485"/>
              <a:gd name="T41" fmla="*/ 0 h 365760"/>
              <a:gd name="T42" fmla="*/ 3345390 w 3372485"/>
              <a:gd name="T43" fmla="*/ 286198 h 365760"/>
              <a:gd name="T44" fmla="*/ 3341514 w 3372485"/>
              <a:gd name="T45" fmla="*/ 286198 h 365760"/>
              <a:gd name="T46" fmla="*/ 3341514 w 3372485"/>
              <a:gd name="T47" fmla="*/ 315380 h 365760"/>
              <a:gd name="T48" fmla="*/ 3345390 w 3372485"/>
              <a:gd name="T49" fmla="*/ 315380 h 365760"/>
              <a:gd name="T50" fmla="*/ 3370199 w 3372485"/>
              <a:gd name="T51" fmla="*/ 300790 h 365760"/>
              <a:gd name="T52" fmla="*/ 3345390 w 3372485"/>
              <a:gd name="T53" fmla="*/ 286198 h 365760"/>
              <a:gd name="T54" fmla="*/ 3334152 w 3372485"/>
              <a:gd name="T55" fmla="*/ 288181 h 365760"/>
              <a:gd name="T56" fmla="*/ 3312719 w 3372485"/>
              <a:gd name="T57" fmla="*/ 300790 h 365760"/>
              <a:gd name="T58" fmla="*/ 3334152 w 3372485"/>
              <a:gd name="T59" fmla="*/ 313395 h 365760"/>
              <a:gd name="T60" fmla="*/ 3334152 w 3372485"/>
              <a:gd name="T61" fmla="*/ 288181 h 365760"/>
              <a:gd name="T62" fmla="*/ 3341514 w 3372485"/>
              <a:gd name="T63" fmla="*/ 288181 h 365760"/>
              <a:gd name="T64" fmla="*/ 3334152 w 3372485"/>
              <a:gd name="T65" fmla="*/ 288181 h 365760"/>
              <a:gd name="T66" fmla="*/ 3334152 w 3372485"/>
              <a:gd name="T67" fmla="*/ 313395 h 365760"/>
              <a:gd name="T68" fmla="*/ 3341514 w 3372485"/>
              <a:gd name="T69" fmla="*/ 313395 h 365760"/>
              <a:gd name="T70" fmla="*/ 3341514 w 3372485"/>
              <a:gd name="T71" fmla="*/ 288181 h 365760"/>
              <a:gd name="T72" fmla="*/ 28940 w 3372485"/>
              <a:gd name="T73" fmla="*/ 286198 h 365760"/>
              <a:gd name="T74" fmla="*/ 14469 w 3372485"/>
              <a:gd name="T75" fmla="*/ 286198 h 365760"/>
              <a:gd name="T76" fmla="*/ 28940 w 3372485"/>
              <a:gd name="T77" fmla="*/ 300790 h 365760"/>
              <a:gd name="T78" fmla="*/ 28940 w 3372485"/>
              <a:gd name="T79" fmla="*/ 286198 h 365760"/>
              <a:gd name="T80" fmla="*/ 3287914 w 3372485"/>
              <a:gd name="T81" fmla="*/ 286198 h 365760"/>
              <a:gd name="T82" fmla="*/ 28940 w 3372485"/>
              <a:gd name="T83" fmla="*/ 286198 h 365760"/>
              <a:gd name="T84" fmla="*/ 28940 w 3372485"/>
              <a:gd name="T85" fmla="*/ 300790 h 365760"/>
              <a:gd name="T86" fmla="*/ 3312719 w 3372485"/>
              <a:gd name="T87" fmla="*/ 300790 h 365760"/>
              <a:gd name="T88" fmla="*/ 3287914 w 3372485"/>
              <a:gd name="T89" fmla="*/ 286198 h 365760"/>
              <a:gd name="T90" fmla="*/ 3255076 w 3372485"/>
              <a:gd name="T91" fmla="*/ 233054 h 365760"/>
              <a:gd name="T92" fmla="*/ 3246191 w 3372485"/>
              <a:gd name="T93" fmla="*/ 235409 h 365760"/>
              <a:gd name="T94" fmla="*/ 3242128 w 3372485"/>
              <a:gd name="T95" fmla="*/ 242372 h 365760"/>
              <a:gd name="T96" fmla="*/ 3238194 w 3372485"/>
              <a:gd name="T97" fmla="*/ 249322 h 365760"/>
              <a:gd name="T98" fmla="*/ 3240480 w 3372485"/>
              <a:gd name="T99" fmla="*/ 258255 h 365760"/>
              <a:gd name="T100" fmla="*/ 3312719 w 3372485"/>
              <a:gd name="T101" fmla="*/ 300790 h 365760"/>
              <a:gd name="T102" fmla="*/ 3334152 w 3372485"/>
              <a:gd name="T103" fmla="*/ 288181 h 365760"/>
              <a:gd name="T104" fmla="*/ 3341514 w 3372485"/>
              <a:gd name="T105" fmla="*/ 288181 h 365760"/>
              <a:gd name="T106" fmla="*/ 3341514 w 3372485"/>
              <a:gd name="T107" fmla="*/ 286198 h 365760"/>
              <a:gd name="T108" fmla="*/ 3345390 w 3372485"/>
              <a:gd name="T109" fmla="*/ 286198 h 365760"/>
              <a:gd name="T110" fmla="*/ 3255076 w 3372485"/>
              <a:gd name="T111" fmla="*/ 233054 h 3657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72485" h="365760">
                <a:moveTo>
                  <a:pt x="3314591" y="298450"/>
                </a:moveTo>
                <a:lnTo>
                  <a:pt x="3242310" y="340639"/>
                </a:lnTo>
                <a:lnTo>
                  <a:pt x="3240024" y="349504"/>
                </a:lnTo>
                <a:lnTo>
                  <a:pt x="3243961" y="356412"/>
                </a:lnTo>
                <a:lnTo>
                  <a:pt x="3248025" y="363321"/>
                </a:lnTo>
                <a:lnTo>
                  <a:pt x="3256915" y="365658"/>
                </a:lnTo>
                <a:lnTo>
                  <a:pt x="3347280" y="312928"/>
                </a:lnTo>
                <a:lnTo>
                  <a:pt x="3343402" y="312928"/>
                </a:lnTo>
                <a:lnTo>
                  <a:pt x="3343402" y="310959"/>
                </a:lnTo>
                <a:lnTo>
                  <a:pt x="3336036" y="310959"/>
                </a:lnTo>
                <a:lnTo>
                  <a:pt x="3314591" y="298450"/>
                </a:lnTo>
                <a:close/>
              </a:path>
              <a:path w="3372485" h="365760">
                <a:moveTo>
                  <a:pt x="28955" y="0"/>
                </a:moveTo>
                <a:lnTo>
                  <a:pt x="0" y="0"/>
                </a:lnTo>
                <a:lnTo>
                  <a:pt x="0" y="306451"/>
                </a:lnTo>
                <a:lnTo>
                  <a:pt x="6476" y="312928"/>
                </a:lnTo>
                <a:lnTo>
                  <a:pt x="3289771" y="312928"/>
                </a:lnTo>
                <a:lnTo>
                  <a:pt x="3314591" y="298450"/>
                </a:lnTo>
                <a:lnTo>
                  <a:pt x="28955" y="298450"/>
                </a:lnTo>
                <a:lnTo>
                  <a:pt x="14478" y="283972"/>
                </a:lnTo>
                <a:lnTo>
                  <a:pt x="28955" y="283972"/>
                </a:lnTo>
                <a:lnTo>
                  <a:pt x="28955" y="0"/>
                </a:lnTo>
                <a:close/>
              </a:path>
              <a:path w="3372485" h="365760">
                <a:moveTo>
                  <a:pt x="3347280" y="283972"/>
                </a:moveTo>
                <a:lnTo>
                  <a:pt x="3343402" y="283972"/>
                </a:lnTo>
                <a:lnTo>
                  <a:pt x="3343402" y="312928"/>
                </a:lnTo>
                <a:lnTo>
                  <a:pt x="3347280" y="312928"/>
                </a:lnTo>
                <a:lnTo>
                  <a:pt x="3372104" y="298450"/>
                </a:lnTo>
                <a:lnTo>
                  <a:pt x="3347280" y="283972"/>
                </a:lnTo>
                <a:close/>
              </a:path>
              <a:path w="3372485" h="365760">
                <a:moveTo>
                  <a:pt x="3336036" y="285940"/>
                </a:moveTo>
                <a:lnTo>
                  <a:pt x="3314591" y="298450"/>
                </a:lnTo>
                <a:lnTo>
                  <a:pt x="3336036" y="310959"/>
                </a:lnTo>
                <a:lnTo>
                  <a:pt x="3336036" y="285940"/>
                </a:lnTo>
                <a:close/>
              </a:path>
              <a:path w="3372485" h="365760">
                <a:moveTo>
                  <a:pt x="3343402" y="285940"/>
                </a:moveTo>
                <a:lnTo>
                  <a:pt x="3336036" y="285940"/>
                </a:lnTo>
                <a:lnTo>
                  <a:pt x="3336036" y="310959"/>
                </a:lnTo>
                <a:lnTo>
                  <a:pt x="3343402" y="310959"/>
                </a:lnTo>
                <a:lnTo>
                  <a:pt x="3343402" y="285940"/>
                </a:lnTo>
                <a:close/>
              </a:path>
              <a:path w="3372485" h="365760">
                <a:moveTo>
                  <a:pt x="28955" y="283972"/>
                </a:moveTo>
                <a:lnTo>
                  <a:pt x="14478" y="283972"/>
                </a:lnTo>
                <a:lnTo>
                  <a:pt x="28955" y="298450"/>
                </a:lnTo>
                <a:lnTo>
                  <a:pt x="28955" y="283972"/>
                </a:lnTo>
                <a:close/>
              </a:path>
              <a:path w="3372485" h="365760">
                <a:moveTo>
                  <a:pt x="3289771" y="283972"/>
                </a:moveTo>
                <a:lnTo>
                  <a:pt x="28955" y="283972"/>
                </a:lnTo>
                <a:lnTo>
                  <a:pt x="28955" y="298450"/>
                </a:lnTo>
                <a:lnTo>
                  <a:pt x="3314591" y="298450"/>
                </a:lnTo>
                <a:lnTo>
                  <a:pt x="3289771" y="283972"/>
                </a:lnTo>
                <a:close/>
              </a:path>
              <a:path w="3372485" h="365760">
                <a:moveTo>
                  <a:pt x="3256915" y="231241"/>
                </a:moveTo>
                <a:lnTo>
                  <a:pt x="3248025" y="233578"/>
                </a:lnTo>
                <a:lnTo>
                  <a:pt x="3243961" y="240487"/>
                </a:lnTo>
                <a:lnTo>
                  <a:pt x="3240024" y="247383"/>
                </a:lnTo>
                <a:lnTo>
                  <a:pt x="3242310" y="256247"/>
                </a:lnTo>
                <a:lnTo>
                  <a:pt x="3314591" y="298450"/>
                </a:lnTo>
                <a:lnTo>
                  <a:pt x="3336036" y="285940"/>
                </a:lnTo>
                <a:lnTo>
                  <a:pt x="3343402" y="285940"/>
                </a:lnTo>
                <a:lnTo>
                  <a:pt x="3343402" y="283972"/>
                </a:lnTo>
                <a:lnTo>
                  <a:pt x="3347280" y="283972"/>
                </a:lnTo>
                <a:lnTo>
                  <a:pt x="3256915" y="231241"/>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a:p>
        </p:txBody>
      </p:sp>
      <p:sp>
        <p:nvSpPr>
          <p:cNvPr id="20" name="object 22"/>
          <p:cNvSpPr txBox="1"/>
          <p:nvPr/>
        </p:nvSpPr>
        <p:spPr>
          <a:xfrm>
            <a:off x="3997325" y="5948363"/>
            <a:ext cx="1201738" cy="722312"/>
          </a:xfrm>
          <a:prstGeom prst="rect">
            <a:avLst/>
          </a:prstGeom>
          <a:solidFill>
            <a:srgbClr val="FFCC00"/>
          </a:solidFill>
          <a:ln w="25908">
            <a:solidFill>
              <a:srgbClr val="000000"/>
            </a:solidFill>
          </a:ln>
        </p:spPr>
        <p:txBody>
          <a:bodyPr lIns="0" tIns="0" rIns="0" bIns="0">
            <a:spAutoFit/>
          </a:bodyPr>
          <a:lstStyle/>
          <a:p>
            <a:pPr>
              <a:defRPr/>
            </a:pPr>
            <a:endParaRPr sz="1100">
              <a:latin typeface="Times New Roman"/>
              <a:cs typeface="Times New Roman"/>
            </a:endParaRPr>
          </a:p>
          <a:p>
            <a:pPr algn="ctr">
              <a:defRPr/>
            </a:pPr>
            <a:r>
              <a:rPr dirty="0">
                <a:solidFill>
                  <a:srgbClr val="943735"/>
                </a:solidFill>
                <a:latin typeface="Arial"/>
                <a:cs typeface="Arial"/>
              </a:rPr>
              <a:t>SGSL</a:t>
            </a:r>
            <a:endParaRPr>
              <a:latin typeface="Arial"/>
              <a:cs typeface="Arial"/>
            </a:endParaRPr>
          </a:p>
          <a:p>
            <a:pPr marL="40640" algn="ctr">
              <a:defRPr/>
            </a:pPr>
            <a:r>
              <a:rPr spc="-5" dirty="0">
                <a:solidFill>
                  <a:srgbClr val="943735"/>
                </a:solidFill>
                <a:latin typeface="Arial"/>
                <a:cs typeface="Arial"/>
              </a:rPr>
              <a:t>+Seveso</a:t>
            </a:r>
            <a:endParaRPr>
              <a:latin typeface="Arial"/>
              <a:cs typeface="Arial"/>
            </a:endParaRPr>
          </a:p>
        </p:txBody>
      </p:sp>
      <p:sp>
        <p:nvSpPr>
          <p:cNvPr id="20488" name="object 23"/>
          <p:cNvSpPr txBox="1">
            <a:spLocks noChangeArrowheads="1"/>
          </p:cNvSpPr>
          <p:nvPr/>
        </p:nvSpPr>
        <p:spPr bwMode="auto">
          <a:xfrm>
            <a:off x="1260475" y="5732463"/>
            <a:ext cx="1389063" cy="487362"/>
          </a:xfrm>
          <a:prstGeom prst="rect">
            <a:avLst/>
          </a:prstGeom>
          <a:solidFill>
            <a:srgbClr val="A6A6A6"/>
          </a:solidFill>
          <a:ln w="25907">
            <a:solidFill>
              <a:srgbClr val="4D4D4D"/>
            </a:solidFill>
            <a:miter lim="800000"/>
            <a:headEnd/>
            <a:tailEnd/>
          </a:ln>
        </p:spPr>
        <p:txBody>
          <a:bodyPr lIns="0" tIns="44450" rIns="0" bIns="0">
            <a:spAutoFit/>
          </a:bodyPr>
          <a:lstStyle>
            <a:lvl1pPr marL="449263" indent="-190500">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ts val="350"/>
              </a:spcBef>
            </a:pPr>
            <a:r>
              <a:rPr lang="it-IT" altLang="it-IT" b="1">
                <a:solidFill>
                  <a:srgbClr val="943735"/>
                </a:solidFill>
              </a:rPr>
              <a:t>Valutazione  Rischi</a:t>
            </a:r>
            <a:endParaRPr lang="it-IT" altLang="it-IT"/>
          </a:p>
        </p:txBody>
      </p:sp>
      <p:sp>
        <p:nvSpPr>
          <p:cNvPr id="20489" name="object 24"/>
          <p:cNvSpPr>
            <a:spLocks/>
          </p:cNvSpPr>
          <p:nvPr/>
        </p:nvSpPr>
        <p:spPr bwMode="auto">
          <a:xfrm>
            <a:off x="2649538" y="5961063"/>
            <a:ext cx="1347787" cy="412750"/>
          </a:xfrm>
          <a:custGeom>
            <a:avLst/>
            <a:gdLst>
              <a:gd name="T0" fmla="*/ 1217198 w 1348104"/>
              <a:gd name="T1" fmla="*/ 384890 h 414020"/>
              <a:gd name="T2" fmla="*/ 1218847 w 1348104"/>
              <a:gd name="T3" fmla="*/ 400520 h 414020"/>
              <a:gd name="T4" fmla="*/ 1231792 w 1348104"/>
              <a:gd name="T5" fmla="*/ 409680 h 414020"/>
              <a:gd name="T6" fmla="*/ 1318219 w 1348104"/>
              <a:gd name="T7" fmla="*/ 357433 h 414020"/>
              <a:gd name="T8" fmla="*/ 1310859 w 1348104"/>
              <a:gd name="T9" fmla="*/ 355471 h 414020"/>
              <a:gd name="T10" fmla="*/ 658919 w 1348104"/>
              <a:gd name="T11" fmla="*/ 14346 h 414020"/>
              <a:gd name="T12" fmla="*/ 665390 w 1348104"/>
              <a:gd name="T13" fmla="*/ 357433 h 414020"/>
              <a:gd name="T14" fmla="*/ 1289429 w 1348104"/>
              <a:gd name="T15" fmla="*/ 343088 h 414020"/>
              <a:gd name="T16" fmla="*/ 673388 w 1348104"/>
              <a:gd name="T17" fmla="*/ 328742 h 414020"/>
              <a:gd name="T18" fmla="*/ 687853 w 1348104"/>
              <a:gd name="T19" fmla="*/ 28690 h 414020"/>
              <a:gd name="T20" fmla="*/ 658919 w 1348104"/>
              <a:gd name="T21" fmla="*/ 14346 h 414020"/>
              <a:gd name="T22" fmla="*/ 1318219 w 1348104"/>
              <a:gd name="T23" fmla="*/ 328742 h 414020"/>
              <a:gd name="T24" fmla="*/ 1322089 w 1348104"/>
              <a:gd name="T25" fmla="*/ 357433 h 414020"/>
              <a:gd name="T26" fmla="*/ 1322094 w 1348104"/>
              <a:gd name="T27" fmla="*/ 328742 h 414020"/>
              <a:gd name="T28" fmla="*/ 1289440 w 1348104"/>
              <a:gd name="T29" fmla="*/ 343082 h 414020"/>
              <a:gd name="T30" fmla="*/ 1310859 w 1348104"/>
              <a:gd name="T31" fmla="*/ 330693 h 414020"/>
              <a:gd name="T32" fmla="*/ 1310859 w 1348104"/>
              <a:gd name="T33" fmla="*/ 330693 h 414020"/>
              <a:gd name="T34" fmla="*/ 1318219 w 1348104"/>
              <a:gd name="T35" fmla="*/ 355471 h 414020"/>
              <a:gd name="T36" fmla="*/ 687853 w 1348104"/>
              <a:gd name="T37" fmla="*/ 328742 h 414020"/>
              <a:gd name="T38" fmla="*/ 687853 w 1348104"/>
              <a:gd name="T39" fmla="*/ 343088 h 414020"/>
              <a:gd name="T40" fmla="*/ 1264647 w 1348104"/>
              <a:gd name="T41" fmla="*/ 328742 h 414020"/>
              <a:gd name="T42" fmla="*/ 687853 w 1348104"/>
              <a:gd name="T43" fmla="*/ 343088 h 414020"/>
              <a:gd name="T44" fmla="*/ 1264647 w 1348104"/>
              <a:gd name="T45" fmla="*/ 328742 h 414020"/>
              <a:gd name="T46" fmla="*/ 1222908 w 1348104"/>
              <a:gd name="T47" fmla="*/ 278811 h 414020"/>
              <a:gd name="T48" fmla="*/ 1214913 w 1348104"/>
              <a:gd name="T49" fmla="*/ 292489 h 414020"/>
              <a:gd name="T50" fmla="*/ 1289440 w 1348104"/>
              <a:gd name="T51" fmla="*/ 343082 h 414020"/>
              <a:gd name="T52" fmla="*/ 1318219 w 1348104"/>
              <a:gd name="T53" fmla="*/ 330693 h 414020"/>
              <a:gd name="T54" fmla="*/ 1322094 w 1348104"/>
              <a:gd name="T55" fmla="*/ 328742 h 414020"/>
              <a:gd name="T56" fmla="*/ 681383 w 1348104"/>
              <a:gd name="T57" fmla="*/ 0 h 414020"/>
              <a:gd name="T58" fmla="*/ 0 w 1348104"/>
              <a:gd name="T59" fmla="*/ 28690 h 414020"/>
              <a:gd name="T60" fmla="*/ 658919 w 1348104"/>
              <a:gd name="T61" fmla="*/ 14346 h 414020"/>
              <a:gd name="T62" fmla="*/ 687853 w 1348104"/>
              <a:gd name="T63" fmla="*/ 6417 h 414020"/>
              <a:gd name="T64" fmla="*/ 687853 w 1348104"/>
              <a:gd name="T65" fmla="*/ 14346 h 414020"/>
              <a:gd name="T66" fmla="*/ 673388 w 1348104"/>
              <a:gd name="T67" fmla="*/ 28690 h 414020"/>
              <a:gd name="T68" fmla="*/ 687853 w 1348104"/>
              <a:gd name="T69" fmla="*/ 14346 h 4140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48104" h="414020">
                <a:moveTo>
                  <a:pt x="1290349" y="346259"/>
                </a:moveTo>
                <a:lnTo>
                  <a:pt x="1218056" y="388454"/>
                </a:lnTo>
                <a:lnTo>
                  <a:pt x="1215771" y="397319"/>
                </a:lnTo>
                <a:lnTo>
                  <a:pt x="1219708" y="404228"/>
                </a:lnTo>
                <a:lnTo>
                  <a:pt x="1223772" y="411137"/>
                </a:lnTo>
                <a:lnTo>
                  <a:pt x="1232662" y="413473"/>
                </a:lnTo>
                <a:lnTo>
                  <a:pt x="1323022" y="360743"/>
                </a:lnTo>
                <a:lnTo>
                  <a:pt x="1319149" y="360743"/>
                </a:lnTo>
                <a:lnTo>
                  <a:pt x="1319149" y="358762"/>
                </a:lnTo>
                <a:lnTo>
                  <a:pt x="1311783" y="358762"/>
                </a:lnTo>
                <a:lnTo>
                  <a:pt x="1290349" y="346259"/>
                </a:lnTo>
                <a:close/>
              </a:path>
              <a:path w="1348104" h="414020">
                <a:moveTo>
                  <a:pt x="659384" y="14478"/>
                </a:moveTo>
                <a:lnTo>
                  <a:pt x="659384" y="354253"/>
                </a:lnTo>
                <a:lnTo>
                  <a:pt x="665861" y="360743"/>
                </a:lnTo>
                <a:lnTo>
                  <a:pt x="1265518" y="360743"/>
                </a:lnTo>
                <a:lnTo>
                  <a:pt x="1290338" y="346265"/>
                </a:lnTo>
                <a:lnTo>
                  <a:pt x="688333" y="346259"/>
                </a:lnTo>
                <a:lnTo>
                  <a:pt x="673862" y="331787"/>
                </a:lnTo>
                <a:lnTo>
                  <a:pt x="688339" y="331787"/>
                </a:lnTo>
                <a:lnTo>
                  <a:pt x="688339" y="28956"/>
                </a:lnTo>
                <a:lnTo>
                  <a:pt x="673862" y="28956"/>
                </a:lnTo>
                <a:lnTo>
                  <a:pt x="659384" y="14478"/>
                </a:lnTo>
                <a:close/>
              </a:path>
              <a:path w="1348104" h="414020">
                <a:moveTo>
                  <a:pt x="1323027" y="331787"/>
                </a:moveTo>
                <a:lnTo>
                  <a:pt x="1319149" y="331787"/>
                </a:lnTo>
                <a:lnTo>
                  <a:pt x="1319149" y="360743"/>
                </a:lnTo>
                <a:lnTo>
                  <a:pt x="1323022" y="360743"/>
                </a:lnTo>
                <a:lnTo>
                  <a:pt x="1347851" y="346265"/>
                </a:lnTo>
                <a:lnTo>
                  <a:pt x="1323027" y="331787"/>
                </a:lnTo>
                <a:close/>
              </a:path>
              <a:path w="1348104" h="414020">
                <a:moveTo>
                  <a:pt x="1311783" y="333756"/>
                </a:moveTo>
                <a:lnTo>
                  <a:pt x="1290349" y="346259"/>
                </a:lnTo>
                <a:lnTo>
                  <a:pt x="1311783" y="358762"/>
                </a:lnTo>
                <a:lnTo>
                  <a:pt x="1311783" y="333756"/>
                </a:lnTo>
                <a:close/>
              </a:path>
              <a:path w="1348104" h="414020">
                <a:moveTo>
                  <a:pt x="1319149" y="333756"/>
                </a:moveTo>
                <a:lnTo>
                  <a:pt x="1311783" y="333756"/>
                </a:lnTo>
                <a:lnTo>
                  <a:pt x="1311783" y="358762"/>
                </a:lnTo>
                <a:lnTo>
                  <a:pt x="1319149" y="358762"/>
                </a:lnTo>
                <a:lnTo>
                  <a:pt x="1319149" y="333756"/>
                </a:lnTo>
                <a:close/>
              </a:path>
              <a:path w="1348104" h="414020">
                <a:moveTo>
                  <a:pt x="688339" y="331787"/>
                </a:moveTo>
                <a:lnTo>
                  <a:pt x="673862" y="331787"/>
                </a:lnTo>
                <a:lnTo>
                  <a:pt x="688339" y="346265"/>
                </a:lnTo>
                <a:lnTo>
                  <a:pt x="688339" y="331787"/>
                </a:lnTo>
                <a:close/>
              </a:path>
              <a:path w="1348104" h="414020">
                <a:moveTo>
                  <a:pt x="1265540" y="331787"/>
                </a:moveTo>
                <a:lnTo>
                  <a:pt x="688339" y="331787"/>
                </a:lnTo>
                <a:lnTo>
                  <a:pt x="688339" y="346265"/>
                </a:lnTo>
                <a:lnTo>
                  <a:pt x="1290349" y="346259"/>
                </a:lnTo>
                <a:lnTo>
                  <a:pt x="1265540" y="331787"/>
                </a:lnTo>
                <a:close/>
              </a:path>
              <a:path w="1348104" h="414020">
                <a:moveTo>
                  <a:pt x="1232662" y="279057"/>
                </a:moveTo>
                <a:lnTo>
                  <a:pt x="1223772" y="281393"/>
                </a:lnTo>
                <a:lnTo>
                  <a:pt x="1219708" y="288290"/>
                </a:lnTo>
                <a:lnTo>
                  <a:pt x="1215771" y="295198"/>
                </a:lnTo>
                <a:lnTo>
                  <a:pt x="1218056" y="304063"/>
                </a:lnTo>
                <a:lnTo>
                  <a:pt x="1290349" y="346259"/>
                </a:lnTo>
                <a:lnTo>
                  <a:pt x="1311783" y="333756"/>
                </a:lnTo>
                <a:lnTo>
                  <a:pt x="1319149" y="333756"/>
                </a:lnTo>
                <a:lnTo>
                  <a:pt x="1319149" y="331787"/>
                </a:lnTo>
                <a:lnTo>
                  <a:pt x="1323027" y="331787"/>
                </a:lnTo>
                <a:lnTo>
                  <a:pt x="1232662" y="279057"/>
                </a:lnTo>
                <a:close/>
              </a:path>
              <a:path w="1348104" h="414020">
                <a:moveTo>
                  <a:pt x="681863" y="0"/>
                </a:moveTo>
                <a:lnTo>
                  <a:pt x="0" y="0"/>
                </a:lnTo>
                <a:lnTo>
                  <a:pt x="0" y="28956"/>
                </a:lnTo>
                <a:lnTo>
                  <a:pt x="659384" y="28956"/>
                </a:lnTo>
                <a:lnTo>
                  <a:pt x="659384" y="14478"/>
                </a:lnTo>
                <a:lnTo>
                  <a:pt x="688339" y="14478"/>
                </a:lnTo>
                <a:lnTo>
                  <a:pt x="688339" y="6477"/>
                </a:lnTo>
                <a:lnTo>
                  <a:pt x="681863" y="0"/>
                </a:lnTo>
                <a:close/>
              </a:path>
              <a:path w="1348104" h="414020">
                <a:moveTo>
                  <a:pt x="688339" y="14478"/>
                </a:moveTo>
                <a:lnTo>
                  <a:pt x="659384" y="14478"/>
                </a:lnTo>
                <a:lnTo>
                  <a:pt x="673862" y="28956"/>
                </a:lnTo>
                <a:lnTo>
                  <a:pt x="688339" y="28956"/>
                </a:lnTo>
                <a:lnTo>
                  <a:pt x="688339" y="1447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a:p>
        </p:txBody>
      </p:sp>
      <p:sp>
        <p:nvSpPr>
          <p:cNvPr id="20490" name="object 25"/>
          <p:cNvSpPr txBox="1">
            <a:spLocks noChangeArrowheads="1"/>
          </p:cNvSpPr>
          <p:nvPr/>
        </p:nvSpPr>
        <p:spPr bwMode="auto">
          <a:xfrm>
            <a:off x="1406525" y="4581525"/>
            <a:ext cx="1281113" cy="661988"/>
          </a:xfrm>
          <a:prstGeom prst="rect">
            <a:avLst/>
          </a:prstGeom>
          <a:solidFill>
            <a:srgbClr val="FFCC00"/>
          </a:solidFill>
          <a:ln w="25908">
            <a:solidFill>
              <a:srgbClr val="000000"/>
            </a:solidFill>
            <a:miter lim="800000"/>
            <a:headEnd/>
            <a:tailEnd/>
          </a:ln>
        </p:spPr>
        <p:txBody>
          <a:bodyPr lIns="0" tIns="130810" rIns="0" bIns="0">
            <a:spAutoFit/>
          </a:bodyPr>
          <a:lstStyle>
            <a:lvl1pPr marL="384175" indent="-139700">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ts val="1025"/>
              </a:spcBef>
            </a:pPr>
            <a:r>
              <a:rPr lang="it-IT" altLang="it-IT">
                <a:solidFill>
                  <a:srgbClr val="943735"/>
                </a:solidFill>
              </a:rPr>
              <a:t>Esperienza  officina</a:t>
            </a:r>
            <a:endParaRPr lang="it-IT" altLang="it-IT"/>
          </a:p>
        </p:txBody>
      </p:sp>
      <p:sp>
        <p:nvSpPr>
          <p:cNvPr id="20491" name="object 26"/>
          <p:cNvSpPr>
            <a:spLocks noChangeArrowheads="1"/>
          </p:cNvSpPr>
          <p:nvPr/>
        </p:nvSpPr>
        <p:spPr bwMode="auto">
          <a:xfrm>
            <a:off x="3132138" y="3429000"/>
            <a:ext cx="3024187" cy="20161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0492" name="object 27"/>
          <p:cNvSpPr>
            <a:spLocks noChangeArrowheads="1"/>
          </p:cNvSpPr>
          <p:nvPr/>
        </p:nvSpPr>
        <p:spPr bwMode="auto">
          <a:xfrm>
            <a:off x="3349625" y="3603625"/>
            <a:ext cx="2635250" cy="16208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0493" name="object 29"/>
          <p:cNvSpPr>
            <a:spLocks noChangeArrowheads="1"/>
          </p:cNvSpPr>
          <p:nvPr/>
        </p:nvSpPr>
        <p:spPr bwMode="auto">
          <a:xfrm>
            <a:off x="6011863" y="2997200"/>
            <a:ext cx="2697162" cy="18002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0494" name="object 30"/>
          <p:cNvSpPr txBox="1">
            <a:spLocks noChangeArrowheads="1"/>
          </p:cNvSpPr>
          <p:nvPr/>
        </p:nvSpPr>
        <p:spPr bwMode="auto">
          <a:xfrm>
            <a:off x="6227763" y="3213100"/>
            <a:ext cx="2263775" cy="1323975"/>
          </a:xfrm>
          <a:prstGeom prst="rect">
            <a:avLst/>
          </a:prstGeom>
          <a:solidFill>
            <a:srgbClr val="FFC000"/>
          </a:solidFill>
          <a:ln w="9143">
            <a:solidFill>
              <a:srgbClr val="000000"/>
            </a:solidFill>
            <a:miter lim="800000"/>
            <a:headEnd/>
            <a:tailEnd/>
          </a:ln>
        </p:spPr>
        <p:txBody>
          <a:bodyPr lIns="0" tIns="30480" rIns="0" bIns="0">
            <a:spAutoFit/>
          </a:bodyPr>
          <a:lstStyle>
            <a:lvl1pPr marL="228600">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ts val="238"/>
              </a:spcBef>
            </a:pPr>
            <a:r>
              <a:rPr lang="it-IT" altLang="it-IT" sz="1400">
                <a:solidFill>
                  <a:srgbClr val="943735"/>
                </a:solidFill>
                <a:latin typeface="Calibri" panose="020F0502020204030204" pitchFamily="34" charset="0"/>
                <a:cs typeface="Calibri" panose="020F0502020204030204" pitchFamily="34" charset="0"/>
              </a:rPr>
              <a:t>È in corso di svolgimento un progetto  CONTARP-DIT di implementazione del  prototipo AGILE per applicazioni ad altri  comparti produttivi</a:t>
            </a:r>
            <a:endParaRPr lang="it-IT" altLang="it-IT" sz="1400">
              <a:latin typeface="Calibri" panose="020F0502020204030204" pitchFamily="34" charset="0"/>
              <a:cs typeface="Calibri" panose="020F0502020204030204" pitchFamily="34" charset="0"/>
            </a:endParaRPr>
          </a:p>
        </p:txBody>
      </p:sp>
      <p:sp>
        <p:nvSpPr>
          <p:cNvPr id="20495" name="object 31"/>
          <p:cNvSpPr>
            <a:spLocks/>
          </p:cNvSpPr>
          <p:nvPr/>
        </p:nvSpPr>
        <p:spPr bwMode="auto">
          <a:xfrm>
            <a:off x="2687638" y="4897438"/>
            <a:ext cx="1943100" cy="1052512"/>
          </a:xfrm>
          <a:custGeom>
            <a:avLst/>
            <a:gdLst>
              <a:gd name="T0" fmla="*/ 1823583 w 1943735"/>
              <a:gd name="T1" fmla="*/ 921547 h 1051560"/>
              <a:gd name="T2" fmla="*/ 1816731 w 1943735"/>
              <a:gd name="T3" fmla="*/ 925583 h 1051560"/>
              <a:gd name="T4" fmla="*/ 1809752 w 1943735"/>
              <a:gd name="T5" fmla="*/ 929620 h 1051560"/>
              <a:gd name="T6" fmla="*/ 1807468 w 1943735"/>
              <a:gd name="T7" fmla="*/ 938508 h 1051560"/>
              <a:gd name="T8" fmla="*/ 1811529 w 1943735"/>
              <a:gd name="T9" fmla="*/ 945436 h 1051560"/>
              <a:gd name="T10" fmla="*/ 1874586 w 1943735"/>
              <a:gd name="T11" fmla="*/ 1054037 h 1051560"/>
              <a:gd name="T12" fmla="*/ 1891312 w 1943735"/>
              <a:gd name="T13" fmla="*/ 1025230 h 1051560"/>
              <a:gd name="T14" fmla="*/ 1860123 w 1943735"/>
              <a:gd name="T15" fmla="*/ 1025230 h 1051560"/>
              <a:gd name="T16" fmla="*/ 1860123 w 1943735"/>
              <a:gd name="T17" fmla="*/ 971627 h 1051560"/>
              <a:gd name="T18" fmla="*/ 1836397 w 1943735"/>
              <a:gd name="T19" fmla="*/ 930804 h 1051560"/>
              <a:gd name="T20" fmla="*/ 1832464 w 1943735"/>
              <a:gd name="T21" fmla="*/ 923877 h 1051560"/>
              <a:gd name="T22" fmla="*/ 1823583 w 1943735"/>
              <a:gd name="T23" fmla="*/ 921547 h 1051560"/>
              <a:gd name="T24" fmla="*/ 1860123 w 1943735"/>
              <a:gd name="T25" fmla="*/ 971627 h 1051560"/>
              <a:gd name="T26" fmla="*/ 1860123 w 1943735"/>
              <a:gd name="T27" fmla="*/ 1025230 h 1051560"/>
              <a:gd name="T28" fmla="*/ 1889049 w 1943735"/>
              <a:gd name="T29" fmla="*/ 1025230 h 1051560"/>
              <a:gd name="T30" fmla="*/ 1889049 w 1943735"/>
              <a:gd name="T31" fmla="*/ 1017909 h 1051560"/>
              <a:gd name="T32" fmla="*/ 1862151 w 1943735"/>
              <a:gd name="T33" fmla="*/ 1017909 h 1051560"/>
              <a:gd name="T34" fmla="*/ 1874586 w 1943735"/>
              <a:gd name="T35" fmla="*/ 996515 h 1051560"/>
              <a:gd name="T36" fmla="*/ 1860123 w 1943735"/>
              <a:gd name="T37" fmla="*/ 971627 h 1051560"/>
              <a:gd name="T38" fmla="*/ 1925590 w 1943735"/>
              <a:gd name="T39" fmla="*/ 921547 h 1051560"/>
              <a:gd name="T40" fmla="*/ 1916709 w 1943735"/>
              <a:gd name="T41" fmla="*/ 923877 h 1051560"/>
              <a:gd name="T42" fmla="*/ 1912777 w 1943735"/>
              <a:gd name="T43" fmla="*/ 930804 h 1051560"/>
              <a:gd name="T44" fmla="*/ 1889049 w 1943735"/>
              <a:gd name="T45" fmla="*/ 971627 h 1051560"/>
              <a:gd name="T46" fmla="*/ 1889049 w 1943735"/>
              <a:gd name="T47" fmla="*/ 1025230 h 1051560"/>
              <a:gd name="T48" fmla="*/ 1891312 w 1943735"/>
              <a:gd name="T49" fmla="*/ 1025230 h 1051560"/>
              <a:gd name="T50" fmla="*/ 1937643 w 1943735"/>
              <a:gd name="T51" fmla="*/ 945436 h 1051560"/>
              <a:gd name="T52" fmla="*/ 1941703 w 1943735"/>
              <a:gd name="T53" fmla="*/ 938508 h 1051560"/>
              <a:gd name="T54" fmla="*/ 1939420 w 1943735"/>
              <a:gd name="T55" fmla="*/ 929620 h 1051560"/>
              <a:gd name="T56" fmla="*/ 1932441 w 1943735"/>
              <a:gd name="T57" fmla="*/ 925583 h 1051560"/>
              <a:gd name="T58" fmla="*/ 1925590 w 1943735"/>
              <a:gd name="T59" fmla="*/ 921547 h 1051560"/>
              <a:gd name="T60" fmla="*/ 1874586 w 1943735"/>
              <a:gd name="T61" fmla="*/ 996515 h 1051560"/>
              <a:gd name="T62" fmla="*/ 1862151 w 1943735"/>
              <a:gd name="T63" fmla="*/ 1017909 h 1051560"/>
              <a:gd name="T64" fmla="*/ 1887020 w 1943735"/>
              <a:gd name="T65" fmla="*/ 1017909 h 1051560"/>
              <a:gd name="T66" fmla="*/ 1874586 w 1943735"/>
              <a:gd name="T67" fmla="*/ 996515 h 1051560"/>
              <a:gd name="T68" fmla="*/ 1889049 w 1943735"/>
              <a:gd name="T69" fmla="*/ 971627 h 1051560"/>
              <a:gd name="T70" fmla="*/ 1874586 w 1943735"/>
              <a:gd name="T71" fmla="*/ 996515 h 1051560"/>
              <a:gd name="T72" fmla="*/ 1887020 w 1943735"/>
              <a:gd name="T73" fmla="*/ 1017909 h 1051560"/>
              <a:gd name="T74" fmla="*/ 1889049 w 1943735"/>
              <a:gd name="T75" fmla="*/ 1017909 h 1051560"/>
              <a:gd name="T76" fmla="*/ 1889049 w 1943735"/>
              <a:gd name="T77" fmla="*/ 971627 h 1051560"/>
              <a:gd name="T78" fmla="*/ 1860123 w 1943735"/>
              <a:gd name="T79" fmla="*/ 14516 h 1051560"/>
              <a:gd name="T80" fmla="*/ 1860123 w 1943735"/>
              <a:gd name="T81" fmla="*/ 971627 h 1051560"/>
              <a:gd name="T82" fmla="*/ 1874586 w 1943735"/>
              <a:gd name="T83" fmla="*/ 996515 h 1051560"/>
              <a:gd name="T84" fmla="*/ 1889049 w 1943735"/>
              <a:gd name="T85" fmla="*/ 971627 h 1051560"/>
              <a:gd name="T86" fmla="*/ 1889049 w 1943735"/>
              <a:gd name="T87" fmla="*/ 29034 h 1051560"/>
              <a:gd name="T88" fmla="*/ 1874586 w 1943735"/>
              <a:gd name="T89" fmla="*/ 29034 h 1051560"/>
              <a:gd name="T90" fmla="*/ 1860123 w 1943735"/>
              <a:gd name="T91" fmla="*/ 14516 h 1051560"/>
              <a:gd name="T92" fmla="*/ 1882580 w 1943735"/>
              <a:gd name="T93" fmla="*/ 0 h 1051560"/>
              <a:gd name="T94" fmla="*/ 0 w 1943735"/>
              <a:gd name="T95" fmla="*/ 0 h 1051560"/>
              <a:gd name="T96" fmla="*/ 0 w 1943735"/>
              <a:gd name="T97" fmla="*/ 29034 h 1051560"/>
              <a:gd name="T98" fmla="*/ 1860123 w 1943735"/>
              <a:gd name="T99" fmla="*/ 29033 h 1051560"/>
              <a:gd name="T100" fmla="*/ 1860123 w 1943735"/>
              <a:gd name="T101" fmla="*/ 14516 h 1051560"/>
              <a:gd name="T102" fmla="*/ 1889049 w 1943735"/>
              <a:gd name="T103" fmla="*/ 14516 h 1051560"/>
              <a:gd name="T104" fmla="*/ 1889049 w 1943735"/>
              <a:gd name="T105" fmla="*/ 6494 h 1051560"/>
              <a:gd name="T106" fmla="*/ 1882580 w 1943735"/>
              <a:gd name="T107" fmla="*/ 0 h 1051560"/>
              <a:gd name="T108" fmla="*/ 1889049 w 1943735"/>
              <a:gd name="T109" fmla="*/ 14516 h 1051560"/>
              <a:gd name="T110" fmla="*/ 1860123 w 1943735"/>
              <a:gd name="T111" fmla="*/ 14516 h 1051560"/>
              <a:gd name="T112" fmla="*/ 1874586 w 1943735"/>
              <a:gd name="T113" fmla="*/ 29034 h 1051560"/>
              <a:gd name="T114" fmla="*/ 1889049 w 1943735"/>
              <a:gd name="T115" fmla="*/ 29034 h 1051560"/>
              <a:gd name="T116" fmla="*/ 1889049 w 1943735"/>
              <a:gd name="T117" fmla="*/ 14516 h 10515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43735" h="1051560">
                <a:moveTo>
                  <a:pt x="1825371" y="919048"/>
                </a:moveTo>
                <a:lnTo>
                  <a:pt x="1818513" y="923074"/>
                </a:lnTo>
                <a:lnTo>
                  <a:pt x="1811527" y="927100"/>
                </a:lnTo>
                <a:lnTo>
                  <a:pt x="1809241" y="935964"/>
                </a:lnTo>
                <a:lnTo>
                  <a:pt x="1813305" y="942873"/>
                </a:lnTo>
                <a:lnTo>
                  <a:pt x="1876425" y="1051179"/>
                </a:lnTo>
                <a:lnTo>
                  <a:pt x="1893166" y="1022451"/>
                </a:lnTo>
                <a:lnTo>
                  <a:pt x="1861947" y="1022451"/>
                </a:lnTo>
                <a:lnTo>
                  <a:pt x="1861947" y="968993"/>
                </a:lnTo>
                <a:lnTo>
                  <a:pt x="1838198" y="928281"/>
                </a:lnTo>
                <a:lnTo>
                  <a:pt x="1834261" y="921372"/>
                </a:lnTo>
                <a:lnTo>
                  <a:pt x="1825371" y="919048"/>
                </a:lnTo>
                <a:close/>
              </a:path>
              <a:path w="1943735" h="1051560">
                <a:moveTo>
                  <a:pt x="1861947" y="968993"/>
                </a:moveTo>
                <a:lnTo>
                  <a:pt x="1861947" y="1022451"/>
                </a:lnTo>
                <a:lnTo>
                  <a:pt x="1890902" y="1022451"/>
                </a:lnTo>
                <a:lnTo>
                  <a:pt x="1890902" y="1015149"/>
                </a:lnTo>
                <a:lnTo>
                  <a:pt x="1863978" y="1015149"/>
                </a:lnTo>
                <a:lnTo>
                  <a:pt x="1876425" y="993813"/>
                </a:lnTo>
                <a:lnTo>
                  <a:pt x="1861947" y="968993"/>
                </a:lnTo>
                <a:close/>
              </a:path>
              <a:path w="1943735" h="1051560">
                <a:moveTo>
                  <a:pt x="1927478" y="919048"/>
                </a:moveTo>
                <a:lnTo>
                  <a:pt x="1918589" y="921372"/>
                </a:lnTo>
                <a:lnTo>
                  <a:pt x="1914652" y="928281"/>
                </a:lnTo>
                <a:lnTo>
                  <a:pt x="1890902" y="968993"/>
                </a:lnTo>
                <a:lnTo>
                  <a:pt x="1890902" y="1022451"/>
                </a:lnTo>
                <a:lnTo>
                  <a:pt x="1893166" y="1022451"/>
                </a:lnTo>
                <a:lnTo>
                  <a:pt x="1939543" y="942873"/>
                </a:lnTo>
                <a:lnTo>
                  <a:pt x="1943608" y="935964"/>
                </a:lnTo>
                <a:lnTo>
                  <a:pt x="1941322" y="927100"/>
                </a:lnTo>
                <a:lnTo>
                  <a:pt x="1934337" y="923074"/>
                </a:lnTo>
                <a:lnTo>
                  <a:pt x="1927478" y="919048"/>
                </a:lnTo>
                <a:close/>
              </a:path>
              <a:path w="1943735" h="1051560">
                <a:moveTo>
                  <a:pt x="1876425" y="993813"/>
                </a:moveTo>
                <a:lnTo>
                  <a:pt x="1863978" y="1015149"/>
                </a:lnTo>
                <a:lnTo>
                  <a:pt x="1888871" y="1015149"/>
                </a:lnTo>
                <a:lnTo>
                  <a:pt x="1876425" y="993813"/>
                </a:lnTo>
                <a:close/>
              </a:path>
              <a:path w="1943735" h="1051560">
                <a:moveTo>
                  <a:pt x="1890902" y="968993"/>
                </a:moveTo>
                <a:lnTo>
                  <a:pt x="1876425" y="993813"/>
                </a:lnTo>
                <a:lnTo>
                  <a:pt x="1888871" y="1015149"/>
                </a:lnTo>
                <a:lnTo>
                  <a:pt x="1890902" y="1015149"/>
                </a:lnTo>
                <a:lnTo>
                  <a:pt x="1890902" y="968993"/>
                </a:lnTo>
                <a:close/>
              </a:path>
              <a:path w="1943735" h="1051560">
                <a:moveTo>
                  <a:pt x="1861947" y="14477"/>
                </a:moveTo>
                <a:lnTo>
                  <a:pt x="1861947" y="968993"/>
                </a:lnTo>
                <a:lnTo>
                  <a:pt x="1876425" y="993813"/>
                </a:lnTo>
                <a:lnTo>
                  <a:pt x="1890902" y="968993"/>
                </a:lnTo>
                <a:lnTo>
                  <a:pt x="1890902" y="28956"/>
                </a:lnTo>
                <a:lnTo>
                  <a:pt x="1876425" y="28956"/>
                </a:lnTo>
                <a:lnTo>
                  <a:pt x="1861947" y="14477"/>
                </a:lnTo>
                <a:close/>
              </a:path>
              <a:path w="1943735" h="1051560">
                <a:moveTo>
                  <a:pt x="1884426" y="0"/>
                </a:moveTo>
                <a:lnTo>
                  <a:pt x="0" y="0"/>
                </a:lnTo>
                <a:lnTo>
                  <a:pt x="0" y="28956"/>
                </a:lnTo>
                <a:lnTo>
                  <a:pt x="1861947" y="28955"/>
                </a:lnTo>
                <a:lnTo>
                  <a:pt x="1861947" y="14477"/>
                </a:lnTo>
                <a:lnTo>
                  <a:pt x="1890902" y="14477"/>
                </a:lnTo>
                <a:lnTo>
                  <a:pt x="1890902" y="6476"/>
                </a:lnTo>
                <a:lnTo>
                  <a:pt x="1884426" y="0"/>
                </a:lnTo>
                <a:close/>
              </a:path>
              <a:path w="1943735" h="1051560">
                <a:moveTo>
                  <a:pt x="1890902" y="14477"/>
                </a:moveTo>
                <a:lnTo>
                  <a:pt x="1861947" y="14477"/>
                </a:lnTo>
                <a:lnTo>
                  <a:pt x="1876425" y="28956"/>
                </a:lnTo>
                <a:lnTo>
                  <a:pt x="1890902" y="28956"/>
                </a:lnTo>
                <a:lnTo>
                  <a:pt x="1890902" y="144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a:p>
        </p:txBody>
      </p:sp>
      <p:sp>
        <p:nvSpPr>
          <p:cNvPr id="30" name="Rettangolo 29"/>
          <p:cNvSpPr/>
          <p:nvPr/>
        </p:nvSpPr>
        <p:spPr>
          <a:xfrm>
            <a:off x="611560" y="2708920"/>
            <a:ext cx="3744416" cy="646331"/>
          </a:xfrm>
          <a:prstGeom prst="rect">
            <a:avLst/>
          </a:prstGeom>
        </p:spPr>
        <p:txBody>
          <a:bodyPr>
            <a:spAutoFit/>
          </a:bodyPr>
          <a:lstStyle/>
          <a:p>
            <a:pPr algn="ctr">
              <a:defRPr/>
            </a:pPr>
            <a:r>
              <a:rPr lang="it-IT" sz="1800" b="1" spc="50" dirty="0">
                <a:ln w="12700" cmpd="sng">
                  <a:solidFill>
                    <a:srgbClr val="002060"/>
                  </a:solidFill>
                  <a:prstDash val="solid"/>
                </a:ln>
                <a:solidFill>
                  <a:srgbClr val="9E110E"/>
                </a:solidFill>
                <a:effectLst>
                  <a:glow rad="53100">
                    <a:schemeClr val="accent6">
                      <a:satMod val="180000"/>
                      <a:alpha val="30000"/>
                    </a:schemeClr>
                  </a:glow>
                </a:effectLst>
                <a:latin typeface="Arial"/>
                <a:cs typeface="Arial"/>
              </a:rPr>
              <a:t>PARTECIPAZIONE DEI LAVORATORI </a:t>
            </a:r>
            <a:endParaRPr lang="it-IT" sz="1800" b="1" spc="50" dirty="0">
              <a:ln w="12700" cmpd="sng">
                <a:solidFill>
                  <a:srgbClr val="002060"/>
                </a:solidFill>
                <a:prstDash val="solid"/>
              </a:ln>
              <a:solidFill>
                <a:srgbClr val="9E110E"/>
              </a:solidFill>
              <a:effectLst>
                <a:glow rad="53100">
                  <a:schemeClr val="accent6">
                    <a:satMod val="180000"/>
                    <a:alpha val="30000"/>
                  </a:schemeClr>
                </a:glow>
              </a:effectLst>
              <a:latin typeface="Arial" charset="0"/>
              <a:cs typeface="Arial" charset="0"/>
            </a:endParaRPr>
          </a:p>
        </p:txBody>
      </p:sp>
      <p:sp>
        <p:nvSpPr>
          <p:cNvPr id="31" name="Rettangolo 30"/>
          <p:cNvSpPr/>
          <p:nvPr/>
        </p:nvSpPr>
        <p:spPr>
          <a:xfrm>
            <a:off x="5724128" y="5589240"/>
            <a:ext cx="2592288" cy="1200329"/>
          </a:xfrm>
          <a:prstGeom prst="rect">
            <a:avLst/>
          </a:prstGeom>
        </p:spPr>
        <p:txBody>
          <a:bodyPr>
            <a:spAutoFit/>
          </a:bodyPr>
          <a:lstStyle/>
          <a:p>
            <a:pPr algn="ctr">
              <a:defRPr/>
            </a:pPr>
            <a:r>
              <a:rPr lang="it-IT" sz="1800" b="1" spc="50">
                <a:ln w="12700" cmpd="sng">
                  <a:solidFill>
                    <a:srgbClr val="002060"/>
                  </a:solidFill>
                  <a:prstDash val="solid"/>
                </a:ln>
                <a:solidFill>
                  <a:srgbClr val="9E110E"/>
                </a:solidFill>
                <a:effectLst>
                  <a:glow rad="53100">
                    <a:schemeClr val="accent6">
                      <a:satMod val="180000"/>
                      <a:alpha val="30000"/>
                    </a:schemeClr>
                  </a:glow>
                </a:effectLst>
                <a:latin typeface="Arial"/>
                <a:cs typeface="Arial"/>
              </a:rPr>
              <a:t>EMPOWERMENT: </a:t>
            </a:r>
            <a:r>
              <a:rPr lang="it-IT" sz="1800" b="1" spc="50" dirty="0">
                <a:ln w="12700" cmpd="sng">
                  <a:solidFill>
                    <a:srgbClr val="002060"/>
                  </a:solidFill>
                  <a:prstDash val="solid"/>
                </a:ln>
                <a:solidFill>
                  <a:srgbClr val="9E110E"/>
                </a:solidFill>
                <a:effectLst>
                  <a:glow rad="53100">
                    <a:schemeClr val="accent6">
                      <a:satMod val="180000"/>
                      <a:alpha val="30000"/>
                    </a:schemeClr>
                  </a:glow>
                </a:effectLst>
                <a:latin typeface="Arial"/>
                <a:cs typeface="Arial"/>
              </a:rPr>
              <a:t>parola chiave della nuova comunicazione</a:t>
            </a:r>
          </a:p>
        </p:txBody>
      </p:sp>
      <p:sp>
        <p:nvSpPr>
          <p:cNvPr id="32" name="Rettangolo 31"/>
          <p:cNvSpPr/>
          <p:nvPr/>
        </p:nvSpPr>
        <p:spPr>
          <a:xfrm>
            <a:off x="3059113" y="404813"/>
            <a:ext cx="5140325" cy="492125"/>
          </a:xfrm>
          <a:prstGeom prst="rect">
            <a:avLst/>
          </a:prstGeom>
        </p:spPr>
        <p:txBody>
          <a:bodyPr wrap="none">
            <a:spAutoFit/>
          </a:bodyPr>
          <a:lstStyle/>
          <a:p>
            <a:pPr algn="ctr" eaLnBrk="1" hangingPunct="1">
              <a:defRPr/>
            </a:pPr>
            <a:r>
              <a:rPr lang="it-IT" sz="2600" b="1" dirty="0">
                <a:solidFill>
                  <a:srgbClr val="203864"/>
                </a:solidFill>
                <a:effectLst>
                  <a:outerShdw blurRad="38100" dist="38100" dir="2700000" algn="tl">
                    <a:srgbClr val="C0C0C0"/>
                  </a:outerShdw>
                </a:effectLst>
              </a:rPr>
              <a:t>DIT E STRATEGIE FORMATIVE</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0" y="-136525"/>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a:ea typeface="SimSun" panose="02010600030101010101" pitchFamily="2" charset="-122"/>
            </a:endParaRPr>
          </a:p>
        </p:txBody>
      </p:sp>
      <p:sp>
        <p:nvSpPr>
          <p:cNvPr id="14" name="Rettangolo 13"/>
          <p:cNvSpPr/>
          <p:nvPr/>
        </p:nvSpPr>
        <p:spPr>
          <a:xfrm>
            <a:off x="3157538" y="404813"/>
            <a:ext cx="5140325" cy="492125"/>
          </a:xfrm>
          <a:prstGeom prst="rect">
            <a:avLst/>
          </a:prstGeom>
        </p:spPr>
        <p:txBody>
          <a:bodyPr wrap="none">
            <a:spAutoFit/>
          </a:bodyPr>
          <a:lstStyle/>
          <a:p>
            <a:pPr algn="ctr" eaLnBrk="1" hangingPunct="1">
              <a:defRPr/>
            </a:pPr>
            <a:r>
              <a:rPr lang="it-IT" sz="2600" b="1" dirty="0">
                <a:solidFill>
                  <a:srgbClr val="203864"/>
                </a:solidFill>
                <a:effectLst>
                  <a:outerShdw blurRad="38100" dist="38100" dir="2700000" algn="tl">
                    <a:srgbClr val="C0C0C0"/>
                  </a:outerShdw>
                </a:effectLst>
              </a:rPr>
              <a:t>DIT E STRATEGIE FORMATIVE</a:t>
            </a:r>
          </a:p>
        </p:txBody>
      </p:sp>
      <p:sp>
        <p:nvSpPr>
          <p:cNvPr id="51" name="Rettangolo 50"/>
          <p:cNvSpPr/>
          <p:nvPr/>
        </p:nvSpPr>
        <p:spPr>
          <a:xfrm>
            <a:off x="0" y="1052513"/>
            <a:ext cx="8243888" cy="1816100"/>
          </a:xfrm>
          <a:prstGeom prst="rect">
            <a:avLst/>
          </a:prstGeom>
        </p:spPr>
        <p:txBody>
          <a:bodyPr>
            <a:spAutoFit/>
          </a:bodyPr>
          <a:lstStyle/>
          <a:p>
            <a:pPr eaLnBrk="1" fontAlgn="auto" hangingPunct="1">
              <a:spcBef>
                <a:spcPts val="0"/>
              </a:spcBef>
              <a:spcAft>
                <a:spcPts val="0"/>
              </a:spcAft>
              <a:defRPr/>
            </a:pPr>
            <a:r>
              <a:rPr lang="it-IT" sz="1400" b="1" dirty="0" err="1">
                <a:solidFill>
                  <a:srgbClr val="C00000"/>
                </a:solidFill>
                <a:effectLst>
                  <a:outerShdw blurRad="38100" dist="38100" dir="2700000" algn="tl">
                    <a:srgbClr val="000000">
                      <a:alpha val="43137"/>
                    </a:srgbClr>
                  </a:outerShdw>
                </a:effectLst>
                <a:latin typeface="Arial" charset="0"/>
                <a:cs typeface="Arial" charset="0"/>
              </a:rPr>
              <a:t>RICERCA&amp;SCUOLA</a:t>
            </a:r>
            <a:r>
              <a:rPr lang="it-IT" sz="1400" b="1" dirty="0">
                <a:solidFill>
                  <a:srgbClr val="002060"/>
                </a:solidFill>
                <a:effectLst>
                  <a:outerShdw blurRad="38100" dist="38100" dir="2700000" algn="tl">
                    <a:srgbClr val="000000">
                      <a:alpha val="43137"/>
                    </a:srgbClr>
                  </a:outerShdw>
                </a:effectLst>
                <a:latin typeface="Arial" charset="0"/>
                <a:cs typeface="Arial" charset="0"/>
              </a:rPr>
              <a:t>: </a:t>
            </a:r>
            <a:r>
              <a:rPr lang="it-IT" sz="1400" dirty="0">
                <a:solidFill>
                  <a:srgbClr val="002060"/>
                </a:solidFill>
                <a:latin typeface="Arial" charset="0"/>
                <a:cs typeface="Arial" charset="0"/>
              </a:rPr>
              <a:t>come ricercatori e vettori di una “mentalità” della sicurezza. </a:t>
            </a:r>
            <a:r>
              <a:rPr lang="it-IT" sz="1400" dirty="0">
                <a:latin typeface="Arial" charset="0"/>
                <a:cs typeface="Arial" charset="0"/>
              </a:rPr>
              <a:t/>
            </a:r>
            <a:br>
              <a:rPr lang="it-IT" sz="1400" dirty="0">
                <a:latin typeface="Arial" charset="0"/>
                <a:cs typeface="Arial" charset="0"/>
              </a:rPr>
            </a:br>
            <a:endParaRPr lang="it-IT" sz="1400" dirty="0">
              <a:latin typeface="Arial" charset="0"/>
              <a:cs typeface="Arial" charset="0"/>
            </a:endParaRPr>
          </a:p>
          <a:p>
            <a:pPr eaLnBrk="1" fontAlgn="auto" hangingPunct="1">
              <a:spcBef>
                <a:spcPts val="0"/>
              </a:spcBef>
              <a:spcAft>
                <a:spcPts val="0"/>
              </a:spcAft>
              <a:defRPr/>
            </a:pPr>
            <a:r>
              <a:rPr lang="it-IT" sz="1400" dirty="0">
                <a:solidFill>
                  <a:srgbClr val="002060"/>
                </a:solidFill>
                <a:latin typeface="Arial" charset="0"/>
                <a:cs typeface="Arial" charset="0"/>
              </a:rPr>
              <a:t>AZIONI  in un contesto specifico di carattere professionale, nell’ambito delle professioni legate alla ricerca in cui i giovani sono stati posti in condizione di applicare in modo critico e autonomo quanto appreso in termini di procedure e sistemi di sicurezza</a:t>
            </a:r>
          </a:p>
          <a:p>
            <a:pPr eaLnBrk="1" fontAlgn="auto" hangingPunct="1">
              <a:spcBef>
                <a:spcPts val="0"/>
              </a:spcBef>
              <a:spcAft>
                <a:spcPts val="0"/>
              </a:spcAft>
              <a:defRPr/>
            </a:pPr>
            <a:endParaRPr lang="it-IT" sz="1400" dirty="0">
              <a:latin typeface="Arial" charset="0"/>
              <a:cs typeface="Arial" charset="0"/>
            </a:endParaRPr>
          </a:p>
          <a:p>
            <a:pPr eaLnBrk="1" fontAlgn="auto" hangingPunct="1">
              <a:spcBef>
                <a:spcPts val="0"/>
              </a:spcBef>
              <a:spcAft>
                <a:spcPts val="0"/>
              </a:spcAft>
              <a:defRPr/>
            </a:pPr>
            <a:r>
              <a:rPr lang="it-IT" sz="1400" dirty="0">
                <a:solidFill>
                  <a:srgbClr val="002060"/>
                </a:solidFill>
                <a:latin typeface="Arial" charset="0"/>
                <a:cs typeface="Arial" charset="0"/>
              </a:rPr>
              <a:t>Modello</a:t>
            </a:r>
            <a:r>
              <a:rPr lang="it-IT" sz="1400" dirty="0">
                <a:latin typeface="Arial" charset="0"/>
                <a:cs typeface="Arial" charset="0"/>
              </a:rPr>
              <a:t> </a:t>
            </a:r>
            <a:r>
              <a:rPr lang="it-IT" sz="1400" b="1" kern="0" dirty="0">
                <a:solidFill>
                  <a:srgbClr val="FF0000"/>
                </a:solidFill>
                <a:effectLst>
                  <a:outerShdw blurRad="38100" dist="38100" dir="2700000" algn="tl">
                    <a:srgbClr val="000000">
                      <a:alpha val="43137"/>
                    </a:srgbClr>
                  </a:outerShdw>
                </a:effectLst>
                <a:latin typeface="Arial" charset="0"/>
                <a:cs typeface="Arial" charset="0"/>
              </a:rPr>
              <a:t>di trasferimento di contenuti di ricerca</a:t>
            </a:r>
            <a:r>
              <a:rPr lang="it-IT" sz="1400" kern="0" dirty="0">
                <a:solidFill>
                  <a:sysClr val="windowText" lastClr="000000"/>
                </a:solidFill>
                <a:latin typeface="Arial" charset="0"/>
                <a:cs typeface="Arial" charset="0"/>
              </a:rPr>
              <a:t> </a:t>
            </a:r>
            <a:r>
              <a:rPr lang="it-IT" sz="1400" kern="0" dirty="0">
                <a:solidFill>
                  <a:srgbClr val="002060"/>
                </a:solidFill>
                <a:latin typeface="Arial" charset="0"/>
                <a:cs typeface="Arial" charset="0"/>
              </a:rPr>
              <a:t>fondato su una sintesi di metodi di </a:t>
            </a:r>
            <a:r>
              <a:rPr lang="it-IT" sz="1400" b="1" kern="0" dirty="0">
                <a:solidFill>
                  <a:srgbClr val="FF0000"/>
                </a:solidFill>
                <a:effectLst>
                  <a:outerShdw blurRad="38100" dist="38100" dir="2700000" algn="tl">
                    <a:srgbClr val="000000">
                      <a:alpha val="43137"/>
                    </a:srgbClr>
                  </a:outerShdw>
                </a:effectLst>
                <a:latin typeface="Arial" charset="0"/>
                <a:cs typeface="Arial" charset="0"/>
              </a:rPr>
              <a:t>apprendimento formale, informale e non formale </a:t>
            </a:r>
            <a:r>
              <a:rPr lang="it-IT" sz="1400" kern="0" dirty="0">
                <a:solidFill>
                  <a:srgbClr val="002060"/>
                </a:solidFill>
                <a:latin typeface="Arial" charset="0"/>
                <a:cs typeface="Arial" charset="0"/>
              </a:rPr>
              <a:t>condotta dai tre laboratori in sinergia tra loro. </a:t>
            </a:r>
          </a:p>
        </p:txBody>
      </p:sp>
      <p:sp>
        <p:nvSpPr>
          <p:cNvPr id="52" name="Freccia a destra 51"/>
          <p:cNvSpPr/>
          <p:nvPr/>
        </p:nvSpPr>
        <p:spPr>
          <a:xfrm rot="5400000">
            <a:off x="4283869" y="2853532"/>
            <a:ext cx="504825" cy="503237"/>
          </a:xfrm>
          <a:prstGeom prst="right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rgbClr val="1F497D"/>
              </a:solidFill>
              <a:latin typeface="Comic Sans MS"/>
              <a:cs typeface="+mn-cs"/>
            </a:endParaRPr>
          </a:p>
        </p:txBody>
      </p:sp>
      <p:sp>
        <p:nvSpPr>
          <p:cNvPr id="53" name="Rettangolo 52"/>
          <p:cNvSpPr/>
          <p:nvPr/>
        </p:nvSpPr>
        <p:spPr>
          <a:xfrm>
            <a:off x="450850" y="4508500"/>
            <a:ext cx="2582863" cy="369888"/>
          </a:xfrm>
          <a:prstGeom prst="rect">
            <a:avLst/>
          </a:prstGeom>
        </p:spPr>
        <p:txBody>
          <a:bodyPr wrap="none">
            <a:spAutoFit/>
          </a:bodyPr>
          <a:lstStyle/>
          <a:p>
            <a:pPr eaLnBrk="1" fontAlgn="auto" hangingPunct="1">
              <a:spcBef>
                <a:spcPts val="0"/>
              </a:spcBef>
              <a:spcAft>
                <a:spcPts val="0"/>
              </a:spcAft>
              <a:defRPr/>
            </a:pPr>
            <a:r>
              <a:rPr lang="it-IT" sz="1800" b="1" kern="0" dirty="0">
                <a:solidFill>
                  <a:srgbClr val="002060"/>
                </a:solidFill>
                <a:effectLst>
                  <a:outerShdw blurRad="38100" dist="38100" dir="2700000" algn="tl">
                    <a:srgbClr val="000000">
                      <a:alpha val="43137"/>
                    </a:srgbClr>
                  </a:outerShdw>
                </a:effectLst>
                <a:latin typeface="Arial" charset="0"/>
                <a:cs typeface="Arial" charset="0"/>
              </a:rPr>
              <a:t>Metodo esperienziale </a:t>
            </a:r>
          </a:p>
        </p:txBody>
      </p:sp>
      <p:sp>
        <p:nvSpPr>
          <p:cNvPr id="54" name="Freccia a destra 53"/>
          <p:cNvSpPr/>
          <p:nvPr/>
        </p:nvSpPr>
        <p:spPr>
          <a:xfrm>
            <a:off x="3175000" y="4437063"/>
            <a:ext cx="719138" cy="504825"/>
          </a:xfrm>
          <a:prstGeom prst="right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rgbClr val="1F497D"/>
              </a:solidFill>
              <a:latin typeface="Comic Sans MS"/>
              <a:cs typeface="+mn-cs"/>
            </a:endParaRPr>
          </a:p>
        </p:txBody>
      </p:sp>
      <p:sp>
        <p:nvSpPr>
          <p:cNvPr id="55" name="Rettangolo 54"/>
          <p:cNvSpPr/>
          <p:nvPr/>
        </p:nvSpPr>
        <p:spPr>
          <a:xfrm>
            <a:off x="4110038" y="4508500"/>
            <a:ext cx="1031875" cy="369888"/>
          </a:xfrm>
          <a:prstGeom prst="rect">
            <a:avLst/>
          </a:prstGeom>
        </p:spPr>
        <p:txBody>
          <a:bodyPr wrap="none">
            <a:spAutoFit/>
          </a:bodyPr>
          <a:lstStyle/>
          <a:p>
            <a:pPr algn="ctr" eaLnBrk="1" fontAlgn="auto" hangingPunct="1">
              <a:spcBef>
                <a:spcPts val="0"/>
              </a:spcBef>
              <a:spcAft>
                <a:spcPts val="0"/>
              </a:spcAft>
              <a:defRPr/>
            </a:pPr>
            <a:r>
              <a:rPr lang="it-IT" sz="1800" kern="0" dirty="0">
                <a:solidFill>
                  <a:srgbClr val="002060"/>
                </a:solidFill>
                <a:latin typeface="Arial" charset="0"/>
                <a:cs typeface="Arial" charset="0"/>
              </a:rPr>
              <a:t>Studenti</a:t>
            </a:r>
          </a:p>
        </p:txBody>
      </p:sp>
      <p:sp>
        <p:nvSpPr>
          <p:cNvPr id="56" name="Rettangolo 55"/>
          <p:cNvSpPr/>
          <p:nvPr/>
        </p:nvSpPr>
        <p:spPr>
          <a:xfrm>
            <a:off x="450850" y="5300663"/>
            <a:ext cx="2557463" cy="369887"/>
          </a:xfrm>
          <a:prstGeom prst="rect">
            <a:avLst/>
          </a:prstGeom>
        </p:spPr>
        <p:txBody>
          <a:bodyPr wrap="none">
            <a:spAutoFit/>
          </a:bodyPr>
          <a:lstStyle/>
          <a:p>
            <a:pPr eaLnBrk="1" fontAlgn="auto" hangingPunct="1">
              <a:spcBef>
                <a:spcPts val="0"/>
              </a:spcBef>
              <a:spcAft>
                <a:spcPts val="0"/>
              </a:spcAft>
              <a:defRPr/>
            </a:pPr>
            <a:r>
              <a:rPr lang="it-IT" sz="1800" b="1" kern="0" dirty="0">
                <a:solidFill>
                  <a:srgbClr val="002060"/>
                </a:solidFill>
                <a:effectLst>
                  <a:outerShdw blurRad="38100" dist="38100" dir="2700000" algn="tl">
                    <a:srgbClr val="000000">
                      <a:alpha val="43137"/>
                    </a:srgbClr>
                  </a:outerShdw>
                </a:effectLst>
                <a:latin typeface="Arial" charset="0"/>
                <a:cs typeface="Arial" charset="0"/>
              </a:rPr>
              <a:t>Metodo sperimentale </a:t>
            </a:r>
          </a:p>
        </p:txBody>
      </p:sp>
      <p:sp>
        <p:nvSpPr>
          <p:cNvPr id="57" name="Freccia a destra 56"/>
          <p:cNvSpPr/>
          <p:nvPr/>
        </p:nvSpPr>
        <p:spPr>
          <a:xfrm>
            <a:off x="5838825" y="4437063"/>
            <a:ext cx="720725" cy="504825"/>
          </a:xfrm>
          <a:prstGeom prst="right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rgbClr val="1F497D"/>
              </a:solidFill>
              <a:latin typeface="Comic Sans MS"/>
              <a:cs typeface="+mn-cs"/>
            </a:endParaRPr>
          </a:p>
        </p:txBody>
      </p:sp>
      <p:sp>
        <p:nvSpPr>
          <p:cNvPr id="58" name="Rettangolo 57"/>
          <p:cNvSpPr/>
          <p:nvPr/>
        </p:nvSpPr>
        <p:spPr>
          <a:xfrm>
            <a:off x="6846888" y="4508500"/>
            <a:ext cx="1463675" cy="415925"/>
          </a:xfrm>
          <a:prstGeom prst="rect">
            <a:avLst/>
          </a:prstGeom>
        </p:spPr>
        <p:txBody>
          <a:bodyPr wrap="none">
            <a:spAutoFit/>
          </a:bodyPr>
          <a:lstStyle/>
          <a:p>
            <a:pPr eaLnBrk="1" fontAlgn="auto" hangingPunct="1">
              <a:spcBef>
                <a:spcPts val="0"/>
              </a:spcBef>
              <a:spcAft>
                <a:spcPts val="0"/>
              </a:spcAft>
              <a:defRPr/>
            </a:pPr>
            <a:r>
              <a:rPr lang="it-IT" sz="1800" b="1" kern="0" dirty="0">
                <a:solidFill>
                  <a:srgbClr val="FF0000"/>
                </a:solidFill>
                <a:effectLst>
                  <a:outerShdw blurRad="38100" dist="38100" dir="2700000" algn="tl">
                    <a:srgbClr val="000000">
                      <a:alpha val="43137"/>
                    </a:srgbClr>
                  </a:outerShdw>
                </a:effectLst>
                <a:latin typeface="Arial" charset="0"/>
                <a:cs typeface="Arial" charset="0"/>
              </a:rPr>
              <a:t>Informale</a:t>
            </a:r>
            <a:endParaRPr lang="it-IT" sz="1800" kern="0" dirty="0">
              <a:solidFill>
                <a:sysClr val="windowText" lastClr="000000"/>
              </a:solidFill>
              <a:latin typeface="Arial" charset="0"/>
              <a:cs typeface="Arial" charset="0"/>
            </a:endParaRPr>
          </a:p>
        </p:txBody>
      </p:sp>
      <p:sp>
        <p:nvSpPr>
          <p:cNvPr id="59" name="Freccia a destra 58"/>
          <p:cNvSpPr/>
          <p:nvPr/>
        </p:nvSpPr>
        <p:spPr>
          <a:xfrm>
            <a:off x="3168650" y="5229225"/>
            <a:ext cx="719138" cy="503238"/>
          </a:xfrm>
          <a:prstGeom prst="right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rgbClr val="1F497D"/>
              </a:solidFill>
              <a:latin typeface="Comic Sans MS"/>
              <a:cs typeface="+mn-cs"/>
            </a:endParaRPr>
          </a:p>
        </p:txBody>
      </p:sp>
      <p:sp>
        <p:nvSpPr>
          <p:cNvPr id="60" name="Rettangolo 59"/>
          <p:cNvSpPr/>
          <p:nvPr/>
        </p:nvSpPr>
        <p:spPr>
          <a:xfrm>
            <a:off x="4038600" y="5300663"/>
            <a:ext cx="1287463" cy="369887"/>
          </a:xfrm>
          <a:prstGeom prst="rect">
            <a:avLst/>
          </a:prstGeom>
        </p:spPr>
        <p:txBody>
          <a:bodyPr wrap="none">
            <a:spAutoFit/>
          </a:bodyPr>
          <a:lstStyle/>
          <a:p>
            <a:pPr algn="ctr" eaLnBrk="1" fontAlgn="auto" hangingPunct="1">
              <a:spcBef>
                <a:spcPts val="0"/>
              </a:spcBef>
              <a:spcAft>
                <a:spcPts val="0"/>
              </a:spcAft>
              <a:defRPr/>
            </a:pPr>
            <a:r>
              <a:rPr lang="it-IT" sz="1800" kern="0" dirty="0">
                <a:solidFill>
                  <a:srgbClr val="002060"/>
                </a:solidFill>
                <a:latin typeface="Arial" charset="0"/>
                <a:cs typeface="Arial" charset="0"/>
              </a:rPr>
              <a:t>Ricercatori</a:t>
            </a:r>
          </a:p>
        </p:txBody>
      </p:sp>
      <p:sp>
        <p:nvSpPr>
          <p:cNvPr id="61" name="Freccia a destra 60"/>
          <p:cNvSpPr/>
          <p:nvPr/>
        </p:nvSpPr>
        <p:spPr>
          <a:xfrm>
            <a:off x="5838825" y="5229225"/>
            <a:ext cx="720725" cy="503238"/>
          </a:xfrm>
          <a:prstGeom prst="right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rgbClr val="1F497D"/>
              </a:solidFill>
              <a:latin typeface="Comic Sans MS"/>
              <a:cs typeface="+mn-cs"/>
            </a:endParaRPr>
          </a:p>
        </p:txBody>
      </p:sp>
      <p:sp>
        <p:nvSpPr>
          <p:cNvPr id="62" name="Rettangolo 61"/>
          <p:cNvSpPr/>
          <p:nvPr/>
        </p:nvSpPr>
        <p:spPr>
          <a:xfrm>
            <a:off x="6846888" y="5300663"/>
            <a:ext cx="1793875" cy="415925"/>
          </a:xfrm>
          <a:prstGeom prst="rect">
            <a:avLst/>
          </a:prstGeom>
        </p:spPr>
        <p:txBody>
          <a:bodyPr wrap="none">
            <a:spAutoFit/>
          </a:bodyPr>
          <a:lstStyle/>
          <a:p>
            <a:pPr eaLnBrk="1" fontAlgn="auto" hangingPunct="1">
              <a:spcBef>
                <a:spcPts val="0"/>
              </a:spcBef>
              <a:spcAft>
                <a:spcPts val="0"/>
              </a:spcAft>
              <a:defRPr/>
            </a:pPr>
            <a:r>
              <a:rPr lang="it-IT" sz="1800" b="1" kern="0" dirty="0">
                <a:solidFill>
                  <a:srgbClr val="FF0000"/>
                </a:solidFill>
                <a:effectLst>
                  <a:outerShdw blurRad="38100" dist="38100" dir="2700000" algn="tl">
                    <a:srgbClr val="000000">
                      <a:alpha val="43137"/>
                    </a:srgbClr>
                  </a:outerShdw>
                </a:effectLst>
                <a:latin typeface="Arial" charset="0"/>
                <a:cs typeface="Arial" charset="0"/>
              </a:rPr>
              <a:t>Non formale</a:t>
            </a:r>
            <a:endParaRPr lang="it-IT" sz="1800" kern="0" dirty="0">
              <a:solidFill>
                <a:sysClr val="windowText" lastClr="000000"/>
              </a:solidFill>
              <a:latin typeface="Arial" charset="0"/>
              <a:cs typeface="Arial" charset="0"/>
            </a:endParaRPr>
          </a:p>
        </p:txBody>
      </p:sp>
      <p:sp>
        <p:nvSpPr>
          <p:cNvPr id="63" name="Rettangolo 62"/>
          <p:cNvSpPr/>
          <p:nvPr/>
        </p:nvSpPr>
        <p:spPr>
          <a:xfrm>
            <a:off x="450850" y="6092825"/>
            <a:ext cx="2044700" cy="369888"/>
          </a:xfrm>
          <a:prstGeom prst="rect">
            <a:avLst/>
          </a:prstGeom>
        </p:spPr>
        <p:txBody>
          <a:bodyPr wrap="none">
            <a:spAutoFit/>
          </a:bodyPr>
          <a:lstStyle/>
          <a:p>
            <a:pPr eaLnBrk="1" fontAlgn="auto" hangingPunct="1">
              <a:spcBef>
                <a:spcPts val="0"/>
              </a:spcBef>
              <a:spcAft>
                <a:spcPts val="0"/>
              </a:spcAft>
              <a:defRPr/>
            </a:pPr>
            <a:r>
              <a:rPr lang="it-IT" sz="1800" b="1" kern="0" dirty="0">
                <a:solidFill>
                  <a:srgbClr val="002060"/>
                </a:solidFill>
                <a:effectLst>
                  <a:outerShdw blurRad="38100" dist="38100" dir="2700000" algn="tl">
                    <a:srgbClr val="000000">
                      <a:alpha val="43137"/>
                    </a:srgbClr>
                  </a:outerShdw>
                </a:effectLst>
                <a:latin typeface="Arial" charset="0"/>
                <a:cs typeface="Arial" charset="0"/>
              </a:rPr>
              <a:t>Metodo  frontale </a:t>
            </a:r>
          </a:p>
        </p:txBody>
      </p:sp>
      <p:sp>
        <p:nvSpPr>
          <p:cNvPr id="64" name="Freccia a destra 63"/>
          <p:cNvSpPr/>
          <p:nvPr/>
        </p:nvSpPr>
        <p:spPr>
          <a:xfrm>
            <a:off x="3168650" y="6021388"/>
            <a:ext cx="719138" cy="503237"/>
          </a:xfrm>
          <a:prstGeom prst="right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rgbClr val="1F497D"/>
              </a:solidFill>
              <a:latin typeface="Comic Sans MS"/>
              <a:cs typeface="+mn-cs"/>
            </a:endParaRPr>
          </a:p>
        </p:txBody>
      </p:sp>
      <p:sp>
        <p:nvSpPr>
          <p:cNvPr id="65" name="Rettangolo 64"/>
          <p:cNvSpPr/>
          <p:nvPr/>
        </p:nvSpPr>
        <p:spPr>
          <a:xfrm>
            <a:off x="4038600" y="6092825"/>
            <a:ext cx="1030288" cy="369888"/>
          </a:xfrm>
          <a:prstGeom prst="rect">
            <a:avLst/>
          </a:prstGeom>
        </p:spPr>
        <p:txBody>
          <a:bodyPr wrap="none">
            <a:spAutoFit/>
          </a:bodyPr>
          <a:lstStyle/>
          <a:p>
            <a:pPr algn="ctr" eaLnBrk="1" fontAlgn="auto" hangingPunct="1">
              <a:spcBef>
                <a:spcPts val="0"/>
              </a:spcBef>
              <a:spcAft>
                <a:spcPts val="0"/>
              </a:spcAft>
              <a:defRPr/>
            </a:pPr>
            <a:r>
              <a:rPr lang="it-IT" sz="1800" kern="0" dirty="0">
                <a:solidFill>
                  <a:srgbClr val="002060"/>
                </a:solidFill>
                <a:latin typeface="Arial" charset="0"/>
                <a:cs typeface="Arial" charset="0"/>
              </a:rPr>
              <a:t>Docenti </a:t>
            </a:r>
          </a:p>
        </p:txBody>
      </p:sp>
      <p:sp>
        <p:nvSpPr>
          <p:cNvPr id="66" name="Freccia a destra 65"/>
          <p:cNvSpPr/>
          <p:nvPr/>
        </p:nvSpPr>
        <p:spPr>
          <a:xfrm>
            <a:off x="5838825" y="6021388"/>
            <a:ext cx="720725" cy="503237"/>
          </a:xfrm>
          <a:prstGeom prst="rightArrow">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endParaRPr lang="it-IT" sz="1800" kern="0">
              <a:solidFill>
                <a:srgbClr val="1F497D"/>
              </a:solidFill>
              <a:latin typeface="Comic Sans MS"/>
              <a:cs typeface="+mn-cs"/>
            </a:endParaRPr>
          </a:p>
        </p:txBody>
      </p:sp>
      <p:sp>
        <p:nvSpPr>
          <p:cNvPr id="67" name="Rettangolo 66"/>
          <p:cNvSpPr/>
          <p:nvPr/>
        </p:nvSpPr>
        <p:spPr>
          <a:xfrm>
            <a:off x="6840538" y="6092825"/>
            <a:ext cx="1203325" cy="415925"/>
          </a:xfrm>
          <a:prstGeom prst="rect">
            <a:avLst/>
          </a:prstGeom>
        </p:spPr>
        <p:txBody>
          <a:bodyPr wrap="none">
            <a:spAutoFit/>
          </a:bodyPr>
          <a:lstStyle/>
          <a:p>
            <a:pPr eaLnBrk="1" fontAlgn="auto" hangingPunct="1">
              <a:spcBef>
                <a:spcPts val="0"/>
              </a:spcBef>
              <a:spcAft>
                <a:spcPts val="0"/>
              </a:spcAft>
              <a:defRPr/>
            </a:pPr>
            <a:r>
              <a:rPr lang="it-IT" sz="1800" b="1" kern="0" dirty="0">
                <a:solidFill>
                  <a:srgbClr val="FF0000"/>
                </a:solidFill>
                <a:effectLst>
                  <a:outerShdw blurRad="38100" dist="38100" dir="2700000" algn="tl">
                    <a:srgbClr val="000000">
                      <a:alpha val="43137"/>
                    </a:srgbClr>
                  </a:outerShdw>
                </a:effectLst>
                <a:latin typeface="Arial" charset="0"/>
                <a:cs typeface="Arial" charset="0"/>
              </a:rPr>
              <a:t>Formale</a:t>
            </a:r>
            <a:endParaRPr lang="it-IT" sz="1800" kern="0" dirty="0">
              <a:solidFill>
                <a:sysClr val="windowText" lastClr="000000"/>
              </a:solidFill>
              <a:latin typeface="Arial" charset="0"/>
              <a:cs typeface="Arial" charset="0"/>
            </a:endParaRPr>
          </a:p>
        </p:txBody>
      </p:sp>
      <p:sp>
        <p:nvSpPr>
          <p:cNvPr id="68" name="Rettangolo 67"/>
          <p:cNvSpPr/>
          <p:nvPr/>
        </p:nvSpPr>
        <p:spPr>
          <a:xfrm>
            <a:off x="431800" y="3317875"/>
            <a:ext cx="8064500" cy="831850"/>
          </a:xfrm>
          <a:prstGeom prst="rect">
            <a:avLst/>
          </a:prstGeom>
        </p:spPr>
        <p:txBody>
          <a:bodyPr>
            <a:spAutoFit/>
          </a:bodyPr>
          <a:lstStyle/>
          <a:p>
            <a:pPr algn="just">
              <a:defRPr/>
            </a:pPr>
            <a:r>
              <a:rPr lang="it-IT" sz="2400" b="1" dirty="0" err="1">
                <a:solidFill>
                  <a:srgbClr val="FF0000"/>
                </a:solidFill>
                <a:effectLst>
                  <a:outerShdw blurRad="38100" dist="38100" dir="2700000" algn="tl">
                    <a:srgbClr val="000000">
                      <a:alpha val="43137"/>
                    </a:srgbClr>
                  </a:outerShdw>
                </a:effectLst>
                <a:latin typeface="Comic Sans MS" pitchFamily="66" charset="0"/>
                <a:cs typeface="Arial" charset="0"/>
              </a:rPr>
              <a:t>Crossmedialità</a:t>
            </a:r>
            <a:r>
              <a:rPr lang="it-IT" sz="2400" dirty="0">
                <a:solidFill>
                  <a:srgbClr val="FF0000"/>
                </a:solidFill>
                <a:effectLst>
                  <a:outerShdw blurRad="38100" dist="38100" dir="2700000" algn="tl">
                    <a:srgbClr val="000000">
                      <a:alpha val="43137"/>
                    </a:srgbClr>
                  </a:outerShdw>
                </a:effectLst>
                <a:latin typeface="Comic Sans MS" pitchFamily="66" charset="0"/>
                <a:cs typeface="Arial" charset="0"/>
              </a:rPr>
              <a:t> </a:t>
            </a:r>
            <a:r>
              <a:rPr lang="it-IT" sz="2400" dirty="0">
                <a:solidFill>
                  <a:srgbClr val="1F497D"/>
                </a:solidFill>
                <a:latin typeface="Comic Sans MS" pitchFamily="66" charset="0"/>
                <a:cs typeface="Arial" charset="0"/>
              </a:rPr>
              <a:t>come esito di un metodo impostato sulla </a:t>
            </a:r>
            <a:r>
              <a:rPr lang="it-IT" sz="2400" dirty="0" err="1">
                <a:solidFill>
                  <a:srgbClr val="1F497D"/>
                </a:solidFill>
                <a:latin typeface="Comic Sans MS" pitchFamily="66" charset="0"/>
                <a:cs typeface="Arial" charset="0"/>
              </a:rPr>
              <a:t>laborialità</a:t>
            </a:r>
            <a:r>
              <a:rPr lang="it-IT" sz="2400" dirty="0">
                <a:solidFill>
                  <a:srgbClr val="1F497D"/>
                </a:solidFill>
                <a:latin typeface="Comic Sans MS" pitchFamily="66" charset="0"/>
                <a:cs typeface="Arial" charset="0"/>
              </a:rPr>
              <a:t> e diverse </a:t>
            </a:r>
            <a:r>
              <a:rPr lang="it-IT" sz="2400" dirty="0">
                <a:solidFill>
                  <a:srgbClr val="FF0000"/>
                </a:solidFill>
                <a:latin typeface="Comic Sans MS" pitchFamily="66" charset="0"/>
                <a:cs typeface="Arial" charset="0"/>
              </a:rPr>
              <a:t>declinazioni dell’esperienza.</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429000"/>
            <a:ext cx="28575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3">
            <a:duotone>
              <a:prstClr val="black"/>
              <a:srgbClr val="92D050">
                <a:tint val="45000"/>
                <a:satMod val="400000"/>
              </a:srgbClr>
            </a:duotone>
          </a:blip>
          <a:stretch>
            <a:fillRect/>
          </a:stretch>
        </p:blipFill>
        <p:spPr>
          <a:xfrm>
            <a:off x="1835696" y="1340768"/>
            <a:ext cx="5041829" cy="16561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64"/>
          <p:cNvSpPr>
            <a:spLocks noChangeArrowheads="1"/>
          </p:cNvSpPr>
          <p:nvPr/>
        </p:nvSpPr>
        <p:spPr bwMode="auto">
          <a:xfrm>
            <a:off x="5724525" y="476250"/>
            <a:ext cx="2701925" cy="523875"/>
          </a:xfrm>
          <a:prstGeom prst="rect">
            <a:avLst/>
          </a:prstGeom>
          <a:noFill/>
          <a:ln w="9525" algn="ctr">
            <a:noFill/>
            <a:miter lim="800000"/>
            <a:headEnd/>
            <a:tailEnd/>
          </a:ln>
          <a:effectLst/>
        </p:spPr>
        <p:txBody>
          <a:bodyPr wrap="none">
            <a:spAutoFit/>
          </a:bodyPr>
          <a:lstStyle/>
          <a:p>
            <a:pPr eaLnBrk="1" hangingPunct="1">
              <a:defRPr/>
            </a:pPr>
            <a:r>
              <a:rPr lang="it-IT" sz="2800" b="1" dirty="0" err="1">
                <a:solidFill>
                  <a:srgbClr val="203864"/>
                </a:solidFill>
                <a:effectLst>
                  <a:outerShdw blurRad="38100" dist="38100" dir="2700000" algn="tl">
                    <a:srgbClr val="C0C0C0"/>
                  </a:outerShdw>
                </a:effectLst>
              </a:rPr>
              <a:t>ThyssenKrupp</a:t>
            </a:r>
            <a:endParaRPr lang="it-IT" sz="2800" b="1" dirty="0">
              <a:solidFill>
                <a:srgbClr val="203864"/>
              </a:solidFill>
              <a:effectLst>
                <a:outerShdw blurRad="38100" dist="38100" dir="2700000" algn="tl">
                  <a:srgbClr val="C0C0C0"/>
                </a:outerShdw>
              </a:effectLst>
            </a:endParaRPr>
          </a:p>
        </p:txBody>
      </p:sp>
      <p:pic>
        <p:nvPicPr>
          <p:cNvPr id="5" name="Immagine 4"/>
          <p:cNvPicPr>
            <a:picLocks noChangeAspect="1"/>
          </p:cNvPicPr>
          <p:nvPr/>
        </p:nvPicPr>
        <p:blipFill>
          <a:blip r:embed="rId2" cstate="print"/>
          <a:stretch>
            <a:fillRect/>
          </a:stretch>
        </p:blipFill>
        <p:spPr>
          <a:xfrm>
            <a:off x="107504" y="2060848"/>
            <a:ext cx="5597227" cy="3984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tangolo 5"/>
          <p:cNvSpPr/>
          <p:nvPr/>
        </p:nvSpPr>
        <p:spPr>
          <a:xfrm>
            <a:off x="323850" y="1052513"/>
            <a:ext cx="7561263" cy="523875"/>
          </a:xfrm>
          <a:prstGeom prst="rect">
            <a:avLst/>
          </a:prstGeom>
        </p:spPr>
        <p:txBody>
          <a:bodyPr>
            <a:spAutoFit/>
          </a:bodyPr>
          <a:lstStyle/>
          <a:p>
            <a:pPr algn="just">
              <a:defRPr/>
            </a:pPr>
            <a:r>
              <a:rPr lang="it-IT" sz="1400" b="1" dirty="0">
                <a:solidFill>
                  <a:schemeClr val="accent2">
                    <a:lumMod val="50000"/>
                  </a:schemeClr>
                </a:solidFill>
                <a:ea typeface="Calibri" panose="020F0502020204030204" pitchFamily="34" charset="0"/>
              </a:rPr>
              <a:t>13 maggio 2016 - la IV Sezione della </a:t>
            </a:r>
            <a:r>
              <a:rPr lang="it-IT" sz="1400" b="1" dirty="0">
                <a:solidFill>
                  <a:schemeClr val="accent2">
                    <a:lumMod val="50000"/>
                  </a:schemeClr>
                </a:solidFill>
                <a:ea typeface="Calibri" panose="020F0502020204030204" pitchFamily="34" charset="0"/>
              </a:rPr>
              <a:t>Cassazione</a:t>
            </a:r>
            <a:r>
              <a:rPr lang="it-IT" sz="1400" dirty="0">
                <a:solidFill>
                  <a:schemeClr val="accent2">
                    <a:lumMod val="50000"/>
                  </a:schemeClr>
                </a:solidFill>
                <a:ea typeface="Calibri" panose="020F0502020204030204" pitchFamily="34" charset="0"/>
              </a:rPr>
              <a:t> sentenza molto discussa, inflitta  </a:t>
            </a:r>
            <a:r>
              <a:rPr lang="it-IT" sz="1400" dirty="0">
                <a:solidFill>
                  <a:schemeClr val="accent2">
                    <a:lumMod val="50000"/>
                  </a:schemeClr>
                </a:solidFill>
                <a:ea typeface="Calibri" panose="020F0502020204030204" pitchFamily="34" charset="0"/>
              </a:rPr>
              <a:t>a sei dirigenti della </a:t>
            </a:r>
            <a:r>
              <a:rPr lang="it-IT" sz="1400" dirty="0" err="1">
                <a:solidFill>
                  <a:schemeClr val="accent2">
                    <a:lumMod val="50000"/>
                  </a:schemeClr>
                </a:solidFill>
                <a:ea typeface="Calibri" panose="020F0502020204030204" pitchFamily="34" charset="0"/>
              </a:rPr>
              <a:t>ThyssenKrupp</a:t>
            </a:r>
            <a:r>
              <a:rPr lang="it-IT" sz="1400" dirty="0">
                <a:solidFill>
                  <a:schemeClr val="accent2">
                    <a:lumMod val="50000"/>
                  </a:schemeClr>
                </a:solidFill>
                <a:ea typeface="Calibri" panose="020F0502020204030204" pitchFamily="34" charset="0"/>
              </a:rPr>
              <a:t>.</a:t>
            </a:r>
            <a:endParaRPr lang="it-IT" sz="1400" dirty="0">
              <a:solidFill>
                <a:schemeClr val="accent2">
                  <a:lumMod val="50000"/>
                </a:schemeClr>
              </a:solidFill>
            </a:endParaRPr>
          </a:p>
        </p:txBody>
      </p:sp>
      <p:sp>
        <p:nvSpPr>
          <p:cNvPr id="7173" name="Rettangolo 7"/>
          <p:cNvSpPr>
            <a:spLocks noChangeArrowheads="1"/>
          </p:cNvSpPr>
          <p:nvPr/>
        </p:nvSpPr>
        <p:spPr bwMode="auto">
          <a:xfrm>
            <a:off x="322263" y="2166938"/>
            <a:ext cx="51847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just"/>
            <a:r>
              <a:rPr lang="it-IT" altLang="it-IT" sz="2400">
                <a:solidFill>
                  <a:schemeClr val="bg1"/>
                </a:solidFill>
              </a:rPr>
              <a:t>Condanna per omicidio colposo plurimo, incendio colposo ed omissione dolosa di cautele contro infortuni sul lavoro</a:t>
            </a:r>
            <a:endParaRPr lang="it-IT" altLang="it-IT">
              <a:solidFill>
                <a:schemeClr val="bg1"/>
              </a:solidFill>
            </a:endParaRPr>
          </a:p>
        </p:txBody>
      </p:sp>
      <p:sp>
        <p:nvSpPr>
          <p:cNvPr id="7174" name="Rettangolo 9"/>
          <p:cNvSpPr>
            <a:spLocks noChangeArrowheads="1"/>
          </p:cNvSpPr>
          <p:nvPr/>
        </p:nvSpPr>
        <p:spPr bwMode="auto">
          <a:xfrm>
            <a:off x="438150" y="5445125"/>
            <a:ext cx="55451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r>
              <a:rPr lang="it-IT" altLang="it-IT" b="1">
                <a:solidFill>
                  <a:schemeClr val="bg1"/>
                </a:solidFill>
              </a:rPr>
              <a:t>Condanne comprese tra i 9 anni e 8 mesi e i 6 anni e 8 mesi di reclusione.</a:t>
            </a:r>
            <a:endParaRPr lang="it-IT" altLang="it-IT">
              <a:solidFill>
                <a:schemeClr val="bg1"/>
              </a:solidFill>
            </a:endParaRPr>
          </a:p>
        </p:txBody>
      </p:sp>
      <p:sp>
        <p:nvSpPr>
          <p:cNvPr id="11" name="Rettangolo 10"/>
          <p:cNvSpPr/>
          <p:nvPr/>
        </p:nvSpPr>
        <p:spPr>
          <a:xfrm>
            <a:off x="5867400" y="1989138"/>
            <a:ext cx="2549525" cy="4541837"/>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marL="171450" indent="-171450" algn="ctr">
              <a:lnSpc>
                <a:spcPct val="115000"/>
              </a:lnSpc>
              <a:spcAft>
                <a:spcPts val="1000"/>
              </a:spcAft>
              <a:buFont typeface="Arial" panose="020B0604020202020204" pitchFamily="34" charset="0"/>
              <a:buChar char="•"/>
              <a:defRPr/>
            </a:pPr>
            <a:r>
              <a:rPr lang="it-IT" b="1" cap="all" dirty="0">
                <a:solidFill>
                  <a:srgbClr val="C00000"/>
                </a:solidFill>
                <a:ea typeface="Calibri" panose="020F0502020204030204" pitchFamily="34" charset="0"/>
                <a:cs typeface="Times New Roman" panose="02020603050405020304" pitchFamily="18" charset="0"/>
              </a:rPr>
              <a:t>amministratore delegato e datore di lavoro</a:t>
            </a:r>
          </a:p>
          <a:p>
            <a:pPr marL="171450" indent="-171450" algn="ctr">
              <a:lnSpc>
                <a:spcPct val="115000"/>
              </a:lnSpc>
              <a:spcAft>
                <a:spcPts val="1000"/>
              </a:spcAft>
              <a:buFont typeface="Arial" panose="020B0604020202020204" pitchFamily="34" charset="0"/>
              <a:buChar char="•"/>
              <a:defRPr/>
            </a:pPr>
            <a:r>
              <a:rPr lang="it-IT" b="1" cap="all" dirty="0">
                <a:solidFill>
                  <a:srgbClr val="C00000"/>
                </a:solidFill>
                <a:ea typeface="Calibri" panose="020F0502020204030204" pitchFamily="34" charset="0"/>
                <a:cs typeface="Times New Roman" panose="02020603050405020304" pitchFamily="18" charset="0"/>
              </a:rPr>
              <a:t>il responsabile investimenti antincendio dell’azienda</a:t>
            </a:r>
          </a:p>
          <a:p>
            <a:pPr marL="171450" indent="-171450" algn="ctr">
              <a:lnSpc>
                <a:spcPct val="115000"/>
              </a:lnSpc>
              <a:spcAft>
                <a:spcPts val="1000"/>
              </a:spcAft>
              <a:buFont typeface="Arial" panose="020B0604020202020204" pitchFamily="34" charset="0"/>
              <a:buChar char="•"/>
              <a:defRPr/>
            </a:pPr>
            <a:r>
              <a:rPr lang="it-IT" b="1" cap="all" dirty="0">
                <a:solidFill>
                  <a:srgbClr val="C00000"/>
                </a:solidFill>
                <a:ea typeface="Calibri" panose="020F0502020204030204" pitchFamily="34" charset="0"/>
                <a:cs typeface="Times New Roman" panose="02020603050405020304" pitchFamily="18" charset="0"/>
              </a:rPr>
              <a:t>il direttore dello stabilimento</a:t>
            </a:r>
          </a:p>
          <a:p>
            <a:pPr marL="171450" indent="-171450" algn="ctr">
              <a:lnSpc>
                <a:spcPct val="115000"/>
              </a:lnSpc>
              <a:spcAft>
                <a:spcPts val="1000"/>
              </a:spcAft>
              <a:buFont typeface="Arial" panose="020B0604020202020204" pitchFamily="34" charset="0"/>
              <a:buChar char="•"/>
              <a:defRPr/>
            </a:pPr>
            <a:r>
              <a:rPr lang="it-IT" b="1" cap="all" dirty="0">
                <a:solidFill>
                  <a:srgbClr val="C00000"/>
                </a:solidFill>
                <a:ea typeface="Calibri" panose="020F0502020204030204" pitchFamily="34" charset="0"/>
                <a:cs typeface="Times New Roman" panose="02020603050405020304" pitchFamily="18" charset="0"/>
              </a:rPr>
              <a:t>il  responsabile del servizio prevenzione e protezione </a:t>
            </a:r>
          </a:p>
          <a:p>
            <a:pPr marL="171450" indent="-171450" algn="ctr">
              <a:lnSpc>
                <a:spcPct val="115000"/>
              </a:lnSpc>
              <a:spcAft>
                <a:spcPts val="1000"/>
              </a:spcAft>
              <a:buFont typeface="Arial" panose="020B0604020202020204" pitchFamily="34" charset="0"/>
              <a:buChar char="•"/>
              <a:defRPr/>
            </a:pPr>
            <a:r>
              <a:rPr lang="it-IT" b="1" cap="all" dirty="0">
                <a:solidFill>
                  <a:srgbClr val="C00000"/>
                </a:solidFill>
                <a:ea typeface="Calibri" panose="020F0502020204030204" pitchFamily="34" charset="0"/>
                <a:cs typeface="Times New Roman" panose="02020603050405020304" pitchFamily="18" charset="0"/>
              </a:rPr>
              <a:t>il manager responsabile commerciale e datore di lavoro</a:t>
            </a:r>
          </a:p>
          <a:p>
            <a:pPr marL="171450" indent="-171450" algn="ctr">
              <a:lnSpc>
                <a:spcPct val="115000"/>
              </a:lnSpc>
              <a:spcAft>
                <a:spcPts val="1000"/>
              </a:spcAft>
              <a:buFont typeface="Arial" panose="020B0604020202020204" pitchFamily="34" charset="0"/>
              <a:buChar char="•"/>
              <a:defRPr/>
            </a:pPr>
            <a:r>
              <a:rPr lang="it-IT" b="1" cap="all" dirty="0">
                <a:solidFill>
                  <a:srgbClr val="C00000"/>
                </a:solidFill>
                <a:ea typeface="Calibri" panose="020F0502020204030204" pitchFamily="34" charset="0"/>
                <a:cs typeface="Times New Roman" panose="02020603050405020304" pitchFamily="18" charset="0"/>
              </a:rPr>
              <a:t>il responsabile amministrativo e datore di lavoro.</a:t>
            </a:r>
            <a:endParaRPr lang="it-IT" sz="1100" b="1" cap="all"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ttangolo 11"/>
          <p:cNvSpPr/>
          <p:nvPr/>
        </p:nvSpPr>
        <p:spPr>
          <a:xfrm>
            <a:off x="539750" y="3957638"/>
            <a:ext cx="5040313" cy="522287"/>
          </a:xfrm>
          <a:prstGeom prst="rect">
            <a:avLst/>
          </a:prstGeom>
        </p:spPr>
        <p:txBody>
          <a:bodyPr>
            <a:spAutoFit/>
          </a:bodyPr>
          <a:lstStyle/>
          <a:p>
            <a:pPr>
              <a:defRPr/>
            </a:pPr>
            <a:r>
              <a:rPr lang="it-IT" sz="1400" dirty="0">
                <a:solidFill>
                  <a:srgbClr val="FFFFFF"/>
                </a:solidFill>
                <a:ea typeface="Calibri" panose="020F0502020204030204" pitchFamily="34" charset="0"/>
              </a:rPr>
              <a:t>Incidente in cui persero la vita </a:t>
            </a:r>
            <a:r>
              <a:rPr lang="it-IT" sz="1400" b="1" dirty="0">
                <a:solidFill>
                  <a:srgbClr val="FFFFFF"/>
                </a:solidFill>
                <a:effectLst>
                  <a:outerShdw blurRad="38100" dist="38100" dir="2700000" algn="tl">
                    <a:srgbClr val="000000">
                      <a:alpha val="43137"/>
                    </a:srgbClr>
                  </a:outerShdw>
                </a:effectLst>
                <a:ea typeface="Calibri" panose="020F0502020204030204" pitchFamily="34" charset="0"/>
              </a:rPr>
              <a:t>sette operai</a:t>
            </a:r>
            <a:r>
              <a:rPr lang="it-IT" sz="1400" dirty="0">
                <a:solidFill>
                  <a:srgbClr val="FFFFFF"/>
                </a:solidFill>
                <a:ea typeface="Calibri" panose="020F0502020204030204" pitchFamily="34" charset="0"/>
              </a:rPr>
              <a:t>, avvenuto negli stabilimenti torinesi nella notte del </a:t>
            </a:r>
            <a:r>
              <a:rPr lang="it-IT" sz="1400" b="1" dirty="0">
                <a:solidFill>
                  <a:srgbClr val="FFFFFF"/>
                </a:solidFill>
                <a:effectLst>
                  <a:outerShdw blurRad="38100" dist="38100" dir="2700000" algn="tl">
                    <a:srgbClr val="000000">
                      <a:alpha val="43137"/>
                    </a:srgbClr>
                  </a:outerShdw>
                </a:effectLst>
                <a:ea typeface="Calibri" panose="020F0502020204030204" pitchFamily="34" charset="0"/>
              </a:rPr>
              <a:t>6 dicembre 2007. </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3" name="Connettore 2 8192"/>
          <p:cNvCxnSpPr>
            <a:stCxn id="51" idx="0"/>
          </p:cNvCxnSpPr>
          <p:nvPr/>
        </p:nvCxnSpPr>
        <p:spPr>
          <a:xfrm flipH="1" flipV="1">
            <a:off x="4324350" y="2965450"/>
            <a:ext cx="7938" cy="2355850"/>
          </a:xfrm>
          <a:prstGeom prst="straightConnector1">
            <a:avLst/>
          </a:prstGeom>
          <a:ln>
            <a:solidFill>
              <a:srgbClr val="C00000"/>
            </a:solidFill>
            <a:tailEnd type="triangle"/>
          </a:ln>
        </p:spPr>
        <p:style>
          <a:lnRef idx="3">
            <a:schemeClr val="accent4"/>
          </a:lnRef>
          <a:fillRef idx="0">
            <a:schemeClr val="accent4"/>
          </a:fillRef>
          <a:effectRef idx="2">
            <a:schemeClr val="accent4"/>
          </a:effectRef>
          <a:fontRef idx="minor">
            <a:schemeClr val="tx1"/>
          </a:fontRef>
        </p:style>
      </p:cxnSp>
      <p:grpSp>
        <p:nvGrpSpPr>
          <p:cNvPr id="8195" name="Gruppo 8235"/>
          <p:cNvGrpSpPr>
            <a:grpSpLocks/>
          </p:cNvGrpSpPr>
          <p:nvPr/>
        </p:nvGrpSpPr>
        <p:grpSpPr bwMode="auto">
          <a:xfrm>
            <a:off x="639763" y="4667250"/>
            <a:ext cx="2276475" cy="1751013"/>
            <a:chOff x="639448" y="4666934"/>
            <a:chExt cx="2276368" cy="1750828"/>
          </a:xfrm>
        </p:grpSpPr>
        <p:pic>
          <p:nvPicPr>
            <p:cNvPr id="8253" name="Immagin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9291" y="4666934"/>
              <a:ext cx="1406525" cy="164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4" name="Immagin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39448" y="5314305"/>
              <a:ext cx="1103457" cy="110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6" name="Gruppo 8251"/>
          <p:cNvGrpSpPr>
            <a:grpSpLocks/>
          </p:cNvGrpSpPr>
          <p:nvPr/>
        </p:nvGrpSpPr>
        <p:grpSpPr bwMode="auto">
          <a:xfrm>
            <a:off x="1909763" y="2097088"/>
            <a:ext cx="4906962" cy="3844925"/>
            <a:chOff x="1909972" y="2096830"/>
            <a:chExt cx="4907149" cy="3845417"/>
          </a:xfrm>
        </p:grpSpPr>
        <p:cxnSp>
          <p:nvCxnSpPr>
            <p:cNvPr id="2" name="Connettore 4 8228"/>
            <p:cNvCxnSpPr/>
            <p:nvPr/>
          </p:nvCxnSpPr>
          <p:spPr>
            <a:xfrm rot="5400000" flipH="1" flipV="1">
              <a:off x="4039547" y="2535941"/>
              <a:ext cx="3062680" cy="2492470"/>
            </a:xfrm>
            <a:prstGeom prst="bentConnector2">
              <a:avLst/>
            </a:prstGeom>
            <a:ln>
              <a:solidFill>
                <a:srgbClr val="C00000"/>
              </a:solidFill>
              <a:tailEnd type="triangle"/>
            </a:ln>
          </p:spPr>
          <p:style>
            <a:lnRef idx="2">
              <a:schemeClr val="accent4"/>
            </a:lnRef>
            <a:fillRef idx="0">
              <a:schemeClr val="accent4"/>
            </a:fillRef>
            <a:effectRef idx="1">
              <a:schemeClr val="accent4"/>
            </a:effectRef>
            <a:fontRef idx="minor">
              <a:schemeClr val="tx1"/>
            </a:fontRef>
          </p:style>
        </p:cxnSp>
        <p:cxnSp>
          <p:nvCxnSpPr>
            <p:cNvPr id="5" name="Connettore 4 8205"/>
            <p:cNvCxnSpPr/>
            <p:nvPr/>
          </p:nvCxnSpPr>
          <p:spPr>
            <a:xfrm flipV="1">
              <a:off x="5064454" y="4348193"/>
              <a:ext cx="1752667" cy="1594054"/>
            </a:xfrm>
            <a:prstGeom prst="bentConnector3">
              <a:avLst>
                <a:gd name="adj1" fmla="val -41969"/>
              </a:avLst>
            </a:prstGeom>
            <a:ln>
              <a:solidFill>
                <a:srgbClr val="C00000"/>
              </a:solidFill>
              <a:tailEnd type="triangle"/>
            </a:ln>
          </p:spPr>
          <p:style>
            <a:lnRef idx="2">
              <a:schemeClr val="accent4"/>
            </a:lnRef>
            <a:fillRef idx="0">
              <a:schemeClr val="accent4"/>
            </a:fillRef>
            <a:effectRef idx="1">
              <a:schemeClr val="accent4"/>
            </a:effectRef>
            <a:fontRef idx="minor">
              <a:schemeClr val="tx1"/>
            </a:fontRef>
          </p:style>
        </p:cxnSp>
        <p:cxnSp>
          <p:nvCxnSpPr>
            <p:cNvPr id="50" name="Connettore 4 49"/>
            <p:cNvCxnSpPr/>
            <p:nvPr/>
          </p:nvCxnSpPr>
          <p:spPr>
            <a:xfrm rot="16200000" flipV="1">
              <a:off x="1717732" y="2717712"/>
              <a:ext cx="3227800" cy="1986038"/>
            </a:xfrm>
            <a:prstGeom prst="bentConnector2">
              <a:avLst/>
            </a:prstGeom>
            <a:ln>
              <a:solidFill>
                <a:srgbClr val="C00000"/>
              </a:solidFill>
              <a:tailEnd type="triangle"/>
            </a:ln>
          </p:spPr>
          <p:style>
            <a:lnRef idx="2">
              <a:schemeClr val="accent4"/>
            </a:lnRef>
            <a:fillRef idx="0">
              <a:schemeClr val="accent4"/>
            </a:fillRef>
            <a:effectRef idx="1">
              <a:schemeClr val="accent4"/>
            </a:effectRef>
            <a:fontRef idx="minor">
              <a:schemeClr val="tx1"/>
            </a:fontRef>
          </p:style>
        </p:cxnSp>
        <p:cxnSp>
          <p:nvCxnSpPr>
            <p:cNvPr id="41" name="Connettore 4 40"/>
            <p:cNvCxnSpPr/>
            <p:nvPr/>
          </p:nvCxnSpPr>
          <p:spPr>
            <a:xfrm rot="16200000" flipV="1">
              <a:off x="2294882" y="3283746"/>
              <a:ext cx="1644860" cy="2414679"/>
            </a:xfrm>
            <a:prstGeom prst="bentConnector2">
              <a:avLst/>
            </a:prstGeom>
            <a:ln>
              <a:solidFill>
                <a:srgbClr val="C00000"/>
              </a:solidFill>
              <a:tailEnd type="triangle"/>
            </a:ln>
          </p:spPr>
          <p:style>
            <a:lnRef idx="2">
              <a:schemeClr val="accent4"/>
            </a:lnRef>
            <a:fillRef idx="0">
              <a:schemeClr val="accent4"/>
            </a:fillRef>
            <a:effectRef idx="1">
              <a:schemeClr val="accent4"/>
            </a:effectRef>
            <a:fontRef idx="minor">
              <a:schemeClr val="tx1"/>
            </a:fontRef>
          </p:style>
        </p:cxnSp>
      </p:grpSp>
      <p:sp>
        <p:nvSpPr>
          <p:cNvPr id="4" name="Rettangolo 3"/>
          <p:cNvSpPr/>
          <p:nvPr/>
        </p:nvSpPr>
        <p:spPr bwMode="auto">
          <a:xfrm>
            <a:off x="2987675" y="3349625"/>
            <a:ext cx="2460625" cy="10160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b="1" cap="all" dirty="0">
                <a:solidFill>
                  <a:srgbClr val="C00000"/>
                </a:solidFill>
                <a:ea typeface="Calibri" panose="020F0502020204030204" pitchFamily="34" charset="0"/>
                <a:cs typeface="Times New Roman" panose="02020603050405020304" pitchFamily="18" charset="0"/>
              </a:rPr>
              <a:t>condivisione del </a:t>
            </a:r>
            <a:r>
              <a:rPr lang="it-IT" b="1" i="1" cap="all" dirty="0">
                <a:solidFill>
                  <a:srgbClr val="00206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principio di responsabilità </a:t>
            </a:r>
            <a:r>
              <a:rPr lang="it-IT" b="1" cap="all" dirty="0">
                <a:solidFill>
                  <a:srgbClr val="C00000"/>
                </a:solidFill>
                <a:ea typeface="Calibri" panose="020F0502020204030204" pitchFamily="34" charset="0"/>
                <a:cs typeface="Times New Roman" panose="02020603050405020304" pitchFamily="18" charset="0"/>
              </a:rPr>
              <a:t>è </a:t>
            </a:r>
            <a:br>
              <a:rPr lang="it-IT" b="1" cap="all" dirty="0">
                <a:solidFill>
                  <a:srgbClr val="C00000"/>
                </a:solidFill>
                <a:ea typeface="Calibri" panose="020F0502020204030204" pitchFamily="34" charset="0"/>
                <a:cs typeface="Times New Roman" panose="02020603050405020304" pitchFamily="18" charset="0"/>
              </a:rPr>
            </a:br>
            <a:r>
              <a:rPr lang="it-IT" b="1" cap="all" dirty="0">
                <a:solidFill>
                  <a:srgbClr val="C00000"/>
                </a:solidFill>
                <a:ea typeface="Calibri" panose="020F0502020204030204" pitchFamily="34" charset="0"/>
                <a:cs typeface="Times New Roman" panose="02020603050405020304" pitchFamily="18" charset="0"/>
              </a:rPr>
              <a:t>la condizione fondante della prevenzione </a:t>
            </a:r>
          </a:p>
        </p:txBody>
      </p:sp>
      <p:sp>
        <p:nvSpPr>
          <p:cNvPr id="8198" name="AutoShape 2" descr="Medico, Persona, Vista"/>
          <p:cNvSpPr>
            <a:spLocks noChangeAspect="1" noChangeArrowheads="1"/>
          </p:cNvSpPr>
          <p:nvPr/>
        </p:nvSpPr>
        <p:spPr bwMode="auto">
          <a:xfrm>
            <a:off x="1349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it-IT" altLang="it-IT"/>
          </a:p>
        </p:txBody>
      </p:sp>
      <p:sp>
        <p:nvSpPr>
          <p:cNvPr id="8199" name="CasellaDiTesto 23"/>
          <p:cNvSpPr txBox="1">
            <a:spLocks noChangeArrowheads="1"/>
          </p:cNvSpPr>
          <p:nvPr/>
        </p:nvSpPr>
        <p:spPr bwMode="auto">
          <a:xfrm>
            <a:off x="96838" y="3175000"/>
            <a:ext cx="2205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a:t>Coordinamento</a:t>
            </a:r>
            <a:br>
              <a:rPr lang="it-IT" altLang="it-IT"/>
            </a:br>
            <a:r>
              <a:rPr lang="it-IT" altLang="it-IT"/>
              <a:t>Valutazione rischi</a:t>
            </a:r>
          </a:p>
        </p:txBody>
      </p:sp>
      <p:sp>
        <p:nvSpPr>
          <p:cNvPr id="8200" name="CasellaDiTesto 23"/>
          <p:cNvSpPr txBox="1">
            <a:spLocks noChangeArrowheads="1"/>
          </p:cNvSpPr>
          <p:nvPr/>
        </p:nvSpPr>
        <p:spPr bwMode="auto">
          <a:xfrm>
            <a:off x="1573213" y="5475288"/>
            <a:ext cx="13176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a:t>Partecipazione attiva</a:t>
            </a:r>
          </a:p>
          <a:p>
            <a:pPr algn="ctr"/>
            <a:endParaRPr lang="it-IT" altLang="it-IT"/>
          </a:p>
          <a:p>
            <a:pPr algn="ctr"/>
            <a:r>
              <a:rPr lang="it-IT" altLang="it-IT"/>
              <a:t>Formazione</a:t>
            </a:r>
          </a:p>
          <a:p>
            <a:pPr algn="ctr"/>
            <a:endParaRPr lang="it-IT" altLang="it-IT"/>
          </a:p>
          <a:p>
            <a:pPr algn="ctr"/>
            <a:r>
              <a:rPr lang="it-IT" altLang="it-IT"/>
              <a:t/>
            </a:r>
            <a:br>
              <a:rPr lang="it-IT" altLang="it-IT"/>
            </a:br>
            <a:endParaRPr lang="it-IT" altLang="it-IT"/>
          </a:p>
        </p:txBody>
      </p:sp>
      <p:grpSp>
        <p:nvGrpSpPr>
          <p:cNvPr id="8201" name="Gruppo 8234"/>
          <p:cNvGrpSpPr>
            <a:grpSpLocks/>
          </p:cNvGrpSpPr>
          <p:nvPr/>
        </p:nvGrpSpPr>
        <p:grpSpPr bwMode="auto">
          <a:xfrm>
            <a:off x="147638" y="2874963"/>
            <a:ext cx="2335212" cy="2062162"/>
            <a:chOff x="147941" y="2874728"/>
            <a:chExt cx="2335513" cy="2062931"/>
          </a:xfrm>
        </p:grpSpPr>
        <p:pic>
          <p:nvPicPr>
            <p:cNvPr id="8244" name="Immagin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446" y="2889752"/>
              <a:ext cx="1406525" cy="155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5" name="CasellaDiTesto 23"/>
            <p:cNvSpPr txBox="1">
              <a:spLocks noChangeArrowheads="1"/>
            </p:cNvSpPr>
            <p:nvPr/>
          </p:nvSpPr>
          <p:spPr bwMode="auto">
            <a:xfrm>
              <a:off x="278046" y="3576038"/>
              <a:ext cx="2205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a:t>Formazione</a:t>
              </a:r>
            </a:p>
            <a:p>
              <a:pPr algn="ctr"/>
              <a:endParaRPr lang="it-IT" altLang="it-IT"/>
            </a:p>
            <a:p>
              <a:pPr algn="ctr"/>
              <a:r>
                <a:rPr lang="it-IT" altLang="it-IT"/>
                <a:t>Programma</a:t>
              </a:r>
              <a:br>
                <a:rPr lang="it-IT" altLang="it-IT"/>
              </a:br>
              <a:r>
                <a:rPr lang="it-IT" altLang="it-IT"/>
                <a:t>miglioramento</a:t>
              </a:r>
            </a:p>
            <a:p>
              <a:pPr algn="ctr"/>
              <a:r>
                <a:rPr lang="it-IT" altLang="it-IT"/>
                <a:t/>
              </a:r>
              <a:br>
                <a:rPr lang="it-IT" altLang="it-IT"/>
              </a:br>
              <a:endParaRPr lang="it-IT" altLang="it-IT"/>
            </a:p>
          </p:txBody>
        </p:sp>
        <p:pic>
          <p:nvPicPr>
            <p:cNvPr id="8246" name="Immagine 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941" y="3601264"/>
              <a:ext cx="1013820" cy="101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ttangolo 31"/>
            <p:cNvSpPr/>
            <p:nvPr/>
          </p:nvSpPr>
          <p:spPr>
            <a:xfrm>
              <a:off x="1008848" y="2874728"/>
              <a:ext cx="675185" cy="307777"/>
            </a:xfrm>
            <a:prstGeom prst="rect">
              <a:avLst/>
            </a:prstGeom>
          </p:spPr>
          <p:txBody>
            <a:bodyPr wrap="none">
              <a:spAutoFit/>
            </a:bodyPr>
            <a:lstStyle/>
            <a:p>
              <a:pPr>
                <a:defRPr/>
              </a:pPr>
              <a:r>
                <a:rPr lang="it-IT" sz="1400" b="1" cap="all" dirty="0">
                  <a:ln w="3175">
                    <a:solidFill>
                      <a:srgbClr val="002060"/>
                    </a:solidFill>
                    <a:prstDash val="solid"/>
                  </a:ln>
                  <a:solidFill>
                    <a:srgbClr val="FFFFFF"/>
                  </a:solidFill>
                  <a:latin typeface="Arial"/>
                </a:rPr>
                <a:t>RSPP</a:t>
              </a:r>
            </a:p>
          </p:txBody>
        </p:sp>
        <p:sp>
          <p:nvSpPr>
            <p:cNvPr id="34" name="Rettangolo 33"/>
            <p:cNvSpPr/>
            <p:nvPr/>
          </p:nvSpPr>
          <p:spPr>
            <a:xfrm>
              <a:off x="1927355" y="4629882"/>
              <a:ext cx="543739" cy="307777"/>
            </a:xfrm>
            <a:prstGeom prst="rect">
              <a:avLst/>
            </a:prstGeom>
          </p:spPr>
          <p:txBody>
            <a:bodyPr wrap="none">
              <a:spAutoFit/>
            </a:bodyPr>
            <a:lstStyle/>
            <a:p>
              <a:pPr>
                <a:defRPr/>
              </a:pPr>
              <a:r>
                <a:rPr lang="it-IT" sz="1400" b="1" cap="all" dirty="0">
                  <a:ln w="3175">
                    <a:solidFill>
                      <a:srgbClr val="002060"/>
                    </a:solidFill>
                    <a:prstDash val="solid"/>
                  </a:ln>
                  <a:solidFill>
                    <a:srgbClr val="FFFFFF"/>
                  </a:solidFill>
                  <a:latin typeface="Arial"/>
                </a:rPr>
                <a:t>RLS</a:t>
              </a:r>
            </a:p>
          </p:txBody>
        </p:sp>
      </p:grpSp>
      <p:sp>
        <p:nvSpPr>
          <p:cNvPr id="8202" name="CasellaDiTesto 23"/>
          <p:cNvSpPr txBox="1">
            <a:spLocks noChangeArrowheads="1"/>
          </p:cNvSpPr>
          <p:nvPr/>
        </p:nvSpPr>
        <p:spPr bwMode="auto">
          <a:xfrm>
            <a:off x="1096963" y="4845050"/>
            <a:ext cx="2205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a:t>Proposte, controllo,</a:t>
            </a:r>
            <a:br>
              <a:rPr lang="it-IT" altLang="it-IT"/>
            </a:br>
            <a:r>
              <a:rPr lang="it-IT" altLang="it-IT"/>
              <a:t>garanzia,</a:t>
            </a:r>
          </a:p>
          <a:p>
            <a:pPr algn="ctr"/>
            <a:r>
              <a:rPr lang="it-IT" altLang="it-IT"/>
              <a:t>suggerimenti</a:t>
            </a:r>
            <a:br>
              <a:rPr lang="it-IT" altLang="it-IT"/>
            </a:br>
            <a:endParaRPr lang="it-IT" altLang="it-IT"/>
          </a:p>
        </p:txBody>
      </p:sp>
      <p:grpSp>
        <p:nvGrpSpPr>
          <p:cNvPr id="8203" name="Gruppo 8233"/>
          <p:cNvGrpSpPr>
            <a:grpSpLocks/>
          </p:cNvGrpSpPr>
          <p:nvPr/>
        </p:nvGrpSpPr>
        <p:grpSpPr bwMode="auto">
          <a:xfrm>
            <a:off x="433388" y="1503363"/>
            <a:ext cx="1906587" cy="1293812"/>
            <a:chOff x="433493" y="1503782"/>
            <a:chExt cx="1905966" cy="1293247"/>
          </a:xfrm>
        </p:grpSpPr>
        <p:sp>
          <p:nvSpPr>
            <p:cNvPr id="28" name="Rettangolo 27"/>
            <p:cNvSpPr/>
            <p:nvPr/>
          </p:nvSpPr>
          <p:spPr>
            <a:xfrm>
              <a:off x="1032800" y="1546307"/>
              <a:ext cx="1306659" cy="1080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FFC000"/>
              </a:solidFill>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Rettangolo 10"/>
            <p:cNvSpPr/>
            <p:nvPr/>
          </p:nvSpPr>
          <p:spPr>
            <a:xfrm>
              <a:off x="1249340" y="1503782"/>
              <a:ext cx="902811" cy="307777"/>
            </a:xfrm>
            <a:prstGeom prst="rect">
              <a:avLst/>
            </a:prstGeom>
          </p:spPr>
          <p:txBody>
            <a:bodyPr wrap="none">
              <a:spAutoFit/>
            </a:bodyPr>
            <a:lstStyle/>
            <a:p>
              <a:pPr>
                <a:defRPr/>
              </a:pPr>
              <a:r>
                <a:rPr lang="it-IT" sz="1400" b="1" dirty="0">
                  <a:ln w="3175">
                    <a:solidFill>
                      <a:srgbClr val="002060"/>
                    </a:solidFill>
                    <a:prstDash val="solid"/>
                  </a:ln>
                  <a:solidFill>
                    <a:srgbClr val="FFFFFF"/>
                  </a:solidFill>
                  <a:latin typeface="Arial"/>
                </a:rPr>
                <a:t>MEDICO</a:t>
              </a:r>
              <a:endParaRPr lang="it-IT" sz="1400" b="1" dirty="0">
                <a:ln w="3175">
                  <a:solidFill>
                    <a:srgbClr val="002060"/>
                  </a:solidFill>
                  <a:prstDash val="solid"/>
                </a:ln>
                <a:solidFill>
                  <a:srgbClr val="FFFFFF"/>
                </a:solidFill>
              </a:endParaRPr>
            </a:p>
          </p:txBody>
        </p:sp>
        <p:pic>
          <p:nvPicPr>
            <p:cNvPr id="8242" name="Immagine 12"/>
            <p:cNvPicPr>
              <a:picLocks noChangeAspect="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flipH="1">
              <a:off x="433493" y="1829338"/>
              <a:ext cx="836460" cy="96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3" name="CasellaDiTesto 23"/>
            <p:cNvSpPr txBox="1">
              <a:spLocks noChangeArrowheads="1"/>
            </p:cNvSpPr>
            <p:nvPr/>
          </p:nvSpPr>
          <p:spPr bwMode="auto">
            <a:xfrm>
              <a:off x="1096519" y="2031231"/>
              <a:ext cx="1075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a:t>Sorveglianza</a:t>
              </a:r>
              <a:br>
                <a:rPr lang="it-IT" altLang="it-IT"/>
              </a:br>
              <a:r>
                <a:rPr lang="it-IT" altLang="it-IT"/>
                <a:t>sanitaria</a:t>
              </a:r>
            </a:p>
          </p:txBody>
        </p:sp>
      </p:grpSp>
      <p:grpSp>
        <p:nvGrpSpPr>
          <p:cNvPr id="8204" name="Gruppo 8244"/>
          <p:cNvGrpSpPr>
            <a:grpSpLocks/>
          </p:cNvGrpSpPr>
          <p:nvPr/>
        </p:nvGrpSpPr>
        <p:grpSpPr bwMode="auto">
          <a:xfrm>
            <a:off x="5532438" y="5305425"/>
            <a:ext cx="2917825" cy="1531938"/>
            <a:chOff x="5532851" y="5304949"/>
            <a:chExt cx="2917592" cy="1529602"/>
          </a:xfrm>
        </p:grpSpPr>
        <p:pic>
          <p:nvPicPr>
            <p:cNvPr id="8234" name="Immagin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2988" y="5304949"/>
              <a:ext cx="1406525" cy="12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ttangolo 35"/>
            <p:cNvSpPr/>
            <p:nvPr/>
          </p:nvSpPr>
          <p:spPr>
            <a:xfrm>
              <a:off x="6050585" y="5378727"/>
              <a:ext cx="1340945" cy="307777"/>
            </a:xfrm>
            <a:prstGeom prst="rect">
              <a:avLst/>
            </a:prstGeom>
          </p:spPr>
          <p:txBody>
            <a:bodyPr wrap="none">
              <a:spAutoFit/>
            </a:bodyPr>
            <a:lstStyle/>
            <a:p>
              <a:pPr>
                <a:defRPr/>
              </a:pPr>
              <a:r>
                <a:rPr lang="it-IT" sz="1400" b="1" cap="all" dirty="0" err="1">
                  <a:ln w="3175">
                    <a:solidFill>
                      <a:srgbClr val="002060"/>
                    </a:solidFill>
                    <a:prstDash val="solid"/>
                  </a:ln>
                  <a:solidFill>
                    <a:srgbClr val="FFFFFF"/>
                  </a:solidFill>
                  <a:latin typeface="Arial"/>
                </a:rPr>
                <a:t>lavorATORI</a:t>
              </a:r>
              <a:endParaRPr lang="it-IT" sz="1400" b="1" cap="all" dirty="0">
                <a:ln w="3175">
                  <a:solidFill>
                    <a:srgbClr val="002060"/>
                  </a:solidFill>
                  <a:prstDash val="solid"/>
                </a:ln>
                <a:solidFill>
                  <a:srgbClr val="FFFFFF"/>
                </a:solidFill>
                <a:latin typeface="Arial"/>
              </a:endParaRPr>
            </a:p>
          </p:txBody>
        </p:sp>
        <p:pic>
          <p:nvPicPr>
            <p:cNvPr id="8236" name="Immagine 21"/>
            <p:cNvPicPr>
              <a:picLocks noChangeAspect="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124331" y="5508439"/>
              <a:ext cx="1326112" cy="13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7" name="CasellaDiTesto 23"/>
            <p:cNvSpPr txBox="1">
              <a:spLocks noChangeArrowheads="1"/>
            </p:cNvSpPr>
            <p:nvPr/>
          </p:nvSpPr>
          <p:spPr bwMode="auto">
            <a:xfrm>
              <a:off x="5532851" y="5779254"/>
              <a:ext cx="2205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a:t>Obblighi </a:t>
              </a:r>
            </a:p>
            <a:p>
              <a:pPr algn="ctr"/>
              <a:r>
                <a:rPr lang="it-IT" altLang="it-IT"/>
                <a:t>Sulla sicurezza</a:t>
              </a:r>
            </a:p>
          </p:txBody>
        </p:sp>
      </p:grpSp>
      <p:sp>
        <p:nvSpPr>
          <p:cNvPr id="49" name="Rettangolo 48"/>
          <p:cNvSpPr/>
          <p:nvPr/>
        </p:nvSpPr>
        <p:spPr>
          <a:xfrm>
            <a:off x="7398051" y="11532542"/>
            <a:ext cx="1323824" cy="523220"/>
          </a:xfrm>
          <a:prstGeom prst="rect">
            <a:avLst/>
          </a:prstGeom>
        </p:spPr>
        <p:txBody>
          <a:bodyPr wrap="none">
            <a:spAutoFit/>
          </a:bodyPr>
          <a:lstStyle/>
          <a:p>
            <a:pPr>
              <a:defRPr/>
            </a:pPr>
            <a:r>
              <a:rPr lang="it-IT" sz="1400" b="1" cap="all" dirty="0">
                <a:ln w="3175">
                  <a:solidFill>
                    <a:srgbClr val="002060"/>
                  </a:solidFill>
                  <a:prstDash val="solid"/>
                </a:ln>
                <a:solidFill>
                  <a:srgbClr val="FFFFFF"/>
                </a:solidFill>
                <a:latin typeface="Arial"/>
              </a:rPr>
              <a:t>Formatore</a:t>
            </a:r>
          </a:p>
          <a:p>
            <a:pPr>
              <a:defRPr/>
            </a:pPr>
            <a:r>
              <a:rPr lang="it-IT" sz="1400" b="1" cap="all" dirty="0">
                <a:ln w="3175">
                  <a:solidFill>
                    <a:srgbClr val="002060"/>
                  </a:solidFill>
                  <a:prstDash val="solid"/>
                </a:ln>
                <a:solidFill>
                  <a:srgbClr val="FFFFFF"/>
                </a:solidFill>
                <a:latin typeface="Arial"/>
              </a:rPr>
              <a:t>I</a:t>
            </a:r>
          </a:p>
        </p:txBody>
      </p:sp>
      <p:grpSp>
        <p:nvGrpSpPr>
          <p:cNvPr id="8206" name="Gruppo 8243"/>
          <p:cNvGrpSpPr>
            <a:grpSpLocks/>
          </p:cNvGrpSpPr>
          <p:nvPr/>
        </p:nvGrpSpPr>
        <p:grpSpPr bwMode="auto">
          <a:xfrm>
            <a:off x="3621088" y="5314950"/>
            <a:ext cx="1443037" cy="1543050"/>
            <a:chOff x="3620471" y="5314305"/>
            <a:chExt cx="1443894" cy="1543695"/>
          </a:xfrm>
        </p:grpSpPr>
        <p:pic>
          <p:nvPicPr>
            <p:cNvPr id="8231" name="Immagin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20471" y="5314305"/>
              <a:ext cx="1408298" cy="125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2" name="Picture 30" descr="Risultati immagini per manager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5165" y="5638799"/>
              <a:ext cx="121920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ttangolo 50"/>
            <p:cNvSpPr/>
            <p:nvPr/>
          </p:nvSpPr>
          <p:spPr>
            <a:xfrm>
              <a:off x="3669999" y="5321708"/>
              <a:ext cx="1323824" cy="307777"/>
            </a:xfrm>
            <a:prstGeom prst="rect">
              <a:avLst/>
            </a:prstGeom>
          </p:spPr>
          <p:txBody>
            <a:bodyPr wrap="none">
              <a:spAutoFit/>
            </a:bodyPr>
            <a:lstStyle/>
            <a:p>
              <a:pPr>
                <a:defRPr/>
              </a:pPr>
              <a:r>
                <a:rPr lang="it-IT" sz="1400" b="1" cap="all" dirty="0">
                  <a:ln w="3175">
                    <a:solidFill>
                      <a:srgbClr val="C00000"/>
                    </a:solidFill>
                    <a:prstDash val="solid"/>
                  </a:ln>
                  <a:solidFill>
                    <a:schemeClr val="accent6">
                      <a:lumMod val="50000"/>
                    </a:schemeClr>
                  </a:solidFill>
                  <a:latin typeface="Arial"/>
                </a:rPr>
                <a:t>formatore</a:t>
              </a:r>
            </a:p>
          </p:txBody>
        </p:sp>
      </p:grpSp>
      <p:cxnSp>
        <p:nvCxnSpPr>
          <p:cNvPr id="18" name="Connettore 2 17"/>
          <p:cNvCxnSpPr/>
          <p:nvPr/>
        </p:nvCxnSpPr>
        <p:spPr>
          <a:xfrm flipH="1">
            <a:off x="2914650" y="5942013"/>
            <a:ext cx="706438" cy="9525"/>
          </a:xfrm>
          <a:prstGeom prst="straightConnector1">
            <a:avLst/>
          </a:prstGeom>
          <a:ln>
            <a:solidFill>
              <a:srgbClr val="C00000"/>
            </a:solidFill>
            <a:tailEnd type="triangle"/>
          </a:ln>
        </p:spPr>
        <p:style>
          <a:lnRef idx="2">
            <a:schemeClr val="accent4"/>
          </a:lnRef>
          <a:fillRef idx="0">
            <a:schemeClr val="accent4"/>
          </a:fillRef>
          <a:effectRef idx="1">
            <a:schemeClr val="accent4"/>
          </a:effectRef>
          <a:fontRef idx="minor">
            <a:schemeClr val="tx1"/>
          </a:fontRef>
        </p:style>
      </p:cxnSp>
      <p:cxnSp>
        <p:nvCxnSpPr>
          <p:cNvPr id="6" name="Connettore 2 8203"/>
          <p:cNvCxnSpPr/>
          <p:nvPr/>
        </p:nvCxnSpPr>
        <p:spPr>
          <a:xfrm>
            <a:off x="5029200" y="5942013"/>
            <a:ext cx="984250" cy="0"/>
          </a:xfrm>
          <a:prstGeom prst="straightConnector1">
            <a:avLst/>
          </a:prstGeom>
          <a:ln>
            <a:solidFill>
              <a:srgbClr val="C00000"/>
            </a:solidFill>
            <a:tailEnd type="triangle"/>
          </a:ln>
        </p:spPr>
        <p:style>
          <a:lnRef idx="2">
            <a:schemeClr val="accent4"/>
          </a:lnRef>
          <a:fillRef idx="0">
            <a:schemeClr val="accent4"/>
          </a:fillRef>
          <a:effectRef idx="1">
            <a:schemeClr val="accent4"/>
          </a:effectRef>
          <a:fontRef idx="minor">
            <a:schemeClr val="tx1"/>
          </a:fontRef>
        </p:style>
      </p:cxnSp>
      <p:grpSp>
        <p:nvGrpSpPr>
          <p:cNvPr id="8209" name="Gruppo 8242"/>
          <p:cNvGrpSpPr>
            <a:grpSpLocks/>
          </p:cNvGrpSpPr>
          <p:nvPr/>
        </p:nvGrpSpPr>
        <p:grpSpPr bwMode="auto">
          <a:xfrm>
            <a:off x="3327400" y="1081088"/>
            <a:ext cx="2205038" cy="1884362"/>
            <a:chOff x="3327443" y="1080380"/>
            <a:chExt cx="2205408" cy="1885663"/>
          </a:xfrm>
        </p:grpSpPr>
        <p:grpSp>
          <p:nvGrpSpPr>
            <p:cNvPr id="8224" name="Gruppo 8237"/>
            <p:cNvGrpSpPr>
              <a:grpSpLocks/>
            </p:cNvGrpSpPr>
            <p:nvPr/>
          </p:nvGrpSpPr>
          <p:grpSpPr bwMode="auto">
            <a:xfrm>
              <a:off x="3327443" y="1080380"/>
              <a:ext cx="2205408" cy="1553651"/>
              <a:chOff x="3327443" y="1080380"/>
              <a:chExt cx="2205408" cy="1553651"/>
            </a:xfrm>
          </p:grpSpPr>
          <p:sp>
            <p:nvSpPr>
              <p:cNvPr id="23" name="Rettangolo 22"/>
              <p:cNvSpPr/>
              <p:nvPr/>
            </p:nvSpPr>
            <p:spPr>
              <a:xfrm>
                <a:off x="3599388" y="1127807"/>
                <a:ext cx="1644315" cy="150622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FFC000"/>
                </a:solidFill>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Rettangolo 9"/>
              <p:cNvSpPr/>
              <p:nvPr/>
            </p:nvSpPr>
            <p:spPr>
              <a:xfrm>
                <a:off x="3824716" y="1080380"/>
                <a:ext cx="1155509" cy="523220"/>
              </a:xfrm>
              <a:prstGeom prst="rect">
                <a:avLst/>
              </a:prstGeom>
            </p:spPr>
            <p:txBody>
              <a:bodyPr wrap="none">
                <a:spAutoFit/>
              </a:bodyPr>
              <a:lstStyle/>
              <a:p>
                <a:pPr algn="ctr">
                  <a:defRPr/>
                </a:pPr>
                <a:r>
                  <a:rPr lang="it-IT" sz="1400" b="1" cap="all" dirty="0">
                    <a:ln w="3175">
                      <a:solidFill>
                        <a:srgbClr val="002060"/>
                      </a:solidFill>
                      <a:prstDash val="solid"/>
                    </a:ln>
                    <a:solidFill>
                      <a:srgbClr val="FFFFFF"/>
                    </a:solidFill>
                    <a:latin typeface="Arial"/>
                  </a:rPr>
                  <a:t>Datore di</a:t>
                </a:r>
                <a:br>
                  <a:rPr lang="it-IT" sz="1400" b="1" cap="all" dirty="0">
                    <a:ln w="3175">
                      <a:solidFill>
                        <a:srgbClr val="002060"/>
                      </a:solidFill>
                      <a:prstDash val="solid"/>
                    </a:ln>
                    <a:solidFill>
                      <a:srgbClr val="FFFFFF"/>
                    </a:solidFill>
                    <a:latin typeface="Arial"/>
                  </a:rPr>
                </a:br>
                <a:r>
                  <a:rPr lang="it-IT" sz="1400" b="1" cap="all" dirty="0">
                    <a:ln w="3175">
                      <a:solidFill>
                        <a:srgbClr val="002060"/>
                      </a:solidFill>
                      <a:prstDash val="solid"/>
                    </a:ln>
                    <a:solidFill>
                      <a:srgbClr val="FFFFFF"/>
                    </a:solidFill>
                    <a:latin typeface="Arial"/>
                  </a:rPr>
                  <a:t> lavoro</a:t>
                </a:r>
              </a:p>
            </p:txBody>
          </p:sp>
          <p:sp>
            <p:nvSpPr>
              <p:cNvPr id="8230" name="CasellaDiTesto 23"/>
              <p:cNvSpPr txBox="1">
                <a:spLocks noChangeArrowheads="1"/>
              </p:cNvSpPr>
              <p:nvPr/>
            </p:nvSpPr>
            <p:spPr bwMode="auto">
              <a:xfrm>
                <a:off x="3327443" y="1489233"/>
                <a:ext cx="2205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a:t>Potere decisionale </a:t>
                </a:r>
              </a:p>
              <a:p>
                <a:pPr algn="ctr"/>
                <a:r>
                  <a:rPr lang="it-IT" altLang="it-IT"/>
                  <a:t>e di spesa</a:t>
                </a:r>
              </a:p>
            </p:txBody>
          </p:sp>
        </p:grpSp>
        <p:pic>
          <p:nvPicPr>
            <p:cNvPr id="8225" name="Immagine 13"/>
            <p:cNvPicPr>
              <a:picLocks noChangeAspect="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944818" y="1978023"/>
              <a:ext cx="758172" cy="98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10" name="Gruppo 8240"/>
          <p:cNvGrpSpPr>
            <a:grpSpLocks/>
          </p:cNvGrpSpPr>
          <p:nvPr/>
        </p:nvGrpSpPr>
        <p:grpSpPr bwMode="auto">
          <a:xfrm>
            <a:off x="6611938" y="1290638"/>
            <a:ext cx="1812925" cy="1919287"/>
            <a:chOff x="6611937" y="1290683"/>
            <a:chExt cx="1812925" cy="1902666"/>
          </a:xfrm>
        </p:grpSpPr>
        <p:sp>
          <p:nvSpPr>
            <p:cNvPr id="25" name="Rettangolo 24"/>
            <p:cNvSpPr/>
            <p:nvPr/>
          </p:nvSpPr>
          <p:spPr>
            <a:xfrm>
              <a:off x="6817120" y="1290683"/>
              <a:ext cx="1357922" cy="190266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FFC000"/>
              </a:solidFill>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6" name="Rettangolo 25"/>
            <p:cNvSpPr/>
            <p:nvPr/>
          </p:nvSpPr>
          <p:spPr>
            <a:xfrm>
              <a:off x="6950098" y="1314824"/>
              <a:ext cx="1091966" cy="307777"/>
            </a:xfrm>
            <a:prstGeom prst="rect">
              <a:avLst/>
            </a:prstGeom>
          </p:spPr>
          <p:txBody>
            <a:bodyPr wrap="none">
              <a:spAutoFit/>
            </a:bodyPr>
            <a:lstStyle/>
            <a:p>
              <a:pPr>
                <a:defRPr/>
              </a:pPr>
              <a:r>
                <a:rPr lang="it-IT" sz="1400" b="1" cap="all" dirty="0">
                  <a:ln w="3175">
                    <a:solidFill>
                      <a:srgbClr val="002060"/>
                    </a:solidFill>
                    <a:prstDash val="solid"/>
                  </a:ln>
                  <a:solidFill>
                    <a:srgbClr val="FFFFFF"/>
                  </a:solidFill>
                  <a:latin typeface="Arial"/>
                </a:rPr>
                <a:t>DIRIGENTI</a:t>
              </a:r>
            </a:p>
          </p:txBody>
        </p:sp>
        <p:sp>
          <p:nvSpPr>
            <p:cNvPr id="8223" name="Rettangolo 26"/>
            <p:cNvSpPr>
              <a:spLocks noChangeArrowheads="1"/>
            </p:cNvSpPr>
            <p:nvPr/>
          </p:nvSpPr>
          <p:spPr bwMode="auto">
            <a:xfrm>
              <a:off x="6611937" y="1590303"/>
              <a:ext cx="1812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a:t>Vigilanza e poteri decisionali (rispetto della gerarchia)</a:t>
              </a:r>
            </a:p>
          </p:txBody>
        </p:sp>
      </p:grpSp>
      <p:pic>
        <p:nvPicPr>
          <p:cNvPr id="8211" name="Immagine 20"/>
          <p:cNvPicPr>
            <a:picLocks noChangeAspect="1"/>
          </p:cNvPicPr>
          <p:nvPr/>
        </p:nvPicPr>
        <p:blipFill>
          <a:blip r:embed="rId10">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88213" y="2338388"/>
            <a:ext cx="11620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2" name="Gruppo 8250"/>
          <p:cNvGrpSpPr>
            <a:grpSpLocks/>
          </p:cNvGrpSpPr>
          <p:nvPr/>
        </p:nvGrpSpPr>
        <p:grpSpPr bwMode="auto">
          <a:xfrm>
            <a:off x="6350000" y="3621088"/>
            <a:ext cx="2319338" cy="1611312"/>
            <a:chOff x="6349590" y="3620850"/>
            <a:chExt cx="2318993" cy="1611258"/>
          </a:xfrm>
        </p:grpSpPr>
        <p:grpSp>
          <p:nvGrpSpPr>
            <p:cNvPr id="8214" name="Gruppo 8249"/>
            <p:cNvGrpSpPr>
              <a:grpSpLocks/>
            </p:cNvGrpSpPr>
            <p:nvPr/>
          </p:nvGrpSpPr>
          <p:grpSpPr bwMode="auto">
            <a:xfrm>
              <a:off x="6349590" y="3620850"/>
              <a:ext cx="2205408" cy="1465650"/>
              <a:chOff x="6349590" y="3620850"/>
              <a:chExt cx="2205408" cy="1465650"/>
            </a:xfrm>
          </p:grpSpPr>
          <p:pic>
            <p:nvPicPr>
              <p:cNvPr id="8216" name="Immagin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0812" y="3620850"/>
                <a:ext cx="1406525" cy="14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CasellaDiTesto 23"/>
              <p:cNvSpPr txBox="1">
                <a:spLocks noChangeArrowheads="1"/>
              </p:cNvSpPr>
              <p:nvPr/>
            </p:nvSpPr>
            <p:spPr bwMode="auto">
              <a:xfrm>
                <a:off x="6349590" y="4251523"/>
                <a:ext cx="2205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a:t>Vigilanza</a:t>
                </a:r>
              </a:p>
            </p:txBody>
          </p:sp>
          <p:sp>
            <p:nvSpPr>
              <p:cNvPr id="39" name="Rettangolo 38"/>
              <p:cNvSpPr/>
              <p:nvPr/>
            </p:nvSpPr>
            <p:spPr>
              <a:xfrm>
                <a:off x="6974924" y="3640284"/>
                <a:ext cx="1180067" cy="310522"/>
              </a:xfrm>
              <a:prstGeom prst="rect">
                <a:avLst/>
              </a:prstGeom>
            </p:spPr>
            <p:txBody>
              <a:bodyPr wrap="none">
                <a:spAutoFit/>
              </a:bodyPr>
              <a:lstStyle/>
              <a:p>
                <a:pPr>
                  <a:defRPr/>
                </a:pPr>
                <a:r>
                  <a:rPr lang="it-IT" sz="1400" b="1" cap="all" dirty="0">
                    <a:ln w="3175">
                      <a:solidFill>
                        <a:srgbClr val="002060"/>
                      </a:solidFill>
                      <a:prstDash val="solid"/>
                    </a:ln>
                    <a:solidFill>
                      <a:srgbClr val="FFFFFF"/>
                    </a:solidFill>
                    <a:latin typeface="Arial"/>
                  </a:rPr>
                  <a:t>PREPOSTO</a:t>
                </a:r>
              </a:p>
            </p:txBody>
          </p:sp>
        </p:grpSp>
        <p:pic>
          <p:nvPicPr>
            <p:cNvPr id="8215" name="Immagine 1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1399" y="4204924"/>
              <a:ext cx="1027184" cy="102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Rettangolo 58"/>
          <p:cNvSpPr/>
          <p:nvPr/>
        </p:nvSpPr>
        <p:spPr>
          <a:xfrm>
            <a:off x="3276600" y="188913"/>
            <a:ext cx="5543550" cy="1200150"/>
          </a:xfrm>
          <a:prstGeom prst="rect">
            <a:avLst/>
          </a:prstGeom>
        </p:spPr>
        <p:txBody>
          <a:bodyPr>
            <a:spAutoFit/>
          </a:bodyPr>
          <a:lstStyle/>
          <a:p>
            <a:pPr algn="ctr">
              <a:defRPr/>
            </a:pPr>
            <a:r>
              <a:rPr lang="it-IT" sz="2600" b="1" dirty="0">
                <a:solidFill>
                  <a:srgbClr val="203864"/>
                </a:solidFill>
                <a:effectLst>
                  <a:outerShdw blurRad="38100" dist="38100" dir="2700000" algn="tl">
                    <a:srgbClr val="C0C0C0"/>
                  </a:outerShdw>
                </a:effectLst>
              </a:rPr>
              <a:t>Pluralità delle figure nel sistema della sicurezza</a:t>
            </a:r>
          </a:p>
          <a:p>
            <a:pPr algn="ctr" eaLnBrk="1" hangingPunct="1">
              <a:defRPr/>
            </a:pPr>
            <a:endParaRPr lang="it-IT" sz="2000" b="1" dirty="0">
              <a:solidFill>
                <a:srgbClr val="203864"/>
              </a:solidFill>
              <a:effectLst>
                <a:outerShdw blurRad="38100" dist="38100" dir="2700000" algn="tl">
                  <a:srgbClr val="C0C0C0"/>
                </a:outerShdw>
              </a:effectLst>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isultati immagini per seveso ambiente sicurezza"/>
          <p:cNvPicPr>
            <a:picLocks noChangeAspect="1" noChangeArrowheads="1"/>
          </p:cNvPicPr>
          <p:nvPr/>
        </p:nvPicPr>
        <p:blipFill>
          <a:blip r:embed="rId2" cstate="print"/>
          <a:srcRect/>
          <a:stretch>
            <a:fillRect/>
          </a:stretch>
        </p:blipFill>
        <p:spPr bwMode="auto">
          <a:xfrm>
            <a:off x="467544" y="1412776"/>
            <a:ext cx="5210175" cy="3429001"/>
          </a:xfrm>
          <a:prstGeom prst="rect">
            <a:avLst/>
          </a:prstGeom>
          <a:ln>
            <a:noFill/>
          </a:ln>
          <a:effectLst>
            <a:softEdge rad="112500"/>
          </a:effectLst>
        </p:spPr>
      </p:pic>
      <p:sp>
        <p:nvSpPr>
          <p:cNvPr id="41987" name="Rectangle 3"/>
          <p:cNvSpPr>
            <a:spLocks noChangeArrowheads="1"/>
          </p:cNvSpPr>
          <p:nvPr/>
        </p:nvSpPr>
        <p:spPr bwMode="auto">
          <a:xfrm>
            <a:off x="5724525" y="1952625"/>
            <a:ext cx="2808288" cy="1600200"/>
          </a:xfrm>
          <a:prstGeom prst="rect">
            <a:avLst/>
          </a:prstGeom>
          <a:noFill/>
          <a:ln w="9525">
            <a:noFill/>
            <a:miter lim="800000"/>
            <a:headEnd/>
            <a:tailEnd/>
          </a:ln>
          <a:effectLst/>
        </p:spPr>
        <p:txBody>
          <a:bodyPr anchor="ctr">
            <a:spAutoFit/>
          </a:bodyPr>
          <a:lstStyle/>
          <a:p>
            <a:pPr algn="ctr">
              <a:defRPr/>
            </a:pPr>
            <a:r>
              <a:rPr lang="it-IT" sz="1400" b="1" dirty="0">
                <a:solidFill>
                  <a:srgbClr val="C00000"/>
                </a:solidFill>
                <a:effectLst>
                  <a:outerShdw blurRad="38100" dist="38100" dir="2700000" algn="tl">
                    <a:srgbClr val="000000">
                      <a:alpha val="43137"/>
                    </a:srgbClr>
                  </a:outerShdw>
                </a:effectLst>
                <a:latin typeface="Calibri"/>
                <a:ea typeface="Calibri" pitchFamily="34" charset="0"/>
              </a:rPr>
              <a:t>“</a:t>
            </a:r>
            <a:r>
              <a:rPr lang="it-IT" sz="1400" b="1" dirty="0">
                <a:solidFill>
                  <a:srgbClr val="C00000"/>
                </a:solidFill>
                <a:effectLst>
                  <a:outerShdw blurRad="38100" dist="38100" dir="2700000" algn="tl">
                    <a:srgbClr val="000000">
                      <a:alpha val="43137"/>
                    </a:srgbClr>
                  </a:outerShdw>
                </a:effectLst>
                <a:ea typeface="Calibri" pitchFamily="34" charset="0"/>
              </a:rPr>
              <a:t>Direttiva Seveso</a:t>
            </a:r>
            <a:r>
              <a:rPr lang="it-IT" sz="1400" b="1" dirty="0">
                <a:solidFill>
                  <a:srgbClr val="C00000"/>
                </a:solidFill>
                <a:effectLst>
                  <a:outerShdw blurRad="38100" dist="38100" dir="2700000" algn="tl">
                    <a:srgbClr val="000000">
                      <a:alpha val="43137"/>
                    </a:srgbClr>
                  </a:outerShdw>
                </a:effectLst>
                <a:latin typeface="Calibri"/>
                <a:ea typeface="Calibri" pitchFamily="34" charset="0"/>
              </a:rPr>
              <a:t>”</a:t>
            </a:r>
            <a:endParaRPr lang="it-IT" sz="1400" b="1" dirty="0">
              <a:solidFill>
                <a:srgbClr val="C00000"/>
              </a:solidFill>
              <a:effectLst>
                <a:outerShdw blurRad="38100" dist="38100" dir="2700000" algn="tl">
                  <a:srgbClr val="000000">
                    <a:alpha val="43137"/>
                  </a:srgbClr>
                </a:outerShdw>
              </a:effectLst>
              <a:ea typeface="Calibri" pitchFamily="34" charset="0"/>
            </a:endParaRPr>
          </a:p>
          <a:p>
            <a:pPr algn="ctr">
              <a:defRPr/>
            </a:pPr>
            <a:r>
              <a:rPr lang="it-IT" sz="1400" dirty="0">
                <a:solidFill>
                  <a:srgbClr val="002060"/>
                </a:solidFill>
                <a:ea typeface="Calibri" pitchFamily="34" charset="0"/>
              </a:rPr>
              <a:t>una </a:t>
            </a:r>
            <a:r>
              <a:rPr lang="it-IT" sz="1400" b="1" dirty="0">
                <a:solidFill>
                  <a:srgbClr val="C00000"/>
                </a:solidFill>
                <a:ea typeface="Calibri" pitchFamily="34" charset="0"/>
              </a:rPr>
              <a:t>svolta</a:t>
            </a:r>
            <a:r>
              <a:rPr lang="it-IT" sz="1400" dirty="0">
                <a:solidFill>
                  <a:srgbClr val="002060"/>
                </a:solidFill>
                <a:ea typeface="Calibri" pitchFamily="34" charset="0"/>
              </a:rPr>
              <a:t> nello sviluppo della cultura europea della sicurezza e nel ripensare la prevenzione di qualsiasi attivit</a:t>
            </a:r>
            <a:r>
              <a:rPr lang="it-IT" sz="1400" dirty="0">
                <a:solidFill>
                  <a:srgbClr val="002060"/>
                </a:solidFill>
                <a:latin typeface="Calibri"/>
                <a:ea typeface="Calibri" pitchFamily="34" charset="0"/>
              </a:rPr>
              <a:t>à</a:t>
            </a:r>
            <a:r>
              <a:rPr lang="it-IT" sz="1400" dirty="0">
                <a:solidFill>
                  <a:srgbClr val="002060"/>
                </a:solidFill>
                <a:ea typeface="Calibri" pitchFamily="34" charset="0"/>
              </a:rPr>
              <a:t> che comporti un rischio e in particolar modo, </a:t>
            </a:r>
            <a:r>
              <a:rPr lang="it-IT" sz="1400" dirty="0">
                <a:solidFill>
                  <a:srgbClr val="002060"/>
                </a:solidFill>
                <a:latin typeface="Calibri"/>
                <a:ea typeface="Calibri" pitchFamily="34" charset="0"/>
              </a:rPr>
              <a:t>“</a:t>
            </a:r>
            <a:r>
              <a:rPr lang="it-IT" sz="1400" dirty="0">
                <a:solidFill>
                  <a:srgbClr val="002060"/>
                </a:solidFill>
                <a:ea typeface="Calibri" pitchFamily="34" charset="0"/>
              </a:rPr>
              <a:t>rilevante</a:t>
            </a:r>
            <a:r>
              <a:rPr lang="it-IT" sz="1400" dirty="0">
                <a:solidFill>
                  <a:srgbClr val="002060"/>
                </a:solidFill>
                <a:latin typeface="Calibri"/>
                <a:ea typeface="Calibri" pitchFamily="34" charset="0"/>
              </a:rPr>
              <a:t>”</a:t>
            </a:r>
            <a:r>
              <a:rPr lang="it-IT" sz="1400" dirty="0">
                <a:solidFill>
                  <a:srgbClr val="002060"/>
                </a:solidFill>
                <a:ea typeface="Calibri" pitchFamily="34" charset="0"/>
              </a:rPr>
              <a:t>; </a:t>
            </a:r>
            <a:endParaRPr lang="it-IT" sz="1400" dirty="0">
              <a:solidFill>
                <a:srgbClr val="002060"/>
              </a:solidFill>
            </a:endParaRPr>
          </a:p>
        </p:txBody>
      </p:sp>
      <p:sp>
        <p:nvSpPr>
          <p:cNvPr id="9220" name="Rettangolo 3"/>
          <p:cNvSpPr>
            <a:spLocks noChangeArrowheads="1"/>
          </p:cNvSpPr>
          <p:nvPr/>
        </p:nvSpPr>
        <p:spPr bwMode="auto">
          <a:xfrm>
            <a:off x="395288" y="5157788"/>
            <a:ext cx="74898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just"/>
            <a:r>
              <a:rPr lang="it-IT" altLang="it-IT" sz="1800">
                <a:solidFill>
                  <a:srgbClr val="002060"/>
                </a:solidFill>
                <a:cs typeface="Calibri" panose="020F0502020204030204" pitchFamily="34" charset="0"/>
              </a:rPr>
              <a:t>Non si tratta di un sistema che coinvolge solo i lavoratori ma anche gli </a:t>
            </a:r>
            <a:r>
              <a:rPr lang="it-IT" altLang="it-IT" sz="1800" b="1">
                <a:solidFill>
                  <a:srgbClr val="C00000"/>
                </a:solidFill>
                <a:cs typeface="Calibri" panose="020F0502020204030204" pitchFamily="34" charset="0"/>
              </a:rPr>
              <a:t>insediamenti antropici e l</a:t>
            </a:r>
            <a:r>
              <a:rPr lang="it-IT" altLang="it-IT" sz="1800" b="1">
                <a:solidFill>
                  <a:srgbClr val="C00000"/>
                </a:solidFill>
                <a:latin typeface="Calibri" panose="020F0502020204030204" pitchFamily="34" charset="0"/>
                <a:cs typeface="Calibri" panose="020F0502020204030204" pitchFamily="34" charset="0"/>
              </a:rPr>
              <a:t>’</a:t>
            </a:r>
            <a:r>
              <a:rPr lang="it-IT" altLang="it-IT" sz="1800" b="1">
                <a:solidFill>
                  <a:srgbClr val="C00000"/>
                </a:solidFill>
                <a:cs typeface="Calibri" panose="020F0502020204030204" pitchFamily="34" charset="0"/>
              </a:rPr>
              <a:t>ambiente e si traduce nel riconoscimento del diritto e del dovere di </a:t>
            </a:r>
            <a:r>
              <a:rPr lang="it-IT" altLang="it-IT" sz="1800" b="1">
                <a:solidFill>
                  <a:srgbClr val="C00000"/>
                </a:solidFill>
                <a:latin typeface="Calibri" panose="020F0502020204030204" pitchFamily="34" charset="0"/>
                <a:cs typeface="Calibri" panose="020F0502020204030204" pitchFamily="34" charset="0"/>
              </a:rPr>
              <a:t>“</a:t>
            </a:r>
            <a:r>
              <a:rPr lang="it-IT" altLang="it-IT" sz="1800" b="1">
                <a:solidFill>
                  <a:srgbClr val="C00000"/>
                </a:solidFill>
                <a:cs typeface="Calibri" panose="020F0502020204030204" pitchFamily="34" charset="0"/>
              </a:rPr>
              <a:t>informazione</a:t>
            </a:r>
            <a:r>
              <a:rPr lang="it-IT" altLang="it-IT" sz="1800" b="1">
                <a:solidFill>
                  <a:srgbClr val="C00000"/>
                </a:solidFill>
                <a:latin typeface="Calibri" panose="020F0502020204030204" pitchFamily="34" charset="0"/>
                <a:cs typeface="Calibri" panose="020F0502020204030204" pitchFamily="34" charset="0"/>
              </a:rPr>
              <a:t>”</a:t>
            </a:r>
            <a:r>
              <a:rPr lang="it-IT" altLang="it-IT" sz="1800" b="1">
                <a:solidFill>
                  <a:srgbClr val="C00000"/>
                </a:solidFill>
                <a:cs typeface="Calibri" panose="020F0502020204030204" pitchFamily="34" charset="0"/>
              </a:rPr>
              <a:t> dei cittadini </a:t>
            </a:r>
            <a:r>
              <a:rPr lang="it-IT" altLang="it-IT" sz="1800">
                <a:solidFill>
                  <a:srgbClr val="002060"/>
                </a:solidFill>
                <a:cs typeface="Calibri" panose="020F0502020204030204" pitchFamily="34" charset="0"/>
              </a:rPr>
              <a:t>che vivono una quotidianit</a:t>
            </a:r>
            <a:r>
              <a:rPr lang="it-IT" altLang="it-IT" sz="1800">
                <a:solidFill>
                  <a:srgbClr val="002060"/>
                </a:solidFill>
                <a:latin typeface="Calibri" panose="020F0502020204030204" pitchFamily="34" charset="0"/>
                <a:cs typeface="Calibri" panose="020F0502020204030204" pitchFamily="34" charset="0"/>
              </a:rPr>
              <a:t>à</a:t>
            </a:r>
            <a:r>
              <a:rPr lang="it-IT" altLang="it-IT" sz="1800">
                <a:solidFill>
                  <a:srgbClr val="002060"/>
                </a:solidFill>
                <a:cs typeface="Calibri" panose="020F0502020204030204" pitchFamily="34" charset="0"/>
              </a:rPr>
              <a:t> fortemente condizionata dalla presenza di questo genere di impianti.</a:t>
            </a:r>
            <a:endParaRPr lang="it-IT" altLang="it-IT" sz="1800">
              <a:solidFill>
                <a:srgbClr val="002060"/>
              </a:solidFill>
            </a:endParaRPr>
          </a:p>
        </p:txBody>
      </p:sp>
      <p:sp>
        <p:nvSpPr>
          <p:cNvPr id="5" name="Rettangolo 4"/>
          <p:cNvSpPr/>
          <p:nvPr/>
        </p:nvSpPr>
        <p:spPr>
          <a:xfrm>
            <a:off x="755577" y="1556792"/>
            <a:ext cx="4536504" cy="2677656"/>
          </a:xfrm>
          <a:prstGeom prst="rect">
            <a:avLst/>
          </a:prstGeom>
        </p:spPr>
        <p:txBody>
          <a:bodyPr>
            <a:spAutoFit/>
          </a:bodyPr>
          <a:lstStyle/>
          <a:p>
            <a:pPr algn="ctr">
              <a:defRPr/>
            </a:pPr>
            <a:r>
              <a:rPr lang="it-IT" sz="2800" dirty="0">
                <a:ln w="18415" cmpd="sng">
                  <a:solidFill>
                    <a:srgbClr val="002060"/>
                  </a:solidFill>
                  <a:prstDash val="solid"/>
                </a:ln>
                <a:solidFill>
                  <a:srgbClr val="FFFFFF"/>
                </a:solidFill>
                <a:effectLst>
                  <a:outerShdw blurRad="63500" dir="3600000" algn="tl" rotWithShape="0">
                    <a:srgbClr val="000000">
                      <a:alpha val="70000"/>
                    </a:srgbClr>
                  </a:outerShdw>
                </a:effectLst>
                <a:latin typeface="Arial Black" pitchFamily="34" charset="0"/>
                <a:ea typeface="Calibri" panose="020F0502020204030204" pitchFamily="34" charset="0"/>
              </a:rPr>
              <a:t>Coscienza </a:t>
            </a:r>
            <a:br>
              <a:rPr lang="it-IT" sz="2800" dirty="0">
                <a:ln w="18415" cmpd="sng">
                  <a:solidFill>
                    <a:srgbClr val="002060"/>
                  </a:solidFill>
                  <a:prstDash val="solid"/>
                </a:ln>
                <a:solidFill>
                  <a:srgbClr val="FFFFFF"/>
                </a:solidFill>
                <a:effectLst>
                  <a:outerShdw blurRad="63500" dir="3600000" algn="tl" rotWithShape="0">
                    <a:srgbClr val="000000">
                      <a:alpha val="70000"/>
                    </a:srgbClr>
                  </a:outerShdw>
                </a:effectLst>
                <a:latin typeface="Arial Black" pitchFamily="34" charset="0"/>
                <a:ea typeface="Calibri" panose="020F0502020204030204" pitchFamily="34" charset="0"/>
              </a:rPr>
            </a:br>
            <a:r>
              <a:rPr lang="it-IT" sz="2800" dirty="0">
                <a:ln w="18415" cmpd="sng">
                  <a:solidFill>
                    <a:srgbClr val="002060"/>
                  </a:solidFill>
                  <a:prstDash val="solid"/>
                </a:ln>
                <a:solidFill>
                  <a:srgbClr val="FFFFFF"/>
                </a:solidFill>
                <a:effectLst>
                  <a:outerShdw blurRad="63500" dir="3600000" algn="tl" rotWithShape="0">
                    <a:srgbClr val="000000">
                      <a:alpha val="70000"/>
                    </a:srgbClr>
                  </a:outerShdw>
                </a:effectLst>
                <a:latin typeface="Arial Black" pitchFamily="34" charset="0"/>
                <a:ea typeface="Calibri" panose="020F0502020204030204" pitchFamily="34" charset="0"/>
              </a:rPr>
              <a:t>antropica delle conseguenze di una mancata prevenzione sulla popolazione e sull’ambiente. </a:t>
            </a:r>
          </a:p>
        </p:txBody>
      </p:sp>
      <p:sp>
        <p:nvSpPr>
          <p:cNvPr id="7" name="Rettangolo 6"/>
          <p:cNvSpPr/>
          <p:nvPr/>
        </p:nvSpPr>
        <p:spPr>
          <a:xfrm>
            <a:off x="4716463" y="476250"/>
            <a:ext cx="3467100" cy="492125"/>
          </a:xfrm>
          <a:prstGeom prst="rect">
            <a:avLst/>
          </a:prstGeom>
        </p:spPr>
        <p:txBody>
          <a:bodyPr wrap="none">
            <a:spAutoFit/>
          </a:bodyPr>
          <a:lstStyle/>
          <a:p>
            <a:pPr>
              <a:defRPr/>
            </a:pPr>
            <a:r>
              <a:rPr lang="it-IT" sz="2600" b="1" dirty="0">
                <a:solidFill>
                  <a:srgbClr val="203864"/>
                </a:solidFill>
                <a:effectLst>
                  <a:outerShdw blurRad="38100" dist="38100" dir="2700000" algn="tl">
                    <a:srgbClr val="C0C0C0"/>
                  </a:outerShdw>
                </a:effectLst>
              </a:rPr>
              <a:t>LA SVOLTA SEVESO</a:t>
            </a:r>
            <a:endParaRPr lang="it-IT" dirty="0">
              <a:latin typeface="Arial" charset="0"/>
              <a:cs typeface="Arial"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rapid-elearning-blog.s3.amazonaws.com/0914/safety-procedu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3084513"/>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51520" y="1052513"/>
            <a:ext cx="7992888" cy="2031325"/>
          </a:xfrm>
          <a:prstGeom prst="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it-IT" sz="1800" cap="all" dirty="0">
                <a:solidFill>
                  <a:schemeClr val="accent6">
                    <a:lumMod val="50000"/>
                  </a:schemeClr>
                </a:solidFill>
                <a:latin typeface="Arial Black" pitchFamily="34" charset="0"/>
                <a:ea typeface="Calibri" panose="020F0502020204030204" pitchFamily="34" charset="0"/>
                <a:cs typeface="Arial" panose="020B0604020202020204" pitchFamily="34" charset="0"/>
              </a:rPr>
              <a:t>“</a:t>
            </a:r>
            <a:r>
              <a:rPr lang="it-IT" sz="1800" b="1" u="sng" cap="all" dirty="0">
                <a:solidFill>
                  <a:schemeClr val="accent6">
                    <a:lumMod val="50000"/>
                  </a:schemeClr>
                </a:solidFill>
                <a:latin typeface="Arial Black" pitchFamily="34" charset="0"/>
                <a:ea typeface="Calibri" panose="020F0502020204030204" pitchFamily="34" charset="0"/>
                <a:cs typeface="Arial" panose="020B0604020202020204" pitchFamily="34" charset="0"/>
              </a:rPr>
              <a:t>processo educativo</a:t>
            </a:r>
            <a:r>
              <a:rPr lang="it-IT" sz="1800" cap="all" dirty="0">
                <a:solidFill>
                  <a:schemeClr val="accent6">
                    <a:lumMod val="50000"/>
                  </a:schemeClr>
                </a:solidFill>
                <a:latin typeface="Arial Black" pitchFamily="34" charset="0"/>
                <a:ea typeface="Calibri" panose="020F0502020204030204" pitchFamily="34" charset="0"/>
                <a:cs typeface="Arial" panose="020B0604020202020204" pitchFamily="34" charset="0"/>
              </a:rPr>
              <a:t> attraverso il quale trasferire ai lavoratori ed agli altri soggetti del sistema di prevenzione e protezione aziendale </a:t>
            </a:r>
            <a:r>
              <a:rPr lang="it-IT" sz="1800" u="sng" cap="all" dirty="0">
                <a:solidFill>
                  <a:schemeClr val="accent6">
                    <a:lumMod val="50000"/>
                  </a:schemeClr>
                </a:solidFill>
                <a:latin typeface="Arial Black" pitchFamily="34" charset="0"/>
                <a:ea typeface="Calibri" panose="020F0502020204030204" pitchFamily="34" charset="0"/>
                <a:cs typeface="Arial" panose="020B0604020202020204" pitchFamily="34" charset="0"/>
              </a:rPr>
              <a:t>conoscenze e procedure</a:t>
            </a:r>
            <a:r>
              <a:rPr lang="it-IT" sz="1800" cap="all" dirty="0">
                <a:solidFill>
                  <a:schemeClr val="accent6">
                    <a:lumMod val="50000"/>
                  </a:schemeClr>
                </a:solidFill>
                <a:latin typeface="Arial Black" pitchFamily="34" charset="0"/>
                <a:ea typeface="Calibri" panose="020F0502020204030204" pitchFamily="34" charset="0"/>
                <a:cs typeface="Arial" panose="020B0604020202020204" pitchFamily="34" charset="0"/>
              </a:rPr>
              <a:t> utili alla acquisizione di </a:t>
            </a:r>
            <a:r>
              <a:rPr lang="it-IT" sz="1800" b="1" cap="all" dirty="0">
                <a:solidFill>
                  <a:srgbClr val="C00000"/>
                </a:solidFill>
                <a:latin typeface="Arial Black" pitchFamily="34" charset="0"/>
                <a:ea typeface="Calibri" panose="020F0502020204030204" pitchFamily="34" charset="0"/>
                <a:cs typeface="Arial" panose="020B0604020202020204" pitchFamily="34" charset="0"/>
              </a:rPr>
              <a:t>competenze per lo svolgimento in sicurezza dei rispettivi compiti</a:t>
            </a:r>
            <a:r>
              <a:rPr lang="it-IT" sz="1800" cap="all" dirty="0">
                <a:solidFill>
                  <a:schemeClr val="accent6">
                    <a:lumMod val="50000"/>
                  </a:schemeClr>
                </a:solidFill>
                <a:latin typeface="Arial Black" pitchFamily="34" charset="0"/>
                <a:ea typeface="Calibri" panose="020F0502020204030204" pitchFamily="34" charset="0"/>
                <a:cs typeface="Arial" panose="020B0604020202020204" pitchFamily="34" charset="0"/>
              </a:rPr>
              <a:t> in azienda e alla </a:t>
            </a:r>
            <a:r>
              <a:rPr lang="it-IT" sz="1800" u="sng" cap="all" dirty="0">
                <a:solidFill>
                  <a:schemeClr val="accent6">
                    <a:lumMod val="50000"/>
                  </a:schemeClr>
                </a:solidFill>
                <a:latin typeface="Arial Black" pitchFamily="34" charset="0"/>
                <a:ea typeface="Calibri" panose="020F0502020204030204" pitchFamily="34" charset="0"/>
                <a:cs typeface="Arial" panose="020B0604020202020204" pitchFamily="34" charset="0"/>
              </a:rPr>
              <a:t>identificazione, riduzione e gestione dei rischi</a:t>
            </a:r>
            <a:r>
              <a:rPr lang="it-IT" sz="1800" cap="all" dirty="0">
                <a:solidFill>
                  <a:schemeClr val="accent6">
                    <a:lumMod val="50000"/>
                  </a:schemeClr>
                </a:solidFill>
                <a:latin typeface="Arial Black" pitchFamily="34" charset="0"/>
                <a:ea typeface="Calibri" panose="020F0502020204030204" pitchFamily="34" charset="0"/>
                <a:cs typeface="Arial" panose="020B0604020202020204" pitchFamily="34" charset="0"/>
              </a:rPr>
              <a:t>” </a:t>
            </a:r>
            <a:r>
              <a:rPr lang="it-IT" sz="1800" b="1" cap="all" dirty="0">
                <a:solidFill>
                  <a:srgbClr val="C00000"/>
                </a:solidFill>
                <a:effectLst>
                  <a:outerShdw blurRad="38100" dist="38100" dir="2700000" algn="tl">
                    <a:srgbClr val="000000">
                      <a:alpha val="43137"/>
                    </a:srgbClr>
                  </a:outerShdw>
                </a:effectLst>
                <a:latin typeface="Arial Black" pitchFamily="34" charset="0"/>
                <a:ea typeface="Calibri" panose="020F0502020204030204" pitchFamily="34" charset="0"/>
                <a:cs typeface="Arial" panose="020B0604020202020204" pitchFamily="34" charset="0"/>
              </a:rPr>
              <a:t>(art.2 </a:t>
            </a:r>
            <a:r>
              <a:rPr lang="it-IT" sz="1800" b="1" cap="all" dirty="0" err="1">
                <a:solidFill>
                  <a:srgbClr val="C00000"/>
                </a:solidFill>
                <a:effectLst>
                  <a:outerShdw blurRad="38100" dist="38100" dir="2700000" algn="tl">
                    <a:srgbClr val="000000">
                      <a:alpha val="43137"/>
                    </a:srgbClr>
                  </a:outerShdw>
                </a:effectLst>
                <a:latin typeface="Arial Black" pitchFamily="34" charset="0"/>
                <a:ea typeface="Calibri" panose="020F0502020204030204" pitchFamily="34" charset="0"/>
                <a:cs typeface="Arial" panose="020B0604020202020204" pitchFamily="34" charset="0"/>
              </a:rPr>
              <a:t>d.lgs</a:t>
            </a:r>
            <a:r>
              <a:rPr lang="it-IT" sz="1800" b="1" cap="all" dirty="0">
                <a:solidFill>
                  <a:srgbClr val="C00000"/>
                </a:solidFill>
                <a:effectLst>
                  <a:outerShdw blurRad="38100" dist="38100" dir="2700000" algn="tl">
                    <a:srgbClr val="000000">
                      <a:alpha val="43137"/>
                    </a:srgbClr>
                  </a:outerShdw>
                </a:effectLst>
                <a:latin typeface="Arial Black" pitchFamily="34" charset="0"/>
                <a:ea typeface="Calibri" panose="020F0502020204030204" pitchFamily="34" charset="0"/>
                <a:cs typeface="Arial" panose="020B0604020202020204" pitchFamily="34" charset="0"/>
              </a:rPr>
              <a:t> 81/08)</a:t>
            </a:r>
            <a:endParaRPr lang="it-IT" sz="1800" b="1" cap="all" dirty="0">
              <a:solidFill>
                <a:srgbClr val="C00000"/>
              </a:solidFill>
              <a:effectLst>
                <a:outerShdw blurRad="38100" dist="38100" dir="2700000" algn="tl">
                  <a:srgbClr val="000000">
                    <a:alpha val="43137"/>
                  </a:srgbClr>
                </a:outerShdw>
              </a:effectLst>
              <a:latin typeface="Arial Black" pitchFamily="34" charset="0"/>
              <a:cs typeface="Arial" panose="020B0604020202020204" pitchFamily="34" charset="0"/>
            </a:endParaRPr>
          </a:p>
        </p:txBody>
      </p:sp>
      <p:sp>
        <p:nvSpPr>
          <p:cNvPr id="4" name="Rettangolo 3"/>
          <p:cNvSpPr/>
          <p:nvPr/>
        </p:nvSpPr>
        <p:spPr>
          <a:xfrm>
            <a:off x="4572000" y="3354388"/>
            <a:ext cx="3506788" cy="646112"/>
          </a:xfrm>
          <a:prstGeom prst="rect">
            <a:avLst/>
          </a:prstGeom>
        </p:spPr>
        <p:txBody>
          <a:bodyPr>
            <a:spAutoFit/>
          </a:bodyPr>
          <a:lstStyle/>
          <a:p>
            <a:pPr algn="ctr">
              <a:defRPr/>
            </a:pPr>
            <a:r>
              <a:rPr lang="it-IT" sz="1800" b="1" cap="all" dirty="0">
                <a:ln/>
                <a:solidFill>
                  <a:srgbClr val="C00000"/>
                </a:solidFill>
                <a:effectLst>
                  <a:outerShdw blurRad="38100" dist="38100" dir="2700000" algn="tl">
                    <a:srgbClr val="000000">
                      <a:alpha val="43137"/>
                    </a:srgbClr>
                  </a:outerShdw>
                </a:effectLst>
                <a:ea typeface="Calibri" panose="020F0502020204030204" pitchFamily="34" charset="0"/>
              </a:rPr>
              <a:t>da conoscenze</a:t>
            </a:r>
            <a:r>
              <a:rPr lang="it-IT" sz="1800" b="1" cap="all" dirty="0">
                <a:ln/>
                <a:solidFill>
                  <a:srgbClr val="0066CC"/>
                </a:solidFill>
                <a:ea typeface="Calibri" panose="020F0502020204030204" pitchFamily="34" charset="0"/>
              </a:rPr>
              <a:t> </a:t>
            </a:r>
          </a:p>
          <a:p>
            <a:pPr algn="ctr">
              <a:defRPr/>
            </a:pPr>
            <a:r>
              <a:rPr lang="it-IT" sz="1800" b="1" cap="all" dirty="0">
                <a:ln/>
                <a:solidFill>
                  <a:srgbClr val="0066CC"/>
                </a:solidFill>
                <a:ea typeface="Calibri" panose="020F0502020204030204" pitchFamily="34" charset="0"/>
              </a:rPr>
              <a:t>tecniche e procedure</a:t>
            </a:r>
          </a:p>
        </p:txBody>
      </p:sp>
      <p:sp>
        <p:nvSpPr>
          <p:cNvPr id="5" name="Rettangolo 4"/>
          <p:cNvSpPr/>
          <p:nvPr/>
        </p:nvSpPr>
        <p:spPr>
          <a:xfrm>
            <a:off x="5448300" y="4454525"/>
            <a:ext cx="2009775" cy="369888"/>
          </a:xfrm>
          <a:prstGeom prst="rect">
            <a:avLst/>
          </a:prstGeom>
        </p:spPr>
        <p:txBody>
          <a:bodyPr wrap="none">
            <a:spAutoFit/>
          </a:bodyPr>
          <a:lstStyle/>
          <a:p>
            <a:pPr>
              <a:defRPr/>
            </a:pPr>
            <a:r>
              <a:rPr lang="it-IT" sz="1800" b="1" cap="all" dirty="0">
                <a:solidFill>
                  <a:srgbClr val="C00000"/>
                </a:solidFill>
                <a:effectLst>
                  <a:outerShdw blurRad="38100" dist="38100" dir="2700000" algn="tl">
                    <a:srgbClr val="000000">
                      <a:alpha val="43137"/>
                    </a:srgbClr>
                  </a:outerShdw>
                </a:effectLst>
                <a:ea typeface="Calibri" panose="020F0502020204030204" pitchFamily="34" charset="0"/>
              </a:rPr>
              <a:t>A competenze</a:t>
            </a:r>
          </a:p>
        </p:txBody>
      </p:sp>
      <p:sp>
        <p:nvSpPr>
          <p:cNvPr id="6" name="Rettangolo 5"/>
          <p:cNvSpPr/>
          <p:nvPr/>
        </p:nvSpPr>
        <p:spPr>
          <a:xfrm>
            <a:off x="5035550" y="4841875"/>
            <a:ext cx="2757488" cy="369888"/>
          </a:xfrm>
          <a:prstGeom prst="rect">
            <a:avLst/>
          </a:prstGeom>
        </p:spPr>
        <p:txBody>
          <a:bodyPr wrap="none">
            <a:spAutoFit/>
          </a:bodyPr>
          <a:lstStyle/>
          <a:p>
            <a:pPr>
              <a:defRPr/>
            </a:pPr>
            <a:r>
              <a:rPr lang="it-IT" sz="1800" cap="all" dirty="0">
                <a:solidFill>
                  <a:schemeClr val="accent6">
                    <a:lumMod val="50000"/>
                  </a:schemeClr>
                </a:solidFill>
                <a:ea typeface="Calibri" panose="020F0502020204030204" pitchFamily="34" charset="0"/>
              </a:rPr>
              <a:t>concetto </a:t>
            </a:r>
            <a:r>
              <a:rPr lang="it-IT" sz="1800" i="1" cap="all" dirty="0">
                <a:solidFill>
                  <a:srgbClr val="C00000"/>
                </a:solidFill>
                <a:ea typeface="Calibri" panose="020F0502020204030204" pitchFamily="34" charset="0"/>
              </a:rPr>
              <a:t>dinamico</a:t>
            </a:r>
            <a:r>
              <a:rPr lang="it-IT" sz="1800" cap="all" dirty="0">
                <a:solidFill>
                  <a:schemeClr val="accent6">
                    <a:lumMod val="50000"/>
                  </a:schemeClr>
                </a:solidFill>
                <a:ea typeface="Calibri" panose="020F0502020204030204" pitchFamily="34" charset="0"/>
              </a:rPr>
              <a:t> </a:t>
            </a:r>
          </a:p>
        </p:txBody>
      </p:sp>
      <p:sp>
        <p:nvSpPr>
          <p:cNvPr id="7" name="Rettangolo 6"/>
          <p:cNvSpPr/>
          <p:nvPr/>
        </p:nvSpPr>
        <p:spPr>
          <a:xfrm>
            <a:off x="4795838" y="5557838"/>
            <a:ext cx="3249612" cy="646112"/>
          </a:xfrm>
          <a:prstGeom prst="rect">
            <a:avLst/>
          </a:prstGeom>
        </p:spPr>
        <p:txBody>
          <a:bodyPr wrap="none">
            <a:spAutoFit/>
          </a:bodyPr>
          <a:lstStyle/>
          <a:p>
            <a:pPr algn="ctr">
              <a:defRPr/>
            </a:pPr>
            <a:r>
              <a:rPr lang="it-IT" sz="1800" cap="all" dirty="0">
                <a:solidFill>
                  <a:schemeClr val="accent6">
                    <a:lumMod val="50000"/>
                  </a:schemeClr>
                </a:solidFill>
                <a:ea typeface="Calibri" panose="020F0502020204030204" pitchFamily="34" charset="0"/>
              </a:rPr>
              <a:t>identificare, ridurre e </a:t>
            </a:r>
            <a:br>
              <a:rPr lang="it-IT" sz="1800" cap="all" dirty="0">
                <a:solidFill>
                  <a:schemeClr val="accent6">
                    <a:lumMod val="50000"/>
                  </a:schemeClr>
                </a:solidFill>
                <a:ea typeface="Calibri" panose="020F0502020204030204" pitchFamily="34" charset="0"/>
              </a:rPr>
            </a:br>
            <a:r>
              <a:rPr lang="it-IT" sz="1800" cap="all" dirty="0">
                <a:solidFill>
                  <a:schemeClr val="accent6">
                    <a:lumMod val="50000"/>
                  </a:schemeClr>
                </a:solidFill>
                <a:ea typeface="Calibri" panose="020F0502020204030204" pitchFamily="34" charset="0"/>
              </a:rPr>
              <a:t>gestire il </a:t>
            </a:r>
            <a:r>
              <a:rPr lang="it-IT" sz="1800" b="1" cap="all" dirty="0">
                <a:solidFill>
                  <a:srgbClr val="C00000"/>
                </a:solidFill>
                <a:ea typeface="Calibri" panose="020F0502020204030204" pitchFamily="34" charset="0"/>
              </a:rPr>
              <a:t>rischio.</a:t>
            </a:r>
          </a:p>
        </p:txBody>
      </p:sp>
      <p:sp>
        <p:nvSpPr>
          <p:cNvPr id="10" name="Parentesi graffa chiusa 9"/>
          <p:cNvSpPr/>
          <p:nvPr/>
        </p:nvSpPr>
        <p:spPr>
          <a:xfrm flipH="1" flipV="1">
            <a:off x="4622800" y="3354388"/>
            <a:ext cx="493713" cy="2876550"/>
          </a:xfrm>
          <a:prstGeom prst="rightBrace">
            <a:avLst>
              <a:gd name="adj1" fmla="val 8333"/>
              <a:gd name="adj2" fmla="val 50993"/>
            </a:avLst>
          </a:prstGeom>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it-IT"/>
          </a:p>
        </p:txBody>
      </p:sp>
      <p:sp>
        <p:nvSpPr>
          <p:cNvPr id="13" name="Rettangolo 12"/>
          <p:cNvSpPr/>
          <p:nvPr/>
        </p:nvSpPr>
        <p:spPr>
          <a:xfrm>
            <a:off x="539552" y="4437112"/>
            <a:ext cx="4033476" cy="707886"/>
          </a:xfrm>
          <a:prstGeom prst="rect">
            <a:avLst/>
          </a:prstGeom>
        </p:spPr>
        <p:txBody>
          <a:bodyPr wrap="none">
            <a:spAutoFit/>
          </a:bodyPr>
          <a:lstStyle/>
          <a:p>
            <a:pPr>
              <a:defRPr/>
            </a:pPr>
            <a:r>
              <a:rPr lang="it-IT" sz="4000" dirty="0">
                <a:ln w="18415" cmpd="sng">
                  <a:solidFill>
                    <a:srgbClr val="002060"/>
                  </a:solidFill>
                  <a:prstDash val="solid"/>
                </a:ln>
                <a:solidFill>
                  <a:srgbClr val="FFFFFF"/>
                </a:solidFill>
                <a:effectLst>
                  <a:outerShdw blurRad="63500" dir="3600000" algn="tl" rotWithShape="0">
                    <a:srgbClr val="000000">
                      <a:alpha val="70000"/>
                    </a:srgbClr>
                  </a:outerShdw>
                </a:effectLst>
                <a:latin typeface="Arial Black" pitchFamily="34" charset="0"/>
                <a:ea typeface="Calibri" panose="020F0502020204030204" pitchFamily="34" charset="0"/>
              </a:rPr>
              <a:t>FORMAZIONE</a:t>
            </a:r>
          </a:p>
        </p:txBody>
      </p:sp>
      <p:sp>
        <p:nvSpPr>
          <p:cNvPr id="12" name="Freccia in giù 11"/>
          <p:cNvSpPr/>
          <p:nvPr/>
        </p:nvSpPr>
        <p:spPr>
          <a:xfrm>
            <a:off x="6397625" y="3973513"/>
            <a:ext cx="334963" cy="433387"/>
          </a:xfrm>
          <a:prstGeom prst="downArrow">
            <a:avLst/>
          </a:prstGeom>
          <a:noFill/>
          <a:ln>
            <a:solidFill>
              <a:srgbClr val="FF0000"/>
            </a:solidFill>
          </a:ln>
        </p:spPr>
        <p:txBody>
          <a:bodyPr anchor="ctr">
            <a:spAutoFit/>
          </a:bodyPr>
          <a:lstStyle/>
          <a:p>
            <a:pPr algn="ctr">
              <a:defRPr/>
            </a:pP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0253" name="Immagin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5207000"/>
            <a:ext cx="3714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p:cNvSpPr/>
          <p:nvPr/>
        </p:nvSpPr>
        <p:spPr>
          <a:xfrm>
            <a:off x="5651500" y="404813"/>
            <a:ext cx="2425700" cy="492125"/>
          </a:xfrm>
          <a:prstGeom prst="rect">
            <a:avLst/>
          </a:prstGeom>
        </p:spPr>
        <p:txBody>
          <a:bodyPr wrap="none">
            <a:spAutoFit/>
          </a:bodyPr>
          <a:lstStyle/>
          <a:p>
            <a:pPr>
              <a:defRPr/>
            </a:pPr>
            <a:r>
              <a:rPr lang="it-IT" sz="2600" b="1" dirty="0">
                <a:solidFill>
                  <a:srgbClr val="203864"/>
                </a:solidFill>
                <a:effectLst>
                  <a:outerShdw blurRad="38100" dist="38100" dir="2700000" algn="tl">
                    <a:srgbClr val="C0C0C0"/>
                  </a:outerShdw>
                </a:effectLst>
              </a:rPr>
              <a:t>FORMAZIONE</a:t>
            </a:r>
            <a:endParaRPr lang="it-IT" dirty="0">
              <a:latin typeface="Arial" charset="0"/>
              <a:cs typeface="Arial"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25538"/>
            <a:ext cx="48863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ttangolo 5"/>
          <p:cNvSpPr>
            <a:spLocks noChangeArrowheads="1"/>
          </p:cNvSpPr>
          <p:nvPr/>
        </p:nvSpPr>
        <p:spPr bwMode="auto">
          <a:xfrm>
            <a:off x="179388" y="998538"/>
            <a:ext cx="3032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r>
              <a:rPr lang="it-IT" altLang="it-IT" b="1">
                <a:solidFill>
                  <a:srgbClr val="002060"/>
                </a:solidFill>
              </a:rPr>
              <a:t>DIREZIONE CENTRALE PREVENZIONE</a:t>
            </a:r>
          </a:p>
        </p:txBody>
      </p:sp>
      <p:sp>
        <p:nvSpPr>
          <p:cNvPr id="7" name="Freccia a destra 6"/>
          <p:cNvSpPr/>
          <p:nvPr/>
        </p:nvSpPr>
        <p:spPr>
          <a:xfrm rot="5400000">
            <a:off x="1308100" y="1279525"/>
            <a:ext cx="773113" cy="792163"/>
          </a:xfrm>
          <a:prstGeom prst="rightArrow">
            <a:avLst/>
          </a:prstGeom>
          <a:ln>
            <a:solidFill>
              <a:srgbClr val="A6303B"/>
            </a:solidFill>
          </a:ln>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Arial" panose="020B0604020202020204" pitchFamily="34" charset="0"/>
            </a:endParaRPr>
          </a:p>
        </p:txBody>
      </p:sp>
      <p:sp>
        <p:nvSpPr>
          <p:cNvPr id="11269" name="Rettangolo 7"/>
          <p:cNvSpPr>
            <a:spLocks noChangeArrowheads="1"/>
          </p:cNvSpPr>
          <p:nvPr/>
        </p:nvSpPr>
        <p:spPr bwMode="auto">
          <a:xfrm>
            <a:off x="420688" y="2114550"/>
            <a:ext cx="2262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b="1">
                <a:solidFill>
                  <a:srgbClr val="002060"/>
                </a:solidFill>
              </a:rPr>
              <a:t>NETWORK POLI FORMATIVI</a:t>
            </a:r>
          </a:p>
          <a:p>
            <a:pPr algn="ctr"/>
            <a:r>
              <a:rPr lang="it-IT" altLang="it-IT" b="1">
                <a:solidFill>
                  <a:srgbClr val="002060"/>
                </a:solidFill>
              </a:rPr>
              <a:t>TERRITORIALI</a:t>
            </a:r>
          </a:p>
        </p:txBody>
      </p:sp>
      <p:pic>
        <p:nvPicPr>
          <p:cNvPr id="11270" name="Immagine 18"/>
          <p:cNvPicPr>
            <a:picLocks noChangeAspect="1"/>
          </p:cNvPicPr>
          <p:nvPr/>
        </p:nvPicPr>
        <p:blipFill>
          <a:blip r:embed="rId3">
            <a:extLst>
              <a:ext uri="{28A0092B-C50C-407E-A947-70E740481C1C}">
                <a14:useLocalDpi xmlns:a14="http://schemas.microsoft.com/office/drawing/2010/main" val="0"/>
              </a:ext>
            </a:extLst>
          </a:blip>
          <a:srcRect t="-8559" b="23511"/>
          <a:stretch>
            <a:fillRect/>
          </a:stretch>
        </p:blipFill>
        <p:spPr bwMode="auto">
          <a:xfrm>
            <a:off x="179388" y="3429000"/>
            <a:ext cx="444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ttangolo 21"/>
          <p:cNvSpPr>
            <a:spLocks noChangeArrowheads="1"/>
          </p:cNvSpPr>
          <p:nvPr/>
        </p:nvSpPr>
        <p:spPr bwMode="auto">
          <a:xfrm>
            <a:off x="623888" y="3736975"/>
            <a:ext cx="7913687" cy="3013075"/>
          </a:xfrm>
          <a:prstGeom prst="rect">
            <a:avLst/>
          </a:prstGeom>
          <a:noFill/>
          <a:ln w="9525">
            <a:noFill/>
            <a:miter lim="800000"/>
            <a:headEnd/>
            <a:tailEnd/>
          </a:ln>
        </p:spPr>
        <p:txBody>
          <a:bodyPr>
            <a:spAutoFit/>
          </a:bodyPr>
          <a:lstStyle/>
          <a:p>
            <a:pPr algn="just">
              <a:lnSpc>
                <a:spcPct val="115000"/>
              </a:lnSpc>
              <a:defRPr/>
            </a:pPr>
            <a:r>
              <a:rPr lang="it-IT" dirty="0">
                <a:solidFill>
                  <a:srgbClr val="002060"/>
                </a:solidFill>
                <a:latin typeface="+mj-lt"/>
                <a:ea typeface="Calibri" pitchFamily="34" charset="0"/>
                <a:cs typeface="Times New Roman" pitchFamily="18" charset="0"/>
              </a:rPr>
              <a:t>la formazione per le </a:t>
            </a:r>
            <a:r>
              <a:rPr lang="it-IT" b="1" dirty="0">
                <a:solidFill>
                  <a:srgbClr val="002060"/>
                </a:solidFill>
                <a:latin typeface="+mj-lt"/>
                <a:ea typeface="Calibri" pitchFamily="34" charset="0"/>
                <a:cs typeface="Times New Roman" pitchFamily="18" charset="0"/>
              </a:rPr>
              <a:t>figure </a:t>
            </a:r>
            <a:r>
              <a:rPr lang="it-IT" b="1" dirty="0" err="1">
                <a:solidFill>
                  <a:srgbClr val="002060"/>
                </a:solidFill>
                <a:latin typeface="+mj-lt"/>
                <a:ea typeface="Calibri" pitchFamily="34" charset="0"/>
                <a:cs typeface="Times New Roman" pitchFamily="18" charset="0"/>
              </a:rPr>
              <a:t>prevenzionali</a:t>
            </a:r>
            <a:r>
              <a:rPr lang="it-IT" b="1" dirty="0">
                <a:solidFill>
                  <a:srgbClr val="002060"/>
                </a:solidFill>
                <a:latin typeface="+mj-lt"/>
                <a:ea typeface="Calibri" pitchFamily="34" charset="0"/>
                <a:cs typeface="Times New Roman" pitchFamily="18" charset="0"/>
              </a:rPr>
              <a:t> prevista dal d.lgs. 81/08 </a:t>
            </a:r>
            <a:r>
              <a:rPr lang="it-IT" dirty="0">
                <a:solidFill>
                  <a:srgbClr val="002060"/>
                </a:solidFill>
                <a:latin typeface="+mj-lt"/>
                <a:ea typeface="Calibri" pitchFamily="34" charset="0"/>
                <a:cs typeface="Times New Roman" pitchFamily="18" charset="0"/>
              </a:rPr>
              <a:t>e </a:t>
            </a:r>
            <a:r>
              <a:rPr lang="it-IT" dirty="0" err="1">
                <a:solidFill>
                  <a:srgbClr val="002060"/>
                </a:solidFill>
                <a:latin typeface="+mj-lt"/>
                <a:ea typeface="Calibri" pitchFamily="34" charset="0"/>
                <a:cs typeface="Times New Roman" pitchFamily="18" charset="0"/>
              </a:rPr>
              <a:t>s.m.i.</a:t>
            </a:r>
            <a:r>
              <a:rPr lang="it-IT" dirty="0">
                <a:solidFill>
                  <a:srgbClr val="002060"/>
                </a:solidFill>
                <a:latin typeface="+mj-lt"/>
                <a:ea typeface="Calibri" pitchFamily="34" charset="0"/>
                <a:cs typeface="Times New Roman" pitchFamily="18" charset="0"/>
              </a:rPr>
              <a:t> e dagli specifici </a:t>
            </a:r>
            <a:r>
              <a:rPr lang="it-IT" b="1" dirty="0">
                <a:solidFill>
                  <a:srgbClr val="002060"/>
                </a:solidFill>
                <a:latin typeface="+mj-lt"/>
                <a:ea typeface="Calibri" pitchFamily="34" charset="0"/>
                <a:cs typeface="Times New Roman" pitchFamily="18" charset="0"/>
              </a:rPr>
              <a:t>Accordi Stato Regioni </a:t>
            </a:r>
            <a:r>
              <a:rPr lang="it-IT" dirty="0">
                <a:solidFill>
                  <a:srgbClr val="002060"/>
                </a:solidFill>
                <a:latin typeface="+mj-lt"/>
                <a:ea typeface="Calibri" pitchFamily="34" charset="0"/>
                <a:cs typeface="Times New Roman" pitchFamily="18" charset="0"/>
              </a:rPr>
              <a:t>in materia. </a:t>
            </a:r>
          </a:p>
          <a:p>
            <a:pPr algn="just">
              <a:lnSpc>
                <a:spcPct val="115000"/>
              </a:lnSpc>
              <a:defRPr/>
            </a:pPr>
            <a:endParaRPr lang="it-IT" sz="1100" dirty="0">
              <a:solidFill>
                <a:srgbClr val="002060"/>
              </a:solidFill>
              <a:latin typeface="+mj-lt"/>
              <a:ea typeface="Calibri" pitchFamily="34" charset="0"/>
              <a:cs typeface="Times New Roman" pitchFamily="18" charset="0"/>
            </a:endParaRPr>
          </a:p>
          <a:p>
            <a:pPr algn="just">
              <a:lnSpc>
                <a:spcPct val="115000"/>
              </a:lnSpc>
              <a:defRPr/>
            </a:pPr>
            <a:r>
              <a:rPr lang="it-IT" dirty="0">
                <a:solidFill>
                  <a:srgbClr val="002060"/>
                </a:solidFill>
                <a:latin typeface="+mj-lt"/>
                <a:ea typeface="Calibri" pitchFamily="34" charset="0"/>
                <a:cs typeface="Times New Roman" pitchFamily="18" charset="0"/>
              </a:rPr>
              <a:t>la </a:t>
            </a:r>
            <a:r>
              <a:rPr lang="it-IT" b="1" dirty="0">
                <a:solidFill>
                  <a:srgbClr val="002060"/>
                </a:solidFill>
                <a:latin typeface="+mj-lt"/>
                <a:ea typeface="Calibri" pitchFamily="34" charset="0"/>
                <a:cs typeface="Times New Roman" pitchFamily="18" charset="0"/>
              </a:rPr>
              <a:t>formazione specialistica per particolari mansioni e per gli addetti all’utilizzo di particolari strumenti, attrezzature e macchine previsti dal d.lgs. 81/08 e </a:t>
            </a:r>
            <a:r>
              <a:rPr lang="it-IT" b="1" dirty="0" err="1">
                <a:solidFill>
                  <a:srgbClr val="002060"/>
                </a:solidFill>
                <a:latin typeface="+mj-lt"/>
                <a:ea typeface="Calibri" pitchFamily="34" charset="0"/>
                <a:cs typeface="Times New Roman" pitchFamily="18" charset="0"/>
              </a:rPr>
              <a:t>s.m.i</a:t>
            </a:r>
            <a:r>
              <a:rPr lang="it-IT" dirty="0" err="1">
                <a:solidFill>
                  <a:srgbClr val="002060"/>
                </a:solidFill>
                <a:latin typeface="+mj-lt"/>
                <a:ea typeface="Calibri" pitchFamily="34" charset="0"/>
                <a:cs typeface="Times New Roman" pitchFamily="18" charset="0"/>
              </a:rPr>
              <a:t>.</a:t>
            </a:r>
            <a:r>
              <a:rPr lang="it-IT" dirty="0">
                <a:solidFill>
                  <a:srgbClr val="002060"/>
                </a:solidFill>
                <a:latin typeface="+mj-lt"/>
                <a:ea typeface="Calibri" pitchFamily="34" charset="0"/>
                <a:cs typeface="Times New Roman" pitchFamily="18" charset="0"/>
              </a:rPr>
              <a:t> e </a:t>
            </a:r>
            <a:r>
              <a:rPr lang="it-IT" b="1" dirty="0">
                <a:solidFill>
                  <a:srgbClr val="002060"/>
                </a:solidFill>
                <a:latin typeface="+mj-lt"/>
                <a:ea typeface="Calibri" pitchFamily="34" charset="0"/>
                <a:cs typeface="Times New Roman" pitchFamily="18" charset="0"/>
              </a:rPr>
              <a:t>dagli specifici Accordi Stato Regioni; </a:t>
            </a:r>
          </a:p>
          <a:p>
            <a:pPr algn="just">
              <a:lnSpc>
                <a:spcPct val="115000"/>
              </a:lnSpc>
              <a:defRPr/>
            </a:pPr>
            <a:endParaRPr lang="it-IT" sz="1100" dirty="0">
              <a:solidFill>
                <a:srgbClr val="002060"/>
              </a:solidFill>
              <a:latin typeface="+mj-lt"/>
              <a:ea typeface="Calibri" pitchFamily="34" charset="0"/>
              <a:cs typeface="Times New Roman" pitchFamily="18" charset="0"/>
            </a:endParaRPr>
          </a:p>
          <a:p>
            <a:pPr algn="just">
              <a:lnSpc>
                <a:spcPct val="115000"/>
              </a:lnSpc>
              <a:defRPr/>
            </a:pPr>
            <a:r>
              <a:rPr lang="it-IT" dirty="0">
                <a:solidFill>
                  <a:srgbClr val="002060"/>
                </a:solidFill>
                <a:latin typeface="+mj-lt"/>
                <a:ea typeface="Calibri" pitchFamily="34" charset="0"/>
                <a:cs typeface="Times New Roman" pitchFamily="18" charset="0"/>
              </a:rPr>
              <a:t>la formazione riguardante i </a:t>
            </a:r>
            <a:r>
              <a:rPr lang="it-IT" b="1" dirty="0">
                <a:solidFill>
                  <a:srgbClr val="002060"/>
                </a:solidFill>
                <a:latin typeface="+mj-lt"/>
                <a:ea typeface="Calibri" pitchFamily="34" charset="0"/>
                <a:cs typeface="Times New Roman" pitchFamily="18" charset="0"/>
              </a:rPr>
              <a:t>Sistemi di gestione della salute e sicurezza nei luoghi di lavoro </a:t>
            </a:r>
            <a:r>
              <a:rPr lang="it-IT" dirty="0">
                <a:solidFill>
                  <a:srgbClr val="002060"/>
                </a:solidFill>
                <a:latin typeface="+mj-lt"/>
                <a:ea typeface="Calibri" pitchFamily="34" charset="0"/>
                <a:cs typeface="Times New Roman" pitchFamily="18" charset="0"/>
              </a:rPr>
              <a:t>(SGSL) mediante corsi di qualificazione per </a:t>
            </a:r>
            <a:r>
              <a:rPr lang="it-IT" b="1" dirty="0" err="1">
                <a:solidFill>
                  <a:srgbClr val="002060"/>
                </a:solidFill>
                <a:latin typeface="+mj-lt"/>
                <a:ea typeface="Calibri" pitchFamily="34" charset="0"/>
                <a:cs typeface="Times New Roman" pitchFamily="18" charset="0"/>
              </a:rPr>
              <a:t>Auditors</a:t>
            </a:r>
            <a:r>
              <a:rPr lang="it-IT" b="1" dirty="0">
                <a:solidFill>
                  <a:srgbClr val="002060"/>
                </a:solidFill>
                <a:latin typeface="+mj-lt"/>
                <a:ea typeface="Calibri" pitchFamily="34" charset="0"/>
                <a:cs typeface="Times New Roman" pitchFamily="18" charset="0"/>
              </a:rPr>
              <a:t> e Progettisti/Consulenti; </a:t>
            </a:r>
          </a:p>
          <a:p>
            <a:pPr algn="just">
              <a:lnSpc>
                <a:spcPct val="115000"/>
              </a:lnSpc>
              <a:defRPr/>
            </a:pPr>
            <a:endParaRPr lang="it-IT" sz="1100" dirty="0">
              <a:solidFill>
                <a:srgbClr val="002060"/>
              </a:solidFill>
              <a:latin typeface="+mj-lt"/>
              <a:ea typeface="Calibri" pitchFamily="34" charset="0"/>
              <a:cs typeface="Times New Roman" pitchFamily="18" charset="0"/>
            </a:endParaRPr>
          </a:p>
          <a:p>
            <a:pPr algn="just">
              <a:lnSpc>
                <a:spcPct val="115000"/>
              </a:lnSpc>
              <a:defRPr/>
            </a:pPr>
            <a:r>
              <a:rPr lang="it-IT" dirty="0">
                <a:solidFill>
                  <a:srgbClr val="002060"/>
                </a:solidFill>
                <a:latin typeface="+mj-lt"/>
                <a:ea typeface="Calibri" pitchFamily="34" charset="0"/>
                <a:cs typeface="Times New Roman" pitchFamily="18" charset="0"/>
              </a:rPr>
              <a:t>l’alta </a:t>
            </a:r>
            <a:r>
              <a:rPr lang="it-IT" b="1" dirty="0">
                <a:solidFill>
                  <a:srgbClr val="002060"/>
                </a:solidFill>
                <a:latin typeface="+mj-lt"/>
                <a:ea typeface="Calibri" pitchFamily="34" charset="0"/>
                <a:cs typeface="Times New Roman" pitchFamily="18" charset="0"/>
              </a:rPr>
              <a:t>formazione universitaria post </a:t>
            </a:r>
            <a:r>
              <a:rPr lang="it-IT" b="1" dirty="0" err="1">
                <a:solidFill>
                  <a:srgbClr val="002060"/>
                </a:solidFill>
                <a:latin typeface="+mj-lt"/>
                <a:ea typeface="Calibri" pitchFamily="34" charset="0"/>
                <a:cs typeface="Times New Roman" pitchFamily="18" charset="0"/>
              </a:rPr>
              <a:t>lauream</a:t>
            </a:r>
            <a:r>
              <a:rPr lang="it-IT" dirty="0">
                <a:solidFill>
                  <a:srgbClr val="002060"/>
                </a:solidFill>
                <a:latin typeface="+mj-lt"/>
                <a:ea typeface="Calibri" pitchFamily="34" charset="0"/>
                <a:cs typeface="Times New Roman" pitchFamily="18" charset="0"/>
              </a:rPr>
              <a:t>, mediante corsi di perfezionamento universitario e master di specializzazione di primo e secondo livello organizzati in collaborazione con diversi atenei italiani.</a:t>
            </a:r>
            <a:endParaRPr lang="it-IT" sz="1100" dirty="0">
              <a:solidFill>
                <a:srgbClr val="002060"/>
              </a:solidFill>
              <a:latin typeface="+mj-lt"/>
              <a:ea typeface="Calibri" pitchFamily="34" charset="0"/>
              <a:cs typeface="Times New Roman" pitchFamily="18" charset="0"/>
            </a:endParaRPr>
          </a:p>
          <a:p>
            <a:pPr algn="just">
              <a:lnSpc>
                <a:spcPct val="115000"/>
              </a:lnSpc>
              <a:spcAft>
                <a:spcPts val="1000"/>
              </a:spcAft>
              <a:defRPr/>
            </a:pPr>
            <a:r>
              <a:rPr lang="it-IT" dirty="0">
                <a:solidFill>
                  <a:srgbClr val="002060"/>
                </a:solidFill>
                <a:latin typeface="+mj-lt"/>
                <a:ea typeface="Calibri" pitchFamily="34" charset="0"/>
                <a:cs typeface="Times New Roman" pitchFamily="18" charset="0"/>
              </a:rPr>
              <a:t/>
            </a:r>
            <a:br>
              <a:rPr lang="it-IT" dirty="0">
                <a:solidFill>
                  <a:srgbClr val="002060"/>
                </a:solidFill>
                <a:latin typeface="+mj-lt"/>
                <a:ea typeface="Calibri" pitchFamily="34" charset="0"/>
                <a:cs typeface="Times New Roman" pitchFamily="18" charset="0"/>
              </a:rPr>
            </a:br>
            <a:r>
              <a:rPr lang="it-IT" dirty="0">
                <a:solidFill>
                  <a:srgbClr val="002060"/>
                </a:solidFill>
                <a:latin typeface="+mj-lt"/>
                <a:ea typeface="Calibri" pitchFamily="34" charset="0"/>
                <a:cs typeface="Times New Roman" pitchFamily="18" charset="0"/>
              </a:rPr>
              <a:t>A queste attività si somma </a:t>
            </a:r>
            <a:r>
              <a:rPr lang="it-IT" b="1" dirty="0">
                <a:solidFill>
                  <a:srgbClr val="002060"/>
                </a:solidFill>
                <a:latin typeface="+mj-lt"/>
                <a:ea typeface="Calibri" pitchFamily="34" charset="0"/>
                <a:cs typeface="Times New Roman" pitchFamily="18" charset="0"/>
              </a:rPr>
              <a:t>l’informazione costante che l’INAIL opera presso le scuole </a:t>
            </a:r>
            <a:r>
              <a:rPr lang="it-IT" dirty="0">
                <a:solidFill>
                  <a:srgbClr val="002060"/>
                </a:solidFill>
                <a:latin typeface="+mj-lt"/>
                <a:ea typeface="Calibri" pitchFamily="34" charset="0"/>
                <a:cs typeface="Times New Roman" pitchFamily="18" charset="0"/>
              </a:rPr>
              <a:t>su tutti i livelli di istruzione che comprende contenuti anche tecnici e specifici. </a:t>
            </a:r>
            <a:endParaRPr lang="it-IT" sz="1100" dirty="0">
              <a:solidFill>
                <a:srgbClr val="002060"/>
              </a:solidFill>
              <a:latin typeface="+mj-lt"/>
              <a:ea typeface="Calibri" pitchFamily="34" charset="0"/>
              <a:cs typeface="Times New Roman" pitchFamily="18" charset="0"/>
            </a:endParaRPr>
          </a:p>
        </p:txBody>
      </p:sp>
      <p:pic>
        <p:nvPicPr>
          <p:cNvPr id="23" name="Immagine 22"/>
          <p:cNvPicPr>
            <a:picLocks noChangeAspect="1"/>
          </p:cNvPicPr>
          <p:nvPr/>
        </p:nvPicPr>
        <p:blipFill>
          <a:blip r:embed="rId4" cstate="print">
            <a:duotone>
              <a:prstClr val="black"/>
              <a:srgbClr val="92D050">
                <a:tint val="45000"/>
                <a:satMod val="400000"/>
              </a:srgbClr>
            </a:duotone>
          </a:blip>
          <a:stretch>
            <a:fillRect/>
          </a:stretch>
        </p:blipFill>
        <p:spPr>
          <a:xfrm>
            <a:off x="197802" y="6165304"/>
            <a:ext cx="408467" cy="408467"/>
          </a:xfrm>
          <a:prstGeom prst="rect">
            <a:avLst/>
          </a:prstGeom>
        </p:spPr>
      </p:pic>
      <p:pic>
        <p:nvPicPr>
          <p:cNvPr id="24" name="Immagine 23"/>
          <p:cNvPicPr>
            <a:picLocks noChangeAspect="1"/>
          </p:cNvPicPr>
          <p:nvPr/>
        </p:nvPicPr>
        <p:blipFill>
          <a:blip r:embed="rId4" cstate="print">
            <a:duotone>
              <a:prstClr val="black"/>
              <a:srgbClr val="FFC000">
                <a:tint val="45000"/>
                <a:satMod val="400000"/>
              </a:srgbClr>
            </a:duotone>
          </a:blip>
          <a:stretch>
            <a:fillRect/>
          </a:stretch>
        </p:blipFill>
        <p:spPr>
          <a:xfrm>
            <a:off x="206947" y="5564374"/>
            <a:ext cx="408467" cy="408467"/>
          </a:xfrm>
          <a:prstGeom prst="rect">
            <a:avLst/>
          </a:prstGeom>
        </p:spPr>
      </p:pic>
      <p:sp>
        <p:nvSpPr>
          <p:cNvPr id="11274" name="Rettangolo 24"/>
          <p:cNvSpPr>
            <a:spLocks noChangeArrowheads="1"/>
          </p:cNvSpPr>
          <p:nvPr/>
        </p:nvSpPr>
        <p:spPr bwMode="auto">
          <a:xfrm>
            <a:off x="431800" y="3297238"/>
            <a:ext cx="2530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r>
              <a:rPr lang="it-IT" altLang="it-IT" b="1">
                <a:solidFill>
                  <a:srgbClr val="002060"/>
                </a:solidFill>
              </a:rPr>
              <a:t>PACCHETTO FORMATIVO INAIL</a:t>
            </a:r>
          </a:p>
        </p:txBody>
      </p:sp>
      <p:sp>
        <p:nvSpPr>
          <p:cNvPr id="12" name="Freccia a destra 11"/>
          <p:cNvSpPr/>
          <p:nvPr/>
        </p:nvSpPr>
        <p:spPr>
          <a:xfrm rot="5400000">
            <a:off x="1341437" y="2555876"/>
            <a:ext cx="773113" cy="792162"/>
          </a:xfrm>
          <a:prstGeom prst="rightArrow">
            <a:avLst/>
          </a:prstGeom>
          <a:ln>
            <a:solidFill>
              <a:srgbClr val="A6303B"/>
            </a:solidFill>
          </a:ln>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Arial" panose="020B0604020202020204" pitchFamily="34" charset="0"/>
            </a:endParaRPr>
          </a:p>
        </p:txBody>
      </p:sp>
      <p:sp>
        <p:nvSpPr>
          <p:cNvPr id="13" name="Rettangolo 12"/>
          <p:cNvSpPr/>
          <p:nvPr/>
        </p:nvSpPr>
        <p:spPr>
          <a:xfrm>
            <a:off x="4932363" y="404813"/>
            <a:ext cx="3389312" cy="492125"/>
          </a:xfrm>
          <a:prstGeom prst="rect">
            <a:avLst/>
          </a:prstGeom>
        </p:spPr>
        <p:txBody>
          <a:bodyPr wrap="none">
            <a:spAutoFit/>
          </a:bodyPr>
          <a:lstStyle/>
          <a:p>
            <a:pPr>
              <a:defRPr/>
            </a:pPr>
            <a:r>
              <a:rPr lang="it-IT" sz="2600" b="1" dirty="0">
                <a:solidFill>
                  <a:srgbClr val="203864"/>
                </a:solidFill>
                <a:effectLst>
                  <a:outerShdw blurRad="38100" dist="38100" dir="2700000" algn="tl">
                    <a:srgbClr val="C0C0C0"/>
                  </a:outerShdw>
                </a:effectLst>
              </a:rPr>
              <a:t>FORMAZIONE INAIL</a:t>
            </a:r>
            <a:endParaRPr lang="it-IT" dirty="0">
              <a:latin typeface="Arial" charset="0"/>
              <a:cs typeface="Arial"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1"/>
          <p:cNvSpPr>
            <a:spLocks noChangeArrowheads="1"/>
          </p:cNvSpPr>
          <p:nvPr/>
        </p:nvSpPr>
        <p:spPr bwMode="auto">
          <a:xfrm>
            <a:off x="107950" y="1020763"/>
            <a:ext cx="835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sz="1800" b="1">
                <a:solidFill>
                  <a:srgbClr val="002060"/>
                </a:solidFill>
              </a:rPr>
              <a:t>La Ricerca INAIL concorre alla definizione delle strategie formative</a:t>
            </a:r>
          </a:p>
        </p:txBody>
      </p:sp>
      <p:sp>
        <p:nvSpPr>
          <p:cNvPr id="12291" name="Rettangolo 2"/>
          <p:cNvSpPr>
            <a:spLocks noChangeArrowheads="1"/>
          </p:cNvSpPr>
          <p:nvPr/>
        </p:nvSpPr>
        <p:spPr bwMode="auto">
          <a:xfrm>
            <a:off x="4932363" y="2492375"/>
            <a:ext cx="3455987"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lnSpc>
                <a:spcPct val="115000"/>
              </a:lnSpc>
              <a:spcAft>
                <a:spcPts val="1000"/>
              </a:spcAft>
            </a:pPr>
            <a:r>
              <a:rPr lang="it-IT" altLang="it-IT" sz="1800" b="1">
                <a:solidFill>
                  <a:srgbClr val="002060"/>
                </a:solidFill>
                <a:ea typeface="Calibri" panose="020F0502020204030204" pitchFamily="34" charset="0"/>
                <a:cs typeface="Times New Roman" panose="02020603050405020304" pitchFamily="18" charset="0"/>
              </a:rPr>
              <a:t>Approccio a carattere </a:t>
            </a:r>
            <a:r>
              <a:rPr lang="it-IT" altLang="it-IT" sz="1800" b="1">
                <a:solidFill>
                  <a:srgbClr val="C00000"/>
                </a:solidFill>
                <a:ea typeface="Calibri" panose="020F0502020204030204" pitchFamily="34" charset="0"/>
                <a:cs typeface="Times New Roman" panose="02020603050405020304" pitchFamily="18" charset="0"/>
              </a:rPr>
              <a:t>ESPERIENZIALE, DINAMICO, TIPICO, TECNICO</a:t>
            </a:r>
            <a:r>
              <a:rPr lang="it-IT" altLang="it-IT" sz="1800" b="1">
                <a:solidFill>
                  <a:srgbClr val="002060"/>
                </a:solidFill>
                <a:ea typeface="Calibri" panose="020F0502020204030204" pitchFamily="34" charset="0"/>
                <a:cs typeface="Times New Roman" panose="02020603050405020304" pitchFamily="18" charset="0"/>
              </a:rPr>
              <a:t>, fondato su </a:t>
            </a:r>
            <a:r>
              <a:rPr lang="it-IT" altLang="it-IT" sz="1800" b="1">
                <a:solidFill>
                  <a:srgbClr val="C00000"/>
                </a:solidFill>
                <a:ea typeface="Calibri" panose="020F0502020204030204" pitchFamily="34" charset="0"/>
                <a:cs typeface="Times New Roman" panose="02020603050405020304" pitchFamily="18" charset="0"/>
              </a:rPr>
              <a:t>CASI</a:t>
            </a:r>
            <a:endParaRPr lang="it-IT" altLang="it-IT" sz="1800" b="1">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268" name="Rettangolo 4"/>
          <p:cNvSpPr>
            <a:spLocks noChangeArrowheads="1"/>
          </p:cNvSpPr>
          <p:nvPr/>
        </p:nvSpPr>
        <p:spPr bwMode="auto">
          <a:xfrm>
            <a:off x="5220072" y="1772816"/>
            <a:ext cx="2826415" cy="369332"/>
          </a:xfrm>
          <a:prstGeom prst="rect">
            <a:avLst/>
          </a:prstGeom>
          <a:ln>
            <a:headEnd/>
            <a:tailEnd/>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it-IT" sz="1800" b="1" dirty="0">
                <a:solidFill>
                  <a:srgbClr val="C00000"/>
                </a:solidFill>
              </a:rPr>
              <a:t>“ricercatore-formatore” </a:t>
            </a:r>
          </a:p>
        </p:txBody>
      </p:sp>
      <p:sp>
        <p:nvSpPr>
          <p:cNvPr id="12295" name="Rettangolo 5"/>
          <p:cNvSpPr>
            <a:spLocks noChangeArrowheads="1"/>
          </p:cNvSpPr>
          <p:nvPr/>
        </p:nvSpPr>
        <p:spPr bwMode="auto">
          <a:xfrm>
            <a:off x="5003800" y="4652963"/>
            <a:ext cx="3402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r>
              <a:rPr lang="it-IT" altLang="it-IT" sz="1800" b="1">
                <a:solidFill>
                  <a:srgbClr val="002060"/>
                </a:solidFill>
              </a:rPr>
              <a:t>PROSPETTIVA LEGATA  </a:t>
            </a:r>
            <a:r>
              <a:rPr lang="it-IT" altLang="it-IT" sz="1800" b="1">
                <a:solidFill>
                  <a:srgbClr val="C00000"/>
                </a:solidFill>
              </a:rPr>
              <a:t>ALLA NORMAZIONE </a:t>
            </a:r>
            <a:r>
              <a:rPr lang="it-IT" altLang="it-IT" sz="1800" b="1">
                <a:solidFill>
                  <a:srgbClr val="002060"/>
                </a:solidFill>
              </a:rPr>
              <a:t>CHE E’ PARTE PREPONDERANTE</a:t>
            </a:r>
          </a:p>
          <a:p>
            <a:pPr algn="ctr"/>
            <a:r>
              <a:rPr lang="it-IT" altLang="it-IT" sz="1800" b="1">
                <a:solidFill>
                  <a:srgbClr val="002060"/>
                </a:solidFill>
              </a:rPr>
              <a:t>DELLA SUA  ATTIVITA’</a:t>
            </a:r>
          </a:p>
        </p:txBody>
      </p:sp>
      <p:graphicFrame>
        <p:nvGraphicFramePr>
          <p:cNvPr id="7" name="Diagramma 6"/>
          <p:cNvGraphicFramePr/>
          <p:nvPr/>
        </p:nvGraphicFramePr>
        <p:xfrm>
          <a:off x="-180528" y="1916832"/>
          <a:ext cx="5478015" cy="3708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p:cNvSpPr/>
          <p:nvPr/>
        </p:nvSpPr>
        <p:spPr>
          <a:xfrm>
            <a:off x="4140200" y="260350"/>
            <a:ext cx="4340225" cy="492125"/>
          </a:xfrm>
          <a:prstGeom prst="rect">
            <a:avLst/>
          </a:prstGeom>
        </p:spPr>
        <p:txBody>
          <a:bodyPr wrap="none">
            <a:spAutoFit/>
          </a:bodyPr>
          <a:lstStyle/>
          <a:p>
            <a:pPr>
              <a:defRPr/>
            </a:pPr>
            <a:r>
              <a:rPr lang="it-IT" sz="2600" b="1" dirty="0">
                <a:solidFill>
                  <a:srgbClr val="203864"/>
                </a:solidFill>
                <a:effectLst>
                  <a:outerShdw blurRad="38100" dist="38100" dir="2700000" algn="tl">
                    <a:srgbClr val="C0C0C0"/>
                  </a:outerShdw>
                </a:effectLst>
              </a:rPr>
              <a:t>RICERCA E FORMAZIONE</a:t>
            </a:r>
            <a:endParaRPr lang="it-IT" dirty="0">
              <a:latin typeface="Arial" charset="0"/>
              <a:cs typeface="Arial"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8" name="Text Box 24"/>
          <p:cNvSpPr txBox="1">
            <a:spLocks noChangeArrowheads="1"/>
          </p:cNvSpPr>
          <p:nvPr/>
        </p:nvSpPr>
        <p:spPr bwMode="auto">
          <a:xfrm>
            <a:off x="2184400" y="1130300"/>
            <a:ext cx="4205288" cy="2649538"/>
          </a:xfrm>
          <a:prstGeom prst="rect">
            <a:avLst/>
          </a:prstGeom>
          <a:solidFill>
            <a:srgbClr val="00CCFF"/>
          </a:solidFill>
          <a:ln w="9525">
            <a:solidFill>
              <a:schemeClr val="tx1"/>
            </a:solidFill>
            <a:miter lim="800000"/>
            <a:headEnd/>
            <a:tailEnd/>
          </a:ln>
        </p:spPr>
        <p:txBody>
          <a:bodyPr tIns="108000" bIns="108000" anchor="ct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pPr>
            <a:r>
              <a:rPr lang="it-IT" altLang="it-IT" sz="4000" b="1"/>
              <a:t>RICERCA</a:t>
            </a:r>
          </a:p>
          <a:p>
            <a:pPr algn="ctr" eaLnBrk="1" hangingPunct="1">
              <a:spcBef>
                <a:spcPct val="50000"/>
              </a:spcBef>
            </a:pPr>
            <a:r>
              <a:rPr lang="it-IT" altLang="it-IT" sz="1400" b="1">
                <a:solidFill>
                  <a:srgbClr val="000000"/>
                </a:solidFill>
              </a:rPr>
              <a:t>METODICHE</a:t>
            </a:r>
          </a:p>
          <a:p>
            <a:pPr algn="ctr" eaLnBrk="1" hangingPunct="1">
              <a:spcBef>
                <a:spcPct val="50000"/>
              </a:spcBef>
            </a:pPr>
            <a:r>
              <a:rPr lang="it-IT" altLang="it-IT" sz="1400" b="1">
                <a:solidFill>
                  <a:srgbClr val="000000"/>
                </a:solidFill>
              </a:rPr>
              <a:t>PROCEDURE</a:t>
            </a:r>
          </a:p>
          <a:p>
            <a:pPr algn="ctr" eaLnBrk="1" hangingPunct="1">
              <a:spcBef>
                <a:spcPct val="50000"/>
              </a:spcBef>
            </a:pPr>
            <a:r>
              <a:rPr lang="it-IT" altLang="it-IT" sz="1400" b="1">
                <a:solidFill>
                  <a:srgbClr val="000000"/>
                </a:solidFill>
              </a:rPr>
              <a:t>NORMAZIONE</a:t>
            </a:r>
          </a:p>
          <a:p>
            <a:pPr algn="ctr" eaLnBrk="1" hangingPunct="1">
              <a:spcBef>
                <a:spcPct val="50000"/>
              </a:spcBef>
            </a:pPr>
            <a:r>
              <a:rPr lang="it-IT" altLang="it-IT" sz="1400" b="1">
                <a:solidFill>
                  <a:srgbClr val="000000"/>
                </a:solidFill>
              </a:rPr>
              <a:t>REGOLAMENTAZIONE TECNICA</a:t>
            </a:r>
          </a:p>
          <a:p>
            <a:pPr algn="ctr" eaLnBrk="1" hangingPunct="1">
              <a:spcBef>
                <a:spcPct val="50000"/>
              </a:spcBef>
            </a:pPr>
            <a:r>
              <a:rPr lang="it-IT" altLang="it-IT" sz="1400" b="1">
                <a:solidFill>
                  <a:srgbClr val="000000"/>
                </a:solidFill>
              </a:rPr>
              <a:t>LINEE GUIDA</a:t>
            </a:r>
          </a:p>
          <a:p>
            <a:pPr algn="ctr" eaLnBrk="1" hangingPunct="1">
              <a:spcBef>
                <a:spcPct val="50000"/>
              </a:spcBef>
            </a:pPr>
            <a:r>
              <a:rPr lang="it-IT" altLang="it-IT" sz="1400" b="1">
                <a:solidFill>
                  <a:srgbClr val="000000"/>
                </a:solidFill>
              </a:rPr>
              <a:t>BUONE PRASSI</a:t>
            </a:r>
            <a:endParaRPr lang="it-IT" altLang="it-IT" sz="1400" b="1"/>
          </a:p>
        </p:txBody>
      </p:sp>
      <p:grpSp>
        <p:nvGrpSpPr>
          <p:cNvPr id="2" name="Gruppo 30"/>
          <p:cNvGrpSpPr/>
          <p:nvPr/>
        </p:nvGrpSpPr>
        <p:grpSpPr>
          <a:xfrm>
            <a:off x="1847363" y="3789041"/>
            <a:ext cx="4904128" cy="737638"/>
            <a:chOff x="1803400" y="3556944"/>
            <a:chExt cx="5541963" cy="996006"/>
          </a:xfrm>
          <a:solidFill>
            <a:srgbClr val="00CCFF"/>
          </a:solidFill>
        </p:grpSpPr>
        <p:sp>
          <p:nvSpPr>
            <p:cNvPr id="3077" name="AutoShape 19"/>
            <p:cNvSpPr>
              <a:spLocks noChangeArrowheads="1"/>
            </p:cNvSpPr>
            <p:nvPr/>
          </p:nvSpPr>
          <p:spPr bwMode="auto">
            <a:xfrm>
              <a:off x="4281488" y="3556944"/>
              <a:ext cx="558800" cy="923581"/>
            </a:xfrm>
            <a:prstGeom prst="downArrow">
              <a:avLst>
                <a:gd name="adj1" fmla="val 50000"/>
                <a:gd name="adj2" fmla="val 25000"/>
              </a:avLst>
            </a:prstGeom>
            <a:grpFill/>
            <a:ln w="9525">
              <a:noFill/>
              <a:miter lim="800000"/>
              <a:headEnd/>
              <a:tailEnd/>
            </a:ln>
          </p:spPr>
          <p:txBody>
            <a:bodyPr wrap="none" anchor="ctr"/>
            <a:lstStyle/>
            <a:p>
              <a:pPr eaLnBrk="1" hangingPunct="1">
                <a:defRPr/>
              </a:pPr>
              <a:endParaRPr lang="it-IT" sz="1600">
                <a:latin typeface="Arial" charset="0"/>
                <a:cs typeface="+mn-cs"/>
              </a:endParaRPr>
            </a:p>
          </p:txBody>
        </p:sp>
        <p:sp>
          <p:nvSpPr>
            <p:cNvPr id="3078" name="Rectangle 20"/>
            <p:cNvSpPr>
              <a:spLocks noChangeArrowheads="1"/>
            </p:cNvSpPr>
            <p:nvPr/>
          </p:nvSpPr>
          <p:spPr bwMode="auto">
            <a:xfrm>
              <a:off x="1935163" y="3786188"/>
              <a:ext cx="5278437" cy="227012"/>
            </a:xfrm>
            <a:prstGeom prst="rect">
              <a:avLst/>
            </a:prstGeom>
            <a:grpFill/>
            <a:ln w="9525">
              <a:noFill/>
              <a:miter lim="800000"/>
              <a:headEnd/>
              <a:tailEnd/>
            </a:ln>
          </p:spPr>
          <p:txBody>
            <a:bodyPr wrap="none" anchor="ctr"/>
            <a:lstStyle/>
            <a:p>
              <a:pPr eaLnBrk="1" hangingPunct="1">
                <a:defRPr/>
              </a:pPr>
              <a:endParaRPr lang="it-IT" sz="1600">
                <a:latin typeface="Arial" charset="0"/>
                <a:cs typeface="+mn-cs"/>
              </a:endParaRPr>
            </a:p>
          </p:txBody>
        </p:sp>
        <p:sp>
          <p:nvSpPr>
            <p:cNvPr id="3079" name="AutoShape 21"/>
            <p:cNvSpPr>
              <a:spLocks noChangeArrowheads="1"/>
            </p:cNvSpPr>
            <p:nvPr/>
          </p:nvSpPr>
          <p:spPr bwMode="auto">
            <a:xfrm>
              <a:off x="6811963" y="3956050"/>
              <a:ext cx="533400" cy="596900"/>
            </a:xfrm>
            <a:prstGeom prst="downArrow">
              <a:avLst>
                <a:gd name="adj1" fmla="val 50000"/>
                <a:gd name="adj2" fmla="val 27976"/>
              </a:avLst>
            </a:prstGeom>
            <a:grpFill/>
            <a:ln w="9525">
              <a:noFill/>
              <a:miter lim="800000"/>
              <a:headEnd/>
              <a:tailEnd/>
            </a:ln>
          </p:spPr>
          <p:txBody>
            <a:bodyPr wrap="none" anchor="ctr"/>
            <a:lstStyle/>
            <a:p>
              <a:pPr eaLnBrk="1" hangingPunct="1">
                <a:defRPr/>
              </a:pPr>
              <a:endParaRPr lang="it-IT" sz="1600">
                <a:latin typeface="Arial" charset="0"/>
                <a:cs typeface="+mn-cs"/>
              </a:endParaRPr>
            </a:p>
          </p:txBody>
        </p:sp>
        <p:sp>
          <p:nvSpPr>
            <p:cNvPr id="3089" name="AutoShape 21"/>
            <p:cNvSpPr>
              <a:spLocks noChangeArrowheads="1"/>
            </p:cNvSpPr>
            <p:nvPr/>
          </p:nvSpPr>
          <p:spPr bwMode="auto">
            <a:xfrm>
              <a:off x="1803400" y="3945860"/>
              <a:ext cx="533400" cy="596899"/>
            </a:xfrm>
            <a:prstGeom prst="downArrow">
              <a:avLst>
                <a:gd name="adj1" fmla="val 50000"/>
                <a:gd name="adj2" fmla="val 27976"/>
              </a:avLst>
            </a:prstGeom>
            <a:grpFill/>
            <a:ln w="9525">
              <a:noFill/>
              <a:miter lim="800000"/>
              <a:headEnd/>
              <a:tailEnd/>
            </a:ln>
          </p:spPr>
          <p:txBody>
            <a:bodyPr wrap="none" anchor="ctr"/>
            <a:lstStyle/>
            <a:p>
              <a:pPr eaLnBrk="1" hangingPunct="1">
                <a:defRPr/>
              </a:pPr>
              <a:endParaRPr lang="it-IT" sz="1600">
                <a:latin typeface="Arial" charset="0"/>
                <a:cs typeface="+mn-cs"/>
              </a:endParaRPr>
            </a:p>
          </p:txBody>
        </p:sp>
      </p:grpSp>
      <p:grpSp>
        <p:nvGrpSpPr>
          <p:cNvPr id="3" name="Group 3"/>
          <p:cNvGrpSpPr>
            <a:grpSpLocks/>
          </p:cNvGrpSpPr>
          <p:nvPr/>
        </p:nvGrpSpPr>
        <p:grpSpPr bwMode="auto">
          <a:xfrm>
            <a:off x="911225" y="1409700"/>
            <a:ext cx="6985000" cy="1550988"/>
            <a:chOff x="470" y="673"/>
            <a:chExt cx="4972" cy="1042"/>
          </a:xfrm>
        </p:grpSpPr>
        <p:sp>
          <p:nvSpPr>
            <p:cNvPr id="13336" name="Rectangle 4"/>
            <p:cNvSpPr>
              <a:spLocks noChangeArrowheads="1"/>
            </p:cNvSpPr>
            <p:nvPr/>
          </p:nvSpPr>
          <p:spPr bwMode="auto">
            <a:xfrm flipH="1">
              <a:off x="5277" y="814"/>
              <a:ext cx="164" cy="9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sp>
          <p:nvSpPr>
            <p:cNvPr id="13337" name="AutoShape 5"/>
            <p:cNvSpPr>
              <a:spLocks noChangeArrowheads="1"/>
            </p:cNvSpPr>
            <p:nvPr/>
          </p:nvSpPr>
          <p:spPr bwMode="auto">
            <a:xfrm rot="-5400000">
              <a:off x="773" y="390"/>
              <a:ext cx="303" cy="902"/>
            </a:xfrm>
            <a:prstGeom prst="downArrow">
              <a:avLst>
                <a:gd name="adj1" fmla="val 50000"/>
                <a:gd name="adj2" fmla="val 74422"/>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sp>
          <p:nvSpPr>
            <p:cNvPr id="13338" name="Rectangle 6"/>
            <p:cNvSpPr>
              <a:spLocks noChangeArrowheads="1"/>
            </p:cNvSpPr>
            <p:nvPr/>
          </p:nvSpPr>
          <p:spPr bwMode="auto">
            <a:xfrm>
              <a:off x="470" y="789"/>
              <a:ext cx="164" cy="9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sp>
          <p:nvSpPr>
            <p:cNvPr id="13339" name="AutoShape 7"/>
            <p:cNvSpPr>
              <a:spLocks noChangeArrowheads="1"/>
            </p:cNvSpPr>
            <p:nvPr/>
          </p:nvSpPr>
          <p:spPr bwMode="auto">
            <a:xfrm rot="5400000" flipH="1">
              <a:off x="4754" y="288"/>
              <a:ext cx="303" cy="1073"/>
            </a:xfrm>
            <a:prstGeom prst="downArrow">
              <a:avLst>
                <a:gd name="adj1" fmla="val 50000"/>
                <a:gd name="adj2" fmla="val 88531"/>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grpSp>
      <p:grpSp>
        <p:nvGrpSpPr>
          <p:cNvPr id="4" name="Group 8"/>
          <p:cNvGrpSpPr>
            <a:grpSpLocks/>
          </p:cNvGrpSpPr>
          <p:nvPr/>
        </p:nvGrpSpPr>
        <p:grpSpPr bwMode="auto">
          <a:xfrm>
            <a:off x="777875" y="3248025"/>
            <a:ext cx="7265988" cy="3078163"/>
            <a:chOff x="375" y="1907"/>
            <a:chExt cx="5172" cy="2189"/>
          </a:xfrm>
        </p:grpSpPr>
        <p:sp>
          <p:nvSpPr>
            <p:cNvPr id="13333" name="Rectangle 9"/>
            <p:cNvSpPr>
              <a:spLocks noChangeArrowheads="1"/>
            </p:cNvSpPr>
            <p:nvPr/>
          </p:nvSpPr>
          <p:spPr bwMode="auto">
            <a:xfrm>
              <a:off x="462" y="3937"/>
              <a:ext cx="4998" cy="15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sp>
          <p:nvSpPr>
            <p:cNvPr id="13334" name="AutoShape 10"/>
            <p:cNvSpPr>
              <a:spLocks noChangeArrowheads="1"/>
            </p:cNvSpPr>
            <p:nvPr/>
          </p:nvSpPr>
          <p:spPr bwMode="auto">
            <a:xfrm flipV="1">
              <a:off x="375" y="1907"/>
              <a:ext cx="352" cy="2071"/>
            </a:xfrm>
            <a:prstGeom prst="downArrow">
              <a:avLst>
                <a:gd name="adj1" fmla="val 50000"/>
                <a:gd name="adj2" fmla="val 14708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sp>
          <p:nvSpPr>
            <p:cNvPr id="13335" name="AutoShape 11"/>
            <p:cNvSpPr>
              <a:spLocks noChangeArrowheads="1"/>
            </p:cNvSpPr>
            <p:nvPr/>
          </p:nvSpPr>
          <p:spPr bwMode="auto">
            <a:xfrm flipV="1">
              <a:off x="5195" y="1927"/>
              <a:ext cx="352" cy="2162"/>
            </a:xfrm>
            <a:prstGeom prst="downArrow">
              <a:avLst>
                <a:gd name="adj1" fmla="val 50000"/>
                <a:gd name="adj2" fmla="val 153551"/>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grpSp>
      <p:grpSp>
        <p:nvGrpSpPr>
          <p:cNvPr id="5" name="Group 12"/>
          <p:cNvGrpSpPr>
            <a:grpSpLocks/>
          </p:cNvGrpSpPr>
          <p:nvPr/>
        </p:nvGrpSpPr>
        <p:grpSpPr bwMode="auto">
          <a:xfrm>
            <a:off x="1963738" y="4799013"/>
            <a:ext cx="4670425" cy="963612"/>
            <a:chOff x="1219" y="3085"/>
            <a:chExt cx="3325" cy="647"/>
          </a:xfrm>
        </p:grpSpPr>
        <p:sp>
          <p:nvSpPr>
            <p:cNvPr id="13328" name="Rectangle 13"/>
            <p:cNvSpPr>
              <a:spLocks noChangeArrowheads="1"/>
            </p:cNvSpPr>
            <p:nvPr/>
          </p:nvSpPr>
          <p:spPr bwMode="auto">
            <a:xfrm>
              <a:off x="1219" y="3085"/>
              <a:ext cx="156" cy="399"/>
            </a:xfrm>
            <a:prstGeom prst="rect">
              <a:avLst/>
            </a:prstGeom>
            <a:solidFill>
              <a:srgbClr val="E9EE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sp>
          <p:nvSpPr>
            <p:cNvPr id="13329" name="Rectangle 14"/>
            <p:cNvSpPr>
              <a:spLocks noChangeArrowheads="1"/>
            </p:cNvSpPr>
            <p:nvPr/>
          </p:nvSpPr>
          <p:spPr bwMode="auto">
            <a:xfrm>
              <a:off x="2804" y="3127"/>
              <a:ext cx="156" cy="357"/>
            </a:xfrm>
            <a:prstGeom prst="rect">
              <a:avLst/>
            </a:prstGeom>
            <a:solidFill>
              <a:srgbClr val="E9EE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sp>
          <p:nvSpPr>
            <p:cNvPr id="13330" name="Rectangle 15"/>
            <p:cNvSpPr>
              <a:spLocks noChangeArrowheads="1"/>
            </p:cNvSpPr>
            <p:nvPr/>
          </p:nvSpPr>
          <p:spPr bwMode="auto">
            <a:xfrm>
              <a:off x="4387" y="3127"/>
              <a:ext cx="156" cy="357"/>
            </a:xfrm>
            <a:prstGeom prst="rect">
              <a:avLst/>
            </a:prstGeom>
            <a:solidFill>
              <a:srgbClr val="E9EE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sp>
          <p:nvSpPr>
            <p:cNvPr id="13331" name="AutoShape 16"/>
            <p:cNvSpPr>
              <a:spLocks noChangeArrowheads="1"/>
            </p:cNvSpPr>
            <p:nvPr/>
          </p:nvSpPr>
          <p:spPr bwMode="auto">
            <a:xfrm>
              <a:off x="2706" y="3504"/>
              <a:ext cx="352" cy="228"/>
            </a:xfrm>
            <a:prstGeom prst="downArrow">
              <a:avLst>
                <a:gd name="adj1" fmla="val 50000"/>
                <a:gd name="adj2" fmla="val 25000"/>
              </a:avLst>
            </a:prstGeom>
            <a:solidFill>
              <a:srgbClr val="E9EE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sp>
          <p:nvSpPr>
            <p:cNvPr id="13332" name="Rectangle 17"/>
            <p:cNvSpPr>
              <a:spLocks noChangeArrowheads="1"/>
            </p:cNvSpPr>
            <p:nvPr/>
          </p:nvSpPr>
          <p:spPr bwMode="auto">
            <a:xfrm>
              <a:off x="1219" y="3377"/>
              <a:ext cx="3325" cy="152"/>
            </a:xfrm>
            <a:prstGeom prst="rect">
              <a:avLst/>
            </a:prstGeom>
            <a:solidFill>
              <a:srgbClr val="E9EE1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endParaRPr lang="en-US" altLang="it-IT" sz="1600"/>
            </a:p>
          </p:txBody>
        </p:sp>
      </p:grpSp>
      <p:sp>
        <p:nvSpPr>
          <p:cNvPr id="11291" name="Text Box 27"/>
          <p:cNvSpPr txBox="1">
            <a:spLocks noChangeArrowheads="1"/>
          </p:cNvSpPr>
          <p:nvPr/>
        </p:nvSpPr>
        <p:spPr bwMode="auto">
          <a:xfrm>
            <a:off x="3348038" y="4508500"/>
            <a:ext cx="1865312" cy="500063"/>
          </a:xfrm>
          <a:prstGeom prst="rect">
            <a:avLst/>
          </a:prstGeom>
          <a:solidFill>
            <a:srgbClr val="E9EE12"/>
          </a:solidFill>
          <a:ln w="9525">
            <a:solidFill>
              <a:schemeClr val="tx1"/>
            </a:solidFill>
            <a:miter lim="800000"/>
            <a:headEnd/>
            <a:tailEnd/>
          </a:ln>
        </p:spPr>
        <p:txBody>
          <a:bodyPr tIns="108000">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pPr>
            <a:r>
              <a:rPr lang="it-IT" altLang="it-IT" sz="1400" b="1"/>
              <a:t>FORMAZIONE</a:t>
            </a:r>
            <a:br>
              <a:rPr lang="it-IT" altLang="it-IT" sz="1400" b="1"/>
            </a:br>
            <a:r>
              <a:rPr lang="it-IT" altLang="it-IT" sz="1400" b="1"/>
              <a:t>SPECIALISTICA</a:t>
            </a:r>
          </a:p>
        </p:txBody>
      </p:sp>
      <p:sp>
        <p:nvSpPr>
          <p:cNvPr id="11292" name="Text Box 28"/>
          <p:cNvSpPr txBox="1">
            <a:spLocks noChangeArrowheads="1"/>
          </p:cNvSpPr>
          <p:nvPr/>
        </p:nvSpPr>
        <p:spPr bwMode="auto">
          <a:xfrm>
            <a:off x="5799138" y="4581525"/>
            <a:ext cx="1427162" cy="307975"/>
          </a:xfrm>
          <a:prstGeom prst="rect">
            <a:avLst/>
          </a:prstGeom>
          <a:solidFill>
            <a:srgbClr val="E9EE12"/>
          </a:solidFill>
          <a:ln w="9525">
            <a:solidFill>
              <a:schemeClr val="tx1"/>
            </a:solidFill>
            <a:miter lim="800000"/>
            <a:headEnd/>
            <a:tailEnd/>
          </a:ln>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it-IT" altLang="it-IT" sz="1400" b="1"/>
              <a:t>ASSISTENZA</a:t>
            </a:r>
          </a:p>
        </p:txBody>
      </p:sp>
      <p:sp>
        <p:nvSpPr>
          <p:cNvPr id="11295" name="Text Box 31"/>
          <p:cNvSpPr txBox="1">
            <a:spLocks noChangeArrowheads="1"/>
          </p:cNvSpPr>
          <p:nvPr/>
        </p:nvSpPr>
        <p:spPr bwMode="auto">
          <a:xfrm>
            <a:off x="6300788" y="2716213"/>
            <a:ext cx="2005012" cy="522287"/>
          </a:xfrm>
          <a:prstGeom prst="rect">
            <a:avLst/>
          </a:prstGeom>
          <a:solidFill>
            <a:srgbClr val="FFCC66"/>
          </a:solidFill>
          <a:ln w="9525">
            <a:solidFill>
              <a:schemeClr val="tx1"/>
            </a:solidFill>
            <a:miter lim="800000"/>
            <a:headEnd/>
            <a:tailEnd/>
          </a:ln>
        </p:spPr>
        <p:txBody>
          <a:bodyPr tIns="108000">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50000"/>
              </a:spcBef>
            </a:pPr>
            <a:r>
              <a:rPr lang="it-IT" altLang="it-IT" sz="1400" b="1"/>
              <a:t>ACCERTAMENTI</a:t>
            </a:r>
            <a:br>
              <a:rPr lang="it-IT" altLang="it-IT" sz="1400" b="1"/>
            </a:br>
            <a:r>
              <a:rPr lang="it-IT" altLang="it-IT" sz="1400" b="1"/>
              <a:t>TECNICI</a:t>
            </a:r>
          </a:p>
        </p:txBody>
      </p:sp>
      <p:sp>
        <p:nvSpPr>
          <p:cNvPr id="11296" name="Text Box 32"/>
          <p:cNvSpPr txBox="1">
            <a:spLocks noChangeArrowheads="1"/>
          </p:cNvSpPr>
          <p:nvPr/>
        </p:nvSpPr>
        <p:spPr bwMode="auto">
          <a:xfrm>
            <a:off x="250825" y="2670175"/>
            <a:ext cx="2005013" cy="523875"/>
          </a:xfrm>
          <a:prstGeom prst="rect">
            <a:avLst/>
          </a:prstGeom>
          <a:solidFill>
            <a:srgbClr val="FFCC66"/>
          </a:solidFill>
          <a:ln w="9525">
            <a:solidFill>
              <a:schemeClr val="tx1"/>
            </a:solidFill>
            <a:miter lim="800000"/>
            <a:headEnd/>
            <a:tailEnd/>
          </a:ln>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it-IT" altLang="it-IT" sz="1400" b="1"/>
              <a:t>GESTIONE RISORSE INFORMATIVE</a:t>
            </a:r>
            <a:r>
              <a:rPr lang="it-IT" altLang="it-IT" sz="1400"/>
              <a:t> </a:t>
            </a:r>
          </a:p>
        </p:txBody>
      </p:sp>
      <p:grpSp>
        <p:nvGrpSpPr>
          <p:cNvPr id="6" name="Gruppo 35"/>
          <p:cNvGrpSpPr>
            <a:grpSpLocks/>
          </p:cNvGrpSpPr>
          <p:nvPr/>
        </p:nvGrpSpPr>
        <p:grpSpPr bwMode="auto">
          <a:xfrm>
            <a:off x="3132138" y="5786438"/>
            <a:ext cx="2408237" cy="739775"/>
            <a:chOff x="3131840" y="5787176"/>
            <a:chExt cx="2408983" cy="738664"/>
          </a:xfrm>
        </p:grpSpPr>
        <p:sp>
          <p:nvSpPr>
            <p:cNvPr id="13326" name="Text Box 30"/>
            <p:cNvSpPr txBox="1">
              <a:spLocks noChangeArrowheads="1"/>
            </p:cNvSpPr>
            <p:nvPr/>
          </p:nvSpPr>
          <p:spPr bwMode="auto">
            <a:xfrm>
              <a:off x="3131840" y="5787176"/>
              <a:ext cx="2382067" cy="738664"/>
            </a:xfrm>
            <a:prstGeom prst="rect">
              <a:avLst/>
            </a:prstGeom>
            <a:solidFill>
              <a:schemeClr val="accent2"/>
            </a:solidFill>
            <a:ln w="9525">
              <a:solidFill>
                <a:schemeClr val="tx1"/>
              </a:solidFill>
              <a:miter lim="800000"/>
              <a:headEnd/>
              <a:tailEnd/>
            </a:ln>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it-IT" altLang="it-IT" sz="1400" b="1">
                  <a:solidFill>
                    <a:schemeClr val="bg1"/>
                  </a:solidFill>
                </a:rPr>
                <a:t>CERTIFICAZIONE VERIFICA</a:t>
              </a:r>
              <a:br>
                <a:rPr lang="it-IT" altLang="it-IT" sz="1400" b="1">
                  <a:solidFill>
                    <a:schemeClr val="bg1"/>
                  </a:solidFill>
                </a:rPr>
              </a:br>
              <a:r>
                <a:rPr lang="it-IT" altLang="it-IT" sz="1400" b="1">
                  <a:solidFill>
                    <a:schemeClr val="bg1"/>
                  </a:solidFill>
                </a:rPr>
                <a:t>ISPEZIONI</a:t>
              </a:r>
            </a:p>
          </p:txBody>
        </p:sp>
        <p:sp>
          <p:nvSpPr>
            <p:cNvPr id="31" name="Rettangolo 30"/>
            <p:cNvSpPr/>
            <p:nvPr/>
          </p:nvSpPr>
          <p:spPr>
            <a:xfrm>
              <a:off x="5232753" y="5799857"/>
              <a:ext cx="308070" cy="725983"/>
            </a:xfrm>
            <a:prstGeom prst="rect">
              <a:avLst/>
            </a:prstGeom>
          </p:spPr>
          <p:txBody>
            <a:bodyPr vert="vert" wrap="none">
              <a:spAutoFit/>
            </a:bodyPr>
            <a:lstStyle/>
            <a:p>
              <a:pPr algn="ctr" eaLnBrk="1" hangingPunct="1">
                <a:spcBef>
                  <a:spcPct val="50000"/>
                </a:spcBef>
                <a:defRPr/>
              </a:pPr>
              <a:r>
                <a:rPr lang="it-IT" altLang="it-IT" sz="800" b="1" dirty="0">
                  <a:solidFill>
                    <a:schemeClr val="bg1"/>
                  </a:solidFill>
                  <a:effectLst>
                    <a:outerShdw blurRad="38100" dist="38100" dir="2700000" algn="tl">
                      <a:srgbClr val="000000">
                        <a:alpha val="43137"/>
                      </a:srgbClr>
                    </a:outerShdw>
                  </a:effectLst>
                  <a:latin typeface="Arial" charset="0"/>
                  <a:cs typeface="Arial" charset="0"/>
                </a:rPr>
                <a:t>TERRITORIO</a:t>
              </a:r>
            </a:p>
          </p:txBody>
        </p:sp>
      </p:grpSp>
      <p:sp>
        <p:nvSpPr>
          <p:cNvPr id="33" name="Text Box 28"/>
          <p:cNvSpPr txBox="1">
            <a:spLocks noChangeArrowheads="1"/>
          </p:cNvSpPr>
          <p:nvPr/>
        </p:nvSpPr>
        <p:spPr bwMode="auto">
          <a:xfrm>
            <a:off x="1403350" y="4581525"/>
            <a:ext cx="1427163" cy="307975"/>
          </a:xfrm>
          <a:prstGeom prst="rect">
            <a:avLst/>
          </a:prstGeom>
          <a:solidFill>
            <a:srgbClr val="E9EE12"/>
          </a:solidFill>
          <a:ln w="9525">
            <a:solidFill>
              <a:schemeClr val="tx1"/>
            </a:solidFill>
            <a:miter lim="800000"/>
            <a:headEnd/>
            <a:tailEnd/>
          </a:ln>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it-IT" altLang="it-IT" sz="1400" b="1"/>
              <a:t>CONSULENZA</a:t>
            </a:r>
          </a:p>
        </p:txBody>
      </p:sp>
      <p:sp>
        <p:nvSpPr>
          <p:cNvPr id="32" name="Rettangolo 31"/>
          <p:cNvSpPr/>
          <p:nvPr/>
        </p:nvSpPr>
        <p:spPr>
          <a:xfrm>
            <a:off x="3492500" y="260350"/>
            <a:ext cx="4630738" cy="492125"/>
          </a:xfrm>
          <a:prstGeom prst="rect">
            <a:avLst/>
          </a:prstGeom>
        </p:spPr>
        <p:txBody>
          <a:bodyPr wrap="none">
            <a:spAutoFit/>
          </a:bodyPr>
          <a:lstStyle/>
          <a:p>
            <a:pPr>
              <a:defRPr/>
            </a:pPr>
            <a:r>
              <a:rPr lang="it-IT" sz="2600" b="1" dirty="0">
                <a:solidFill>
                  <a:srgbClr val="203864"/>
                </a:solidFill>
                <a:effectLst>
                  <a:outerShdw blurRad="38100" dist="38100" dir="2700000" algn="tl">
                    <a:srgbClr val="C0C0C0"/>
                  </a:outerShdw>
                </a:effectLst>
              </a:rPr>
              <a:t>SISTEMA  DELLA RICERCA </a:t>
            </a:r>
            <a:endParaRPr lang="it-IT" dirty="0">
              <a:latin typeface="Arial" charset="0"/>
              <a:cs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88"/>
                                        </p:tgtEl>
                                        <p:attrNameLst>
                                          <p:attrName>style.visibility</p:attrName>
                                        </p:attrNameLst>
                                      </p:cBhvr>
                                      <p:to>
                                        <p:strVal val="visible"/>
                                      </p:to>
                                    </p:set>
                                    <p:animEffect transition="in" filter="wipe(up)">
                                      <p:cBhvr>
                                        <p:cTn id="7" dur="2000"/>
                                        <p:tgtEl>
                                          <p:spTgt spid="11288"/>
                                        </p:tgtEl>
                                      </p:cBhvr>
                                    </p:animEffect>
                                  </p:childTnLst>
                                </p:cTn>
                              </p:par>
                            </p:childTnLst>
                          </p:cTn>
                        </p:par>
                        <p:par>
                          <p:cTn id="8" fill="hold" nodeType="afterGroup">
                            <p:stCondLst>
                              <p:cond delay="2000"/>
                            </p:stCondLst>
                            <p:childTnLst>
                              <p:par>
                                <p:cTn id="9" presetID="17"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3000"/>
                            </p:stCondLst>
                            <p:childTnLst>
                              <p:par>
                                <p:cTn id="14" presetID="22" presetClass="entr" presetSubtype="1"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up)">
                                      <p:cBhvr>
                                        <p:cTn id="16" dur="2000"/>
                                        <p:tgtEl>
                                          <p:spTgt spid="3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291"/>
                                        </p:tgtEl>
                                        <p:attrNameLst>
                                          <p:attrName>style.visibility</p:attrName>
                                        </p:attrNameLst>
                                      </p:cBhvr>
                                      <p:to>
                                        <p:strVal val="visible"/>
                                      </p:to>
                                    </p:set>
                                    <p:animEffect transition="in" filter="wipe(up)">
                                      <p:cBhvr>
                                        <p:cTn id="19" dur="2000"/>
                                        <p:tgtEl>
                                          <p:spTgt spid="1129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292"/>
                                        </p:tgtEl>
                                        <p:attrNameLst>
                                          <p:attrName>style.visibility</p:attrName>
                                        </p:attrNameLst>
                                      </p:cBhvr>
                                      <p:to>
                                        <p:strVal val="visible"/>
                                      </p:to>
                                    </p:set>
                                    <p:animEffect transition="in" filter="wipe(up)">
                                      <p:cBhvr>
                                        <p:cTn id="22" dur="2000"/>
                                        <p:tgtEl>
                                          <p:spTgt spid="11292"/>
                                        </p:tgtEl>
                                      </p:cBhvr>
                                    </p:animEffect>
                                  </p:childTnLst>
                                </p:cTn>
                              </p:par>
                            </p:childTnLst>
                          </p:cTn>
                        </p:par>
                        <p:par>
                          <p:cTn id="23" fill="hold" nodeType="afterGroup">
                            <p:stCondLst>
                              <p:cond delay="5000"/>
                            </p:stCondLst>
                            <p:childTnLst>
                              <p:par>
                                <p:cTn id="24" presetID="17" presetClass="entr" presetSubtype="1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6000"/>
                            </p:stCondLst>
                            <p:childTnLst>
                              <p:par>
                                <p:cTn id="29" presetID="22" presetClass="entr" presetSubtype="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2000"/>
                                        <p:tgtEl>
                                          <p:spTgt spid="6"/>
                                        </p:tgtEl>
                                      </p:cBhvr>
                                    </p:animEffect>
                                  </p:childTnLst>
                                </p:cTn>
                              </p:par>
                            </p:childTnLst>
                          </p:cTn>
                        </p:par>
                        <p:par>
                          <p:cTn id="32" fill="hold" nodeType="afterGroup">
                            <p:stCondLst>
                              <p:cond delay="8000"/>
                            </p:stCondLst>
                            <p:childTnLst>
                              <p:par>
                                <p:cTn id="33" presetID="17" presetClass="entr" presetSubtype="1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8500"/>
                            </p:stCondLst>
                            <p:childTnLst>
                              <p:par>
                                <p:cTn id="38" presetID="17" presetClass="entr" presetSubtype="10" fill="hold" grpId="0" nodeType="afterEffect">
                                  <p:stCondLst>
                                    <p:cond delay="0"/>
                                  </p:stCondLst>
                                  <p:childTnLst>
                                    <p:set>
                                      <p:cBhvr>
                                        <p:cTn id="39" dur="1" fill="hold">
                                          <p:stCondLst>
                                            <p:cond delay="0"/>
                                          </p:stCondLst>
                                        </p:cTn>
                                        <p:tgtEl>
                                          <p:spTgt spid="11295"/>
                                        </p:tgtEl>
                                        <p:attrNameLst>
                                          <p:attrName>style.visibility</p:attrName>
                                        </p:attrNameLst>
                                      </p:cBhvr>
                                      <p:to>
                                        <p:strVal val="visible"/>
                                      </p:to>
                                    </p:set>
                                    <p:anim calcmode="lin" valueType="num">
                                      <p:cBhvr>
                                        <p:cTn id="40" dur="500" fill="hold"/>
                                        <p:tgtEl>
                                          <p:spTgt spid="11295"/>
                                        </p:tgtEl>
                                        <p:attrNameLst>
                                          <p:attrName>ppt_w</p:attrName>
                                        </p:attrNameLst>
                                      </p:cBhvr>
                                      <p:tavLst>
                                        <p:tav tm="0">
                                          <p:val>
                                            <p:fltVal val="0"/>
                                          </p:val>
                                        </p:tav>
                                        <p:tav tm="100000">
                                          <p:val>
                                            <p:strVal val="#ppt_w"/>
                                          </p:val>
                                        </p:tav>
                                      </p:tavLst>
                                    </p:anim>
                                    <p:anim calcmode="lin" valueType="num">
                                      <p:cBhvr>
                                        <p:cTn id="41" dur="500" fill="hold"/>
                                        <p:tgtEl>
                                          <p:spTgt spid="11295"/>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11296"/>
                                        </p:tgtEl>
                                        <p:attrNameLst>
                                          <p:attrName>style.visibility</p:attrName>
                                        </p:attrNameLst>
                                      </p:cBhvr>
                                      <p:to>
                                        <p:strVal val="visible"/>
                                      </p:to>
                                    </p:set>
                                    <p:anim calcmode="lin" valueType="num">
                                      <p:cBhvr>
                                        <p:cTn id="44" dur="500" fill="hold"/>
                                        <p:tgtEl>
                                          <p:spTgt spid="11296"/>
                                        </p:tgtEl>
                                        <p:attrNameLst>
                                          <p:attrName>ppt_w</p:attrName>
                                        </p:attrNameLst>
                                      </p:cBhvr>
                                      <p:tavLst>
                                        <p:tav tm="0">
                                          <p:val>
                                            <p:fltVal val="0"/>
                                          </p:val>
                                        </p:tav>
                                        <p:tav tm="100000">
                                          <p:val>
                                            <p:strVal val="#ppt_w"/>
                                          </p:val>
                                        </p:tav>
                                      </p:tavLst>
                                    </p:anim>
                                    <p:anim calcmode="lin" valueType="num">
                                      <p:cBhvr>
                                        <p:cTn id="45" dur="500" fill="hold"/>
                                        <p:tgtEl>
                                          <p:spTgt spid="11296"/>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900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1000" fill="hold"/>
                                        <p:tgtEl>
                                          <p:spTgt spid="3"/>
                                        </p:tgtEl>
                                        <p:attrNameLst>
                                          <p:attrName>ppt_x</p:attrName>
                                        </p:attrNameLst>
                                      </p:cBhvr>
                                      <p:tavLst>
                                        <p:tav tm="0">
                                          <p:val>
                                            <p:strVal val="#ppt_x"/>
                                          </p:val>
                                        </p:tav>
                                        <p:tav tm="100000">
                                          <p:val>
                                            <p:strVal val="#ppt_x"/>
                                          </p:val>
                                        </p:tav>
                                      </p:tavLst>
                                    </p:anim>
                                    <p:anim calcmode="lin" valueType="num">
                                      <p:cBhvr additive="base">
                                        <p:cTn id="5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8" grpId="0" animBg="1"/>
      <p:bldP spid="11291" grpId="0" animBg="1"/>
      <p:bldP spid="11292" grpId="0" animBg="1"/>
      <p:bldP spid="11295" grpId="0" animBg="1"/>
      <p:bldP spid="11296"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664"/>
          <p:cNvSpPr>
            <a:spLocks noChangeArrowheads="1"/>
          </p:cNvSpPr>
          <p:nvPr/>
        </p:nvSpPr>
        <p:spPr bwMode="auto">
          <a:xfrm>
            <a:off x="1835150" y="476250"/>
            <a:ext cx="6491288" cy="492125"/>
          </a:xfrm>
          <a:prstGeom prst="rect">
            <a:avLst/>
          </a:prstGeom>
          <a:noFill/>
          <a:ln w="9525" algn="ctr">
            <a:noFill/>
            <a:miter lim="800000"/>
            <a:headEnd/>
            <a:tailEnd/>
          </a:ln>
          <a:effectLst/>
        </p:spPr>
        <p:txBody>
          <a:bodyPr wrap="none">
            <a:spAutoFit/>
          </a:bodyPr>
          <a:lstStyle/>
          <a:p>
            <a:pPr eaLnBrk="1" hangingPunct="1">
              <a:defRPr/>
            </a:pPr>
            <a:r>
              <a:rPr lang="it-IT" sz="2600" b="1" dirty="0">
                <a:solidFill>
                  <a:srgbClr val="203864"/>
                </a:solidFill>
                <a:effectLst>
                  <a:outerShdw blurRad="38100" dist="38100" dir="2700000" algn="tl">
                    <a:srgbClr val="C0C0C0"/>
                  </a:outerShdw>
                </a:effectLst>
              </a:rPr>
              <a:t>PIANO DI VALUTAZIONE DEI RISULTATI</a:t>
            </a:r>
          </a:p>
        </p:txBody>
      </p:sp>
      <p:sp>
        <p:nvSpPr>
          <p:cNvPr id="16" name="Rettangolo 15"/>
          <p:cNvSpPr/>
          <p:nvPr/>
        </p:nvSpPr>
        <p:spPr>
          <a:xfrm>
            <a:off x="1692274" y="1124744"/>
            <a:ext cx="4895949" cy="830997"/>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it-IT" sz="1600" dirty="0">
                <a:solidFill>
                  <a:srgbClr val="002060"/>
                </a:solidFill>
              </a:rPr>
              <a:t>Verifica dei modi di apprendimento nei comportamenti attuati nel </a:t>
            </a:r>
            <a:r>
              <a:rPr lang="it-IT" sz="1600" b="1" dirty="0">
                <a:solidFill>
                  <a:srgbClr val="C00000"/>
                </a:solidFill>
              </a:rPr>
              <a:t>complesso delle attività formative post aula</a:t>
            </a:r>
            <a:r>
              <a:rPr lang="it-IT" sz="1600" dirty="0">
                <a:solidFill>
                  <a:srgbClr val="C00000"/>
                </a:solidFill>
              </a:rPr>
              <a:t>. </a:t>
            </a:r>
          </a:p>
        </p:txBody>
      </p:sp>
      <p:sp>
        <p:nvSpPr>
          <p:cNvPr id="17" name="Rettangolo 16"/>
          <p:cNvSpPr/>
          <p:nvPr/>
        </p:nvSpPr>
        <p:spPr>
          <a:xfrm>
            <a:off x="827584" y="2546320"/>
            <a:ext cx="3097213" cy="738664"/>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it-IT" sz="1400" dirty="0">
                <a:solidFill>
                  <a:srgbClr val="002060"/>
                </a:solidFill>
              </a:rPr>
              <a:t>L’apprendimento informale del lavoratore spesso genera </a:t>
            </a:r>
            <a:r>
              <a:rPr lang="it-IT" sz="1400" b="1" dirty="0">
                <a:solidFill>
                  <a:srgbClr val="C00000"/>
                </a:solidFill>
                <a:effectLst>
                  <a:outerShdw blurRad="38100" dist="38100" dir="2700000" algn="tl">
                    <a:srgbClr val="000000">
                      <a:alpha val="43137"/>
                    </a:srgbClr>
                  </a:outerShdw>
                </a:effectLst>
              </a:rPr>
              <a:t>un PRE-GIUDIZIO.</a:t>
            </a:r>
            <a:endParaRPr lang="it-IT" sz="1400" dirty="0">
              <a:solidFill>
                <a:srgbClr val="002060"/>
              </a:solidFill>
            </a:endParaRPr>
          </a:p>
        </p:txBody>
      </p:sp>
      <p:sp>
        <p:nvSpPr>
          <p:cNvPr id="18" name="Rettangolo 17"/>
          <p:cNvSpPr/>
          <p:nvPr/>
        </p:nvSpPr>
        <p:spPr>
          <a:xfrm>
            <a:off x="4211960" y="2548061"/>
            <a:ext cx="3840162" cy="1384995"/>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it-IT" sz="1400" b="1" dirty="0">
                <a:solidFill>
                  <a:srgbClr val="C00000"/>
                </a:solidFill>
              </a:rPr>
              <a:t>Resilienza del lavoratore</a:t>
            </a:r>
            <a:r>
              <a:rPr lang="it-IT" sz="1400" dirty="0">
                <a:solidFill>
                  <a:srgbClr val="002060"/>
                </a:solidFill>
              </a:rPr>
              <a:t>, </a:t>
            </a:r>
            <a:r>
              <a:rPr lang="it-IT" sz="1400" b="1" dirty="0">
                <a:solidFill>
                  <a:srgbClr val="C00000"/>
                </a:solidFill>
              </a:rPr>
              <a:t>condizionato</a:t>
            </a:r>
            <a:r>
              <a:rPr lang="it-IT" sz="1400" dirty="0">
                <a:solidFill>
                  <a:srgbClr val="002060"/>
                </a:solidFill>
              </a:rPr>
              <a:t> da un sistema di comportamenti legati al </a:t>
            </a:r>
            <a:r>
              <a:rPr lang="it-IT" sz="1400" b="1" dirty="0">
                <a:solidFill>
                  <a:srgbClr val="C00000"/>
                </a:solidFill>
              </a:rPr>
              <a:t>contesto e al proprio ambito umano di lavoro, comportamenti errati, </a:t>
            </a:r>
            <a:r>
              <a:rPr lang="it-IT" sz="1400" dirty="0">
                <a:solidFill>
                  <a:srgbClr val="002060"/>
                </a:solidFill>
              </a:rPr>
              <a:t>ma adottati dalla comunità lavorativa di cui si fa parte e che diventano la norma.</a:t>
            </a:r>
          </a:p>
        </p:txBody>
      </p:sp>
      <p:sp>
        <p:nvSpPr>
          <p:cNvPr id="19" name="Rettangolo 18"/>
          <p:cNvSpPr/>
          <p:nvPr/>
        </p:nvSpPr>
        <p:spPr>
          <a:xfrm>
            <a:off x="1872208" y="4151039"/>
            <a:ext cx="4572000" cy="646113"/>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it-IT" sz="1800" b="1" dirty="0">
                <a:solidFill>
                  <a:srgbClr val="C00000"/>
                </a:solidFill>
              </a:rPr>
              <a:t>60/70% DEGLI INCIDENTI DOVUTI A ERRORE UMANO, NON TECNICO.</a:t>
            </a:r>
          </a:p>
        </p:txBody>
      </p:sp>
      <p:sp>
        <p:nvSpPr>
          <p:cNvPr id="36" name="Rettangolo 35"/>
          <p:cNvSpPr/>
          <p:nvPr/>
        </p:nvSpPr>
        <p:spPr>
          <a:xfrm>
            <a:off x="1835696" y="5355793"/>
            <a:ext cx="4572000" cy="1169551"/>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it-IT" sz="1400" dirty="0">
                <a:solidFill>
                  <a:srgbClr val="002060"/>
                </a:solidFill>
              </a:rPr>
              <a:t>Su questi aspetti va costruita una pianificazione delle azioni formative, proponendo ai discenti situazioni mirate, attraverso un </a:t>
            </a:r>
            <a:r>
              <a:rPr lang="it-IT" sz="1400" b="1" dirty="0">
                <a:solidFill>
                  <a:srgbClr val="C00000"/>
                </a:solidFill>
              </a:rPr>
              <a:t>progetto formativo </a:t>
            </a:r>
            <a:r>
              <a:rPr lang="it-IT" sz="1400" dirty="0">
                <a:solidFill>
                  <a:srgbClr val="002060"/>
                </a:solidFill>
              </a:rPr>
              <a:t>e </a:t>
            </a:r>
            <a:r>
              <a:rPr lang="it-IT" sz="1400" b="1" dirty="0">
                <a:solidFill>
                  <a:srgbClr val="C00000"/>
                </a:solidFill>
              </a:rPr>
              <a:t>costanti azioni di esercizio e verifica di quanto erogato dai corsi. </a:t>
            </a:r>
          </a:p>
        </p:txBody>
      </p:sp>
      <p:sp>
        <p:nvSpPr>
          <p:cNvPr id="14354" name="AutoShape 14" descr="Risultati immagini per ARROW PNG"/>
          <p:cNvSpPr>
            <a:spLocks noChangeAspect="1" noChangeArrowheads="1"/>
          </p:cNvSpPr>
          <p:nvPr/>
        </p:nvSpPr>
        <p:spPr bwMode="auto">
          <a:xfrm>
            <a:off x="134938" y="-639763"/>
            <a:ext cx="3429000" cy="13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it-IT" altLang="it-IT"/>
          </a:p>
        </p:txBody>
      </p:sp>
      <p:sp>
        <p:nvSpPr>
          <p:cNvPr id="14355" name="AutoShape 16" descr="Risultati immagini per ARROW PNG"/>
          <p:cNvSpPr>
            <a:spLocks noChangeAspect="1" noChangeArrowheads="1"/>
          </p:cNvSpPr>
          <p:nvPr/>
        </p:nvSpPr>
        <p:spPr bwMode="auto">
          <a:xfrm>
            <a:off x="134938" y="-639763"/>
            <a:ext cx="3429000" cy="13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it-IT" altLang="it-IT"/>
          </a:p>
        </p:txBody>
      </p:sp>
      <p:sp>
        <p:nvSpPr>
          <p:cNvPr id="14356" name="AutoShape 18" descr="data:image/jpeg;base64,/9j/4AAQSkZJRgABAQAAAQABAAD/2wCEAAkGBxAOEhUTEBAREBAQEBYTEBUVDRYSEBUTFRIWFhURFhYYHSggGBolHxgTITEhJiorLi4uFx8zODMtNygtLisBCgoKDg0OGxAQGy0mICYuKy02Mi0tLTI1MC0tLS0tLS0wLy0tLTU3LS0tLS0tLS8tLysuLS0tLS0vLTEtLS0tLf/AABEIAIwBaAMBEQACEQEDEQH/xAAcAAEAAQUBAQAAAAAAAAAAAAAABgEDBAUHAgj/xABGEAACAQICBQYJCQcDBQAAAAAAAQIDEQQSBSExUXEGE0FhgZEHFDJSYpKhsdEVIkJUcoKTosEWI0NTssLSM4ThJESDlPD/xAAaAQEAAgMBAAAAAAAAAAAAAAAABAUBAgMG/8QAMBEBAAEDAgIIBgMBAQEAAAAAAAECAxEEEgUhFDFBUVKRodEyQmGBsfATceEiwfH/2gAMAwEAAhEDEQA/AO4gAAAAAAAAAAAAAAAAAAAAAAAAAAAAAAHFuUXLTSuDxdej4zeNOrJQTw9LyG81PXkv5LiWtrTWq6IqwqL2qvW7k05S3RPhAimo4qFotJxqwV04ySlFyht2Na434IzXw3dTutT9p9/ct8Timrbdj7x7eybYPF068VOlONSD2SjJNcNXT1FXXRVRO2qMStaK6a43UzmF41bAAAAAAAAAAAAAAAAAAAAAAAAAAAAAAAAAAAAAAAAAAAAAAAAcY8MWj+bxkKqVliKKu986byv8rplvoKs25juU3EaMVxV3tPhXnw9KfTByoz+78+H5ZW+4WVicTNP3Vl+nMU1/Zk6O0jWw0s9CpKnLps9T6pReqS4na5aouRiuMuVq7XandROE80H4QoStHFw5t/zIJum/tR2x7L9hT3+F1RztTn6SudPxWmeV2MfWOpNsPXhVipU5RnCWyUZKUXwaKqqmaZxVGJW1NUVRmmcwuGrYAAAAAAAAAAAAAAAAAAAAAAAAAAAAAAAAAAAAAAAAAAAAAIF4YsBzmEhVS10Kyu90Kiyv83Nk/h9eLk098IHEKM293c5xyanmhXov6VNVofbottpcYSqdxb/DXTV9vP8A1T43W6qfv5f4uE1BAM3Rela+ElmoVJQv5S2wl9qL1PjtON2xbuxiuMu1m/cszmicJ9oPwgUqlo4qPMz2Z43dF8emHtXWU9/hddPO3OY7u3/f3kudPxSirldjE9/Z/n7zTKlVjNKUJKUZK8WmnFremtpVzExOJWsTExmHswyAAAAAAAAAAAAAAAAAAAAAAAAAAAAAAAAAAAAAAAAAAAavlRgPGsJXpWu50ZZF6aWaH5lE62K9lymr6uV6jfbmn6OAaHxfMVqdTojNZvsPVJeq2ekro3UzDzdurbVEt5isPzc5R82TS610Pusd6Kt1MSj107appWsps1MoDKBsNEaYxGDd6NRxV7yg9dOXGP6qz6zhe09u9GK493azqLlmf+J+3Yn2hOXVCtaOIXi9Tzr3ov730e3V1lNf4bXRzo5x6rqxxO3Xyuf8z6fv9pbGSaTTTTV007preVsxhZxOVQAAAAAAAAAAAAAAAAAAAAAAAAAAsVcZSh5VSnHjUS97N4t1T1RLWa6Y65hiy07g1txWH/8AYh8TpGmvT8k+UuU6qxHz0+cPD5RYL61Q/Gj8TPRL/gnya9M0/jjzhR8pcF9ao/iIz0S/4JOmafxx5vL5T4H6zT9YdDv+GTpljxwo+VOB+sw9vwM9Cv8Ahljptjxw8vlXgfrEPVl8B0K/4Tp2n8UKftbgPrEfUn/iZ6Df8P4Y6dp/Ep+12A+sL8Of+I6DqPD+Dp+n8X5P2vwH1hfhVP8AEdA1Hh9Y92On6fxek+x+1+A+sL8Kp/iOg6jw+se50/T+L8n7XYD6wvw5/wCI6Df8P4Z6dp/F+Xpcq8D9Yj6svgY6Ff8ACz07T+KHpcqMC/8Auafe1+hjod/wydNseOHDtNYDLiKqpLPS52fNOOuLg5Nxt2NI9Fa3TRG7rwoL23+Sds8stnznORhJ3U8ijNNNPND5t+1WNqIxmHK5MTMS82N3MsAsAsAsBs9D6dxODf7mp8y+unL51J/d6OKszhe01u98cc+/t/f7d7Gpu2fgnl3dn7/WE90Jy1w+ItGr/wBPUfnO9Nvqn0dtu0pr/DrlvnTzj18l1Y4jbucq/wDmfTz90nTK9YqgAAAAAAAAAAAAAAAAAC1iMRClHNUnGEVtcpKMe9m1NNVU4pjLWqummM1TiEfx/LbCUtUHOs/QjaPrStq4XJtvh16rr5f2g3OJWaerM/1/v/jQYzl9Xl/pUqdNek3Ul/al7SbRwu3HxTM+nuhV8UuT8NMR6+zT4nlLjanlYiaT6IWp27YpP2kmnR2KeqmPvz/KLXrL9XXVP25fhra9epU/1Kk6n26kp+9kimmmn4YiP6R6qqqvimZ/ucrKprcjbMtNsK5QzgygwZQYMoMGUGDKDBlBgygwZQYMoMGUGDKDBlBgygwZQYMoMGUGDKDBlBgygwZQYMoMNtoblBicHZU55qf8ufzodnTHs9pGv6W3e+KOffCVY1d2zypnl3SnmheV+HxNozfMVX9Gb+a36M9j4Oz6inv6C5b5xzj6ey5scQtXeU8p+v8A5P7KQkFOAAAAAAAAAAAAAAYWktK0MLG9aoo32LbOXCK1s62rFd2cUQ5Xb9u1Ga5QzSvLirO6w8FSj50kpVOKXkx9pa2eG0U87k5/H75Ki9xOurlbjH1nr9vyi2KxFStLNVnKpLfKTk11K+xdSLGiimiMUxhXV11VzmqcytZTZqZQGUBlAZQGUBlAZQGUBlAZQGUBlAZQGUBlAZQGUBlAZQGUBlAZQGUBlAZQGUBlAplDDdaG5SYnCWUZc5TX0JttJbovbH3dRFv6O3d5zGJ74S7Gsu2eUTmO6f397k50Nyow+KtG/NVX9Cbtd+jLZL39RT39Fctc+uO+FzY11q7y6p7pbwiJgAAAAAAAAApOSSbbSSV227JJbWzMRnlDEzjnKG6e5ZWvDC2b2Oq1dfci9vF6uplpp+H/ADXfL3VWp4j8trz9kMr1JVJOU5OcpbXJ3b7WWtMRTGIjkqKpmqc1TmXjKbMGUBlAZQGUBlAZQGUBlAZQGUBlAZQGUBlAZQGUBlAZQGUBlAZQGUBlAZQGUBlAZQGUBlAZQGUCjiMsYb3Q/KfEYayb56mvozbul6M9q7brqId7RW7nPqn6eybY1121ynnH19//AKm+iOUWHxVlGWSp5k9Uuzol2FRe0ly1zmMx3wuLGrt3eUTie6W2IyUAAAAABZxmKhRg51JKMIrW37lvfUb0UVV1baY5tLlymindVPJzrlDygqYt5VeFFPVC+uW5z38Ni69peabS02YzPOf3qUOq1dV6cRyp7vdpcpMyhmUZDKMhlGQyjIZRkMoyGUZDKMjy5JbWl2geHXgvpx9ZGcSxmHl4un569oxJmHl46l535X8DO2WN0KeP0979VjbJuhT5Qp+l6o2yboU+UYbpdy+I2yboU+UYbp9y+I2yxvg+UYbpdy+I2yb4PlGG6XcviNsm+D5Rhul3L4jbJvg+UYbpdy+I2yboPlGG6XcviNss7oV+UYel3L4jbJug+UKfpdy+I2yboPlCn6XcNsm6FflCn6XqjbJug8fp+l6o2yboPH6e9+qNsm6Dx+nvfqjbJuhXx+nvfqsbZN0Hj9Pe/VY2yboPHqe9+qxtk3QePU/OfqsbZN0K+PUvO/K/gNsm6Dx2l535X8Btk3QeO0vO/LL4GNsm6Dx2l535X8Btk3QkGieXE8PZTnz1NdEr51wnb337CFe4fRc50xif3sTrHEa7fKrnH193RdHY1YinGpGNSCl0VKbhPufvKS5b/jq2zMT/AEvbVz+SmKsTH9sk5ugAAtYrEQpQc5vLCKu3/wDdJtRRNdUU09bWuumimaqupzfTul54yd3eNOL/AHcN3pPfL3e+/wBPp6bNOO3tl57U6iq9Vmersj97WsykhGMoDKAygeKlSMPKko8XYyTiGLU0lSWxuXBfEztlrNUMeelvNh3y/RG2xrvWJaSqPpS4R+NzO2GN0rUsXUe2cux29xnEMZlalNva2+LuZYUAXAXAXAXAXAXAXAXAXAXAXAXAXAXAXAXAXAXAXAXAXAXAXAXAXAXAkOgeR+LxlpZeZpP+JUTV1vjHbL2LrId/XWrXLrnuhN0+gu3efVHfPs6PoHkjhcFaSjztVfxJ2ck/RWyPZr62U1/W3bvKZxHdC70+itWecRme+W/IiWAAAHP+U+mPGZ5IP9zB6vTl5/Dd/wAl5pNP/FTmeufT6KHWan+WrbT8Mev19mjykxCMoHirUjBXlJRXWwTya6vpmK8iLl1vUu7b7jeKWk1x2NfW0hVn9Ky3R1f8m0RDSapli3MsBnIDIDIDIDIDIDIDIDIDIDIDIDIDIDIDIDIDIDIDIDIDIDIDIDIDIDIDIDIXA3ugeSmLx1nCHN0n/EneMLeits+zV1oi39ZbtcpnM90JdjRXb3OIxHfLo+gOROFwdpSXP1l9OaWVPfCGyPF3fWU9/XXbvKOUfRc6fQWrXPrnvlJiEnAAAAAjvK/SfNw5mD+fUXz+qG7t1rgmT9DY3Vb56o/P+K/X39tP8cdc/j/UKylupnmpKMFeTUUtrbsjI0uN030Ul95r3L49xvFPe5TX3NRUqyk7ybk97dzdzeLmQuAuAuAuAuAuAuAzAMy3+0Cmdb/aAzrf7QGZb/aBXMt4DMAuAuAuAuAuAuAuAuAuAuAuAuAuAuAuAuBuNBcmsVjn+5p2p311J/NpLg/pcFcj3tVbtfFPPuSbGku3vhjl3y6ToDkHhcLaVVeM1V0zj+7T9GGztd+wp7+vuXOVPKP3tXVjh9q1znnP19ksIKeAAAAABbxFaNOMpydoxTb4I2ppmqYphrXVFNM1T2Ob43ESrTlUltm78F0LsVkegt0RRTFMdjzlyublU1T2tbpHHQoK8tcn5MVtfwXWdIjLlVMQi+Nxs6zvN6uhLyVwX6nWIw4zMyxrmWpcCq1uy1t7EtbfYMsxGeptsHyZx1byMLWtvlDm12OdkcKtVZp66o/P4SKNHer6qZ/H5brC+DjHz8t0aW9SquUl2RTXtI9XErUdWZSaeF3p68Q22H8Fz/iYvioUP7nL9DhVxTup9UinhMfNV6NlQ8GeDXlVcRPqzwivZG/tOU8Tuz1RDtTwuzHXMs+lyA0bHbRlLjXqfpJHKdff7/SHWOH6ePl9ZZlLkjo+OzCUnxjm/quc51d6fml0jSWI+SGRDk9go7MHhl/tqd++xrOouz80+ct409qPkjyhkw0bh47KFJcKMV+hpNyue2W8W6Y7IXVhaa2U4L7iMbp7222O56VKPmx9VGMyYhXm4+au4Zkwo6MfNj6qGZMQ8SwlN7acH9xGd1XebY7lqejMPLbQovjRi/0MxcrjtnzazbonshYlyfwT24PDP/bU7+436Rd8U+ctOj2p+SPKFifJXAS24Sh2U1H3G0aq9HzS1nS2Z+SPJjVOQ+jZbcMlwrVI+6RvGuvx834aToNPPy/li1fB5o+WyFSHCvJ/1XNo4hfjt9Gk8N089nrLDqeDHCPya2JjxlTa/oOkcTu9sR6+7lPCrXZM+ns0PKfkHTwWHqYhYqTjSjfLKirybkoxjmUtV20tjJFniM11RTNPqj3uGU0UzVFXV9ECwlV1ZxhGLzTdlrVif/LEdat/imepdersOmXNS4YLgLgLgLgLgbXQnJ/FY52oU243s6kvm0o8ZdPBXfUcb2ot2o/6lIsaW5e+GOXe6RoDwe4bD2liP+pqbmrUU+qH0vvXXUipvcQuV8qOUeq5scNt2+dfOfTyTGMUlZKyWpJbEtxXrFUAAAAAAACO8sMXaMaS2zeaX2U9S7X/AElhoLeaprnsV3ELuKYojtQXS+kY4eO+cvIj+r6i1pjKnqqxCG168qknKbvJ7WdnCZy94TC1K8slKnOpN/RhByfGy2LrNaq6aYzVOG1FuqucUxlLtFeDfGVddaUMNF9D/eVPVi7fmINziNun4efon2uGXavjnHql2jvB1gaWuoqmIl6c7Rv1RhbV1O5Cr4hdq6uSwt8Os09fP+0lwWjqGHVqNGnSXoU4x77LWRK7lVfxTlMot00cqYwyjRuAAAAAAAAAAAAAAAAAAAAAgfhjxmTBRprbXrxTXowTm/zKBN0NObme6EHX14tY73L+TNO1SdT+RQqVFuzWyRXfItK46o75VFHbPdC1clIZcBcBcBcDY6G0JicbLLh6Up2dpS2U4/ak9S4beo5Xb1FqM1S7WdPcuziiHR+T/g5oUbTxUvGKm3Irqin759tl1FVe4hXVyo5R6rjT8Noo53Oc+ib0qcYJRjFRjFWSSsktyS2FfMzPOVlERHKHowyAAAAAAAAAOecqNJRU6lWT+bF5YrfbUkuLu+0vdNb224pef1VzdcmpzxKvja1oQlVqzeqMVey3LdFb3xZKqqpopzM4hCppruVYpjMp/wAnvBotU8bO7281TlZcJz2vhG3FlZe4jPVbj7raxwyI53Z+0J9gMBRw8clGnClDdGKV+t731sra66q5zVOVrRRTRGKYwyTVsAAAAAAAAAAAAAAAAAAAAAAAAHIvDRjM2IoUv5VFzfGpK1u6mu8t+HUf8TV9fx/9VHEq/wDqmlGdGR5vBV59NavSox4QTqy/sJk87sR3RM/+IM8rMz3zENfc7oZcBcDN0VorEYyeTD0pVJdNlaMeuUnqj2nO5dotxmqcOtqzXdnFEOj8nvBrSp2njJ89LbzcG1SXF7ZexcSrvcRqnlb5Lixwyinnc5z6J3h6EKcVCnGMIRVoxjFRiluSWwrpmZnMrOIiIxC4YZAAAAAAAAAADHx9bm6c5dMYtrjbV7bHS1Turilzu17KJqcnei6+lsRzNF5aFB2q1GrwUun7UuhLjsTLu7fps05nr7lBa09d+rEdUdrpmgdA4fAQyUIWbtnm9dSbXTKX6bFcpb16u7OapXtmxRZjFMNocnYAAAAAAAAAAAAAAAAAAAAAAAAAADgXhBxnP6QxDTuoTVJdXNxUGvWUu89Fo6Ntmnz83ntbXuvT5LOOlkw2GpdLjOvL/wAk7RfqwXeb0x/3VP2cL04opp+7WXOiOy9G6PrYqeShSlVnuitS65PZFdbsaV3KaIzVOHS3aruTiiMui8nvBlFWnjZ53/KpyajwlPa+CtxZWXuIzPK3H3W1jhkRzuzn6Q6Bg8JToQUKUI04R2RjFRj3IrqqpqnNUrSmmmmMUxiF41bAAAAAAAAAAAAAazlDQqVaPN0nadWSjmtdQW11Hwte3S7LpO+nriivdPYj6miqujZT2yv6J0bSwlKNKjHLCC4yk+mUn0ye853LlVdW6p1t26bdO2lmGjcAAAAAAAAAAAAAAAAAAAAAAAAAAC3XqqnGU5aowi5S4JXZmIzOIYmcRl8116sqs5TeudSbk/tSd37WesimKYx3PK1VTVVM97b47C1MRiOZoU5VZU4xpQjGLk7U4qLb3K99b1EXfTRTuqnDeqiq5XtpjKZ8nfBi3aeOnbp5mnLXwnP9I95AvcQ7LfmsbHDO27P2dF0fgKOGgoUacaUF0RjbXve99bK2uuquc1Tla0UU0RimMMk1bAAAAAAAAAAAAAAAAAAAAAAAAAAAAAAAAAAAAAAAAAAAAAB4r0Y1IyhOKlCcXGUWrpxas01uaMxMxOYYmImMS0NbkRo2e3CQX2ZTh/TJEmNbfj5kedJZn5W20do2jhYuNGnGmm7ysvnSfnSk9cn1ts4V3Kq5zVLtRbpojFMYZZo3AAAAAAAAAAAAAAAAAD//2Q=="/>
          <p:cNvSpPr>
            <a:spLocks noChangeAspect="1" noChangeArrowheads="1"/>
          </p:cNvSpPr>
          <p:nvPr/>
        </p:nvSpPr>
        <p:spPr bwMode="auto">
          <a:xfrm>
            <a:off x="1349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it-IT" altLang="it-IT"/>
          </a:p>
        </p:txBody>
      </p:sp>
      <p:sp>
        <p:nvSpPr>
          <p:cNvPr id="14357" name="AutoShape 20" descr="data:image/jpeg;base64,/9j/4AAQSkZJRgABAQAAAQABAAD/2wCEAAkGBxAOEhUTEBAREBAQEBYTEBUVDRYSEBUTFRIWFhURFhYYHSggGBolHxgTITEhJiorLi4uFx8zODMtNygtLisBCgoKDg0OGxAQGy0mICYuKy02Mi0tLTI1MC0tLS0tLS0wLy0tLTU3LS0tLS0tLS8tLysuLS0tLS0vLTEtLS0tLf/AABEIAIwBaAMBEQACEQEDEQH/xAAcAAEAAQUBAQAAAAAAAAAAAAAABgEDBAUHAgj/xABGEAACAQICBQYJCQcDBQAAAAAAAQIDEQQSBSExUXEGE0FhgZEHFDJSYpKhsdEVIkJUcoKTosEWI0NTssLSM4ThJESDlPD/xAAaAQEAAgMBAAAAAAAAAAAAAAAABAUBAgMG/8QAMBEBAAEDAgIIBgMBAQEAAAAAAAECAxEEEgUhFDFBUVKRodEyQmGBsfATceEiwfH/2gAMAwEAAhEDEQA/AO4gAAAAAAAAAAAAAAAAAAAAAAAAAAAAAAHFuUXLTSuDxdej4zeNOrJQTw9LyG81PXkv5LiWtrTWq6IqwqL2qvW7k05S3RPhAimo4qFotJxqwV04ySlFyht2Na434IzXw3dTutT9p9/ct8Timrbdj7x7eybYPF068VOlONSD2SjJNcNXT1FXXRVRO2qMStaK6a43UzmF41bAAAAAAAAAAAAAAAAAAAAAAAAAAAAAAAAAAAAAAAAAAAAAAAAcY8MWj+bxkKqVliKKu986byv8rplvoKs25juU3EaMVxV3tPhXnw9KfTByoz+78+H5ZW+4WVicTNP3Vl+nMU1/Zk6O0jWw0s9CpKnLps9T6pReqS4na5aouRiuMuVq7XandROE80H4QoStHFw5t/zIJum/tR2x7L9hT3+F1RztTn6SudPxWmeV2MfWOpNsPXhVipU5RnCWyUZKUXwaKqqmaZxVGJW1NUVRmmcwuGrYAAAAAAAAAAAAAAAAAAAAAAAAAAAAAAAAAAAAAAAAAAAAAIF4YsBzmEhVS10Kyu90Kiyv83Nk/h9eLk098IHEKM293c5xyanmhXov6VNVofbottpcYSqdxb/DXTV9vP8A1T43W6qfv5f4uE1BAM3Rela+ElmoVJQv5S2wl9qL1PjtON2xbuxiuMu1m/cszmicJ9oPwgUqlo4qPMz2Z43dF8emHtXWU9/hddPO3OY7u3/f3kudPxSirldjE9/Z/n7zTKlVjNKUJKUZK8WmnFremtpVzExOJWsTExmHswyAAAAAAAAAAAAAAAAAAAAAAAAAAAAAAAAAAAAAAAAAAAavlRgPGsJXpWu50ZZF6aWaH5lE62K9lymr6uV6jfbmn6OAaHxfMVqdTojNZvsPVJeq2ekro3UzDzdurbVEt5isPzc5R82TS610Pusd6Kt1MSj107appWsps1MoDKBsNEaYxGDd6NRxV7yg9dOXGP6qz6zhe09u9GK493azqLlmf+J+3Yn2hOXVCtaOIXi9Tzr3ov730e3V1lNf4bXRzo5x6rqxxO3Xyuf8z6fv9pbGSaTTTTV007preVsxhZxOVQAAAAAAAAAAAAAAAAAAAAAAAAAAsVcZSh5VSnHjUS97N4t1T1RLWa6Y65hiy07g1txWH/8AYh8TpGmvT8k+UuU6qxHz0+cPD5RYL61Q/Gj8TPRL/gnya9M0/jjzhR8pcF9ao/iIz0S/4JOmafxx5vL5T4H6zT9YdDv+GTpljxwo+VOB+sw9vwM9Cv8Ahljptjxw8vlXgfrEPVl8B0K/4Tp2n8UKftbgPrEfUn/iZ6Df8P4Y6dp/Ep+12A+sL8Of+I6DqPD+Dp+n8X5P2vwH1hfhVP8AEdA1Hh9Y92On6fxek+x+1+A+sL8Kp/iOg6jw+se50/T+L8n7XYD6wvw5/wCI6Df8P4Z6dp/F+Xpcq8D9Yj6svgY6Ff8ACz07T+KHpcqMC/8Auafe1+hjod/wydNseOHDtNYDLiKqpLPS52fNOOuLg5Nxt2NI9Fa3TRG7rwoL23+Sds8stnznORhJ3U8ijNNNPND5t+1WNqIxmHK5MTMS82N3MsAsAsAsBs9D6dxODf7mp8y+unL51J/d6OKszhe01u98cc+/t/f7d7Gpu2fgnl3dn7/WE90Jy1w+ItGr/wBPUfnO9Nvqn0dtu0pr/DrlvnTzj18l1Y4jbucq/wDmfTz90nTK9YqgAAAAAAAAAAAAAAAAAC1iMRClHNUnGEVtcpKMe9m1NNVU4pjLWqummM1TiEfx/LbCUtUHOs/QjaPrStq4XJtvh16rr5f2g3OJWaerM/1/v/jQYzl9Xl/pUqdNek3Ul/al7SbRwu3HxTM+nuhV8UuT8NMR6+zT4nlLjanlYiaT6IWp27YpP2kmnR2KeqmPvz/KLXrL9XXVP25fhra9epU/1Kk6n26kp+9kimmmn4YiP6R6qqqvimZ/ucrKprcjbMtNsK5QzgygwZQYMoMGUGDKDBlBgygwZQYMoMGUGDKDBlBgygwZQYMoMGUGDKDBlBgygwZQYMoMNtoblBicHZU55qf8ufzodnTHs9pGv6W3e+KOffCVY1d2zypnl3SnmheV+HxNozfMVX9Gb+a36M9j4Oz6inv6C5b5xzj6ey5scQtXeU8p+v8A5P7KQkFOAAAAAAAAAAAAAAYWktK0MLG9aoo32LbOXCK1s62rFd2cUQ5Xb9u1Ga5QzSvLirO6w8FSj50kpVOKXkx9pa2eG0U87k5/H75Ki9xOurlbjH1nr9vyi2KxFStLNVnKpLfKTk11K+xdSLGiimiMUxhXV11VzmqcytZTZqZQGUBlAZQGUBlAZQGUBlAZQGUBlAZQGUBlAZQGUBlAZQGUBlAZQGUBlAZQGUBlAplDDdaG5SYnCWUZc5TX0JttJbovbH3dRFv6O3d5zGJ74S7Gsu2eUTmO6f397k50Nyow+KtG/NVX9Cbtd+jLZL39RT39Fctc+uO+FzY11q7y6p7pbwiJgAAAAAAAAApOSSbbSSV227JJbWzMRnlDEzjnKG6e5ZWvDC2b2Oq1dfci9vF6uplpp+H/ADXfL3VWp4j8trz9kMr1JVJOU5OcpbXJ3b7WWtMRTGIjkqKpmqc1TmXjKbMGUBlAZQGUBlAZQGUBlAZQGUBlAZQGUBlAZQGUBlAZQGUBlAZQGUBlAZQGUBlAZQGUBlAZQGUCjiMsYb3Q/KfEYayb56mvozbul6M9q7brqId7RW7nPqn6eybY1121ynnH19//AKm+iOUWHxVlGWSp5k9Uuzol2FRe0ly1zmMx3wuLGrt3eUTie6W2IyUAAAAABZxmKhRg51JKMIrW37lvfUb0UVV1baY5tLlymindVPJzrlDygqYt5VeFFPVC+uW5z38Ni69peabS02YzPOf3qUOq1dV6cRyp7vdpcpMyhmUZDKMhlGQyjIZRkMoyGUZDKMjy5JbWl2geHXgvpx9ZGcSxmHl4un569oxJmHl46l535X8DO2WN0KeP0979VjbJuhT5Qp+l6o2yboU+UYbpdy+I2yboU+UYbp9y+I2yxvg+UYbpdy+I2yb4PlGG6XcviNsm+D5Rhul3L4jbJvg+UYbpdy+I2yboPlGG6XcviNss7oV+UYel3L4jbJug+UKfpdy+I2yboPlCn6XcNsm6FflCn6XqjbJug8fp+l6o2yboPH6e9+qNsm6Dx+nvfqjbJuhXx+nvfqsbZN0Hj9Pe/VY2yboPHqe9+qxtk3QePU/OfqsbZN0K+PUvO/K/gNsm6Dx2l535X8Btk3QeO0vO/LL4GNsm6Dx2l535X8Btk3QkGieXE8PZTnz1NdEr51wnb337CFe4fRc50xif3sTrHEa7fKrnH193RdHY1YinGpGNSCl0VKbhPufvKS5b/jq2zMT/AEvbVz+SmKsTH9sk5ugAAtYrEQpQc5vLCKu3/wDdJtRRNdUU09bWuumimaqupzfTul54yd3eNOL/AHcN3pPfL3e+/wBPp6bNOO3tl57U6iq9Vmersj97WsykhGMoDKAygeKlSMPKko8XYyTiGLU0lSWxuXBfEztlrNUMeelvNh3y/RG2xrvWJaSqPpS4R+NzO2GN0rUsXUe2cux29xnEMZlalNva2+LuZYUAXAXAXAXAXAXAXAXAXAXAXAXAXAXAXAXAXAXAXAXAXAXAXAXAXAXAkOgeR+LxlpZeZpP+JUTV1vjHbL2LrId/XWrXLrnuhN0+gu3efVHfPs6PoHkjhcFaSjztVfxJ2ck/RWyPZr62U1/W3bvKZxHdC70+itWecRme+W/IiWAAAHP+U+mPGZ5IP9zB6vTl5/Dd/wAl5pNP/FTmeufT6KHWan+WrbT8Mev19mjykxCMoHirUjBXlJRXWwTya6vpmK8iLl1vUu7b7jeKWk1x2NfW0hVn9Ky3R1f8m0RDSapli3MsBnIDIDIDIDIDIDIDIDIDIDIDIDIDIDIDIDIDIDIDIDIDIDIDIDIDIDIDIDIXA3ugeSmLx1nCHN0n/EneMLeits+zV1oi39ZbtcpnM90JdjRXb3OIxHfLo+gOROFwdpSXP1l9OaWVPfCGyPF3fWU9/XXbvKOUfRc6fQWrXPrnvlJiEnAAAAAjvK/SfNw5mD+fUXz+qG7t1rgmT9DY3Vb56o/P+K/X39tP8cdc/j/UKylupnmpKMFeTUUtrbsjI0uN030Ul95r3L49xvFPe5TX3NRUqyk7ybk97dzdzeLmQuAuAuAuAuAuAuAzAMy3+0Cmdb/aAzrf7QGZb/aBXMt4DMAuAuAuAuAuAuAuAuAuAuAuAuAuAuAuAuBuNBcmsVjn+5p2p311J/NpLg/pcFcj3tVbtfFPPuSbGku3vhjl3y6ToDkHhcLaVVeM1V0zj+7T9GGztd+wp7+vuXOVPKP3tXVjh9q1znnP19ksIKeAAAAABbxFaNOMpydoxTb4I2ppmqYphrXVFNM1T2Ob43ESrTlUltm78F0LsVkegt0RRTFMdjzlyublU1T2tbpHHQoK8tcn5MVtfwXWdIjLlVMQi+Nxs6zvN6uhLyVwX6nWIw4zMyxrmWpcCq1uy1t7EtbfYMsxGeptsHyZx1byMLWtvlDm12OdkcKtVZp66o/P4SKNHer6qZ/H5brC+DjHz8t0aW9SquUl2RTXtI9XErUdWZSaeF3p68Q22H8Fz/iYvioUP7nL9DhVxTup9UinhMfNV6NlQ8GeDXlVcRPqzwivZG/tOU8Tuz1RDtTwuzHXMs+lyA0bHbRlLjXqfpJHKdff7/SHWOH6ePl9ZZlLkjo+OzCUnxjm/quc51d6fml0jSWI+SGRDk9go7MHhl/tqd++xrOouz80+ct409qPkjyhkw0bh47KFJcKMV+hpNyue2W8W6Y7IXVhaa2U4L7iMbp7222O56VKPmx9VGMyYhXm4+au4Zkwo6MfNj6qGZMQ8SwlN7acH9xGd1XebY7lqejMPLbQovjRi/0MxcrjtnzazbonshYlyfwT24PDP/bU7+436Rd8U+ctOj2p+SPKFifJXAS24Sh2U1H3G0aq9HzS1nS2Z+SPJjVOQ+jZbcMlwrVI+6RvGuvx834aToNPPy/li1fB5o+WyFSHCvJ/1XNo4hfjt9Gk8N089nrLDqeDHCPya2JjxlTa/oOkcTu9sR6+7lPCrXZM+ns0PKfkHTwWHqYhYqTjSjfLKirybkoxjmUtV20tjJFniM11RTNPqj3uGU0UzVFXV9ECwlV1ZxhGLzTdlrVif/LEdat/imepdersOmXNS4YLgLgLgLgLgbXQnJ/FY52oU243s6kvm0o8ZdPBXfUcb2ot2o/6lIsaW5e+GOXe6RoDwe4bD2liP+pqbmrUU+qH0vvXXUipvcQuV8qOUeq5scNt2+dfOfTyTGMUlZKyWpJbEtxXrFUAAAAAAACO8sMXaMaS2zeaX2U9S7X/AElhoLeaprnsV3ELuKYojtQXS+kY4eO+cvIj+r6i1pjKnqqxCG168qknKbvJ7WdnCZy94TC1K8slKnOpN/RhByfGy2LrNaq6aYzVOG1FuqucUxlLtFeDfGVddaUMNF9D/eVPVi7fmINziNun4efon2uGXavjnHql2jvB1gaWuoqmIl6c7Rv1RhbV1O5Cr4hdq6uSwt8Os09fP+0lwWjqGHVqNGnSXoU4x77LWRK7lVfxTlMot00cqYwyjRuAAAAAAAAAAAAAAAAAAAAAgfhjxmTBRprbXrxTXowTm/zKBN0NObme6EHX14tY73L+TNO1SdT+RQqVFuzWyRXfItK46o75VFHbPdC1clIZcBcBcBcDY6G0JicbLLh6Up2dpS2U4/ak9S4beo5Xb1FqM1S7WdPcuziiHR+T/g5oUbTxUvGKm3Irqin759tl1FVe4hXVyo5R6rjT8Noo53Oc+ib0qcYJRjFRjFWSSsktyS2FfMzPOVlERHKHowyAAAAAAAAAOecqNJRU6lWT+bF5YrfbUkuLu+0vdNb224pef1VzdcmpzxKvja1oQlVqzeqMVey3LdFb3xZKqqpopzM4hCppruVYpjMp/wAnvBotU8bO7281TlZcJz2vhG3FlZe4jPVbj7raxwyI53Z+0J9gMBRw8clGnClDdGKV+t731sra66q5zVOVrRRTRGKYwyTVsAAAAAAAAAAAAAAAAAAAAAAAAHIvDRjM2IoUv5VFzfGpK1u6mu8t+HUf8TV9fx/9VHEq/wDqmlGdGR5vBV59NavSox4QTqy/sJk87sR3RM/+IM8rMz3zENfc7oZcBcDN0VorEYyeTD0pVJdNlaMeuUnqj2nO5dotxmqcOtqzXdnFEOj8nvBrSp2njJ89LbzcG1SXF7ZexcSrvcRqnlb5Lixwyinnc5z6J3h6EKcVCnGMIRVoxjFRiluSWwrpmZnMrOIiIxC4YZAAAAAAAAAADHx9bm6c5dMYtrjbV7bHS1Turilzu17KJqcnei6+lsRzNF5aFB2q1GrwUun7UuhLjsTLu7fps05nr7lBa09d+rEdUdrpmgdA4fAQyUIWbtnm9dSbXTKX6bFcpb16u7OapXtmxRZjFMNocnYAAAAAAAAAAAAAAAAAAAAAAAAAADgXhBxnP6QxDTuoTVJdXNxUGvWUu89Fo6Ntmnz83ntbXuvT5LOOlkw2GpdLjOvL/wAk7RfqwXeb0x/3VP2cL04opp+7WXOiOy9G6PrYqeShSlVnuitS65PZFdbsaV3KaIzVOHS3aruTiiMui8nvBlFWnjZ53/KpyajwlPa+CtxZWXuIzPK3H3W1jhkRzuzn6Q6Bg8JToQUKUI04R2RjFRj3IrqqpqnNUrSmmmmMUxiF41bAAAAAAAAAAAAAazlDQqVaPN0nadWSjmtdQW11Hwte3S7LpO+nriivdPYj6miqujZT2yv6J0bSwlKNKjHLCC4yk+mUn0ye853LlVdW6p1t26bdO2lmGjcAAAAAAAAAAAAAAAAAAAAAAAAAAC3XqqnGU5aowi5S4JXZmIzOIYmcRl8116sqs5TeudSbk/tSd37WesimKYx3PK1VTVVM97b47C1MRiOZoU5VZU4xpQjGLk7U4qLb3K99b1EXfTRTuqnDeqiq5XtpjKZ8nfBi3aeOnbp5mnLXwnP9I95AvcQ7LfmsbHDO27P2dF0fgKOGgoUacaUF0RjbXve99bK2uuquc1Tla0UU0RimMMk1bAAAAAAAAAAAAAAAAAAAAAAAAAAAAAAAAAAAAAAAAAAAAAB4r0Y1IyhOKlCcXGUWrpxas01uaMxMxOYYmImMS0NbkRo2e3CQX2ZTh/TJEmNbfj5kedJZn5W20do2jhYuNGnGmm7ysvnSfnSk9cn1ts4V3Kq5zVLtRbpojFMYZZo3AAAAAAAAAAAAAAAAAD//2Q=="/>
          <p:cNvSpPr>
            <a:spLocks noChangeAspect="1" noChangeArrowheads="1"/>
          </p:cNvSpPr>
          <p:nvPr/>
        </p:nvSpPr>
        <p:spPr bwMode="auto">
          <a:xfrm>
            <a:off x="1349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it-IT" altLang="it-IT"/>
          </a:p>
        </p:txBody>
      </p:sp>
      <p:sp>
        <p:nvSpPr>
          <p:cNvPr id="14358" name="AutoShape 22" descr="data:image/jpeg;base64,/9j/4AAQSkZJRgABAQAAAQABAAD/2wCEAAkGBxAOEhUTEBAREBAQEBYTEBUVDRYSEBUTFRIWFhURFhYYHSggGBolHxgTITEhJiorLi4uFx8zODMtNygtLisBCgoKDg0OGxAQGy0mICYuKy02Mi0tLTI1MC0tLS0tLS0wLy0tLTU3LS0tLS0tLS8tLysuLS0tLS0vLTEtLS0tLf/AABEIAIwBaAMBEQACEQEDEQH/xAAcAAEAAQUBAQAAAAAAAAAAAAAABgEDBAUHAgj/xABGEAACAQICBQYJCQcDBQAAAAAAAQIDEQQSBSExUXEGE0FhgZEHFDJSYpKhsdEVIkJUcoKTosEWI0NTssLSM4ThJESDlPD/xAAaAQEAAgMBAAAAAAAAAAAAAAAABAUBAgMG/8QAMBEBAAEDAgIIBgMBAQEAAAAAAAECAxEEEgUhFDFBUVKRodEyQmGBsfATceEiwfH/2gAMAwEAAhEDEQA/AO4gAAAAAAAAAAAAAAAAAAAAAAAAAAAAAAHFuUXLTSuDxdej4zeNOrJQTw9LyG81PXkv5LiWtrTWq6IqwqL2qvW7k05S3RPhAimo4qFotJxqwV04ySlFyht2Na434IzXw3dTutT9p9/ct8Timrbdj7x7eybYPF068VOlONSD2SjJNcNXT1FXXRVRO2qMStaK6a43UzmF41bAAAAAAAAAAAAAAAAAAAAAAAAAAAAAAAAAAAAAAAAAAAAAAAAcY8MWj+bxkKqVliKKu986byv8rplvoKs25juU3EaMVxV3tPhXnw9KfTByoz+78+H5ZW+4WVicTNP3Vl+nMU1/Zk6O0jWw0s9CpKnLps9T6pReqS4na5aouRiuMuVq7XandROE80H4QoStHFw5t/zIJum/tR2x7L9hT3+F1RztTn6SudPxWmeV2MfWOpNsPXhVipU5RnCWyUZKUXwaKqqmaZxVGJW1NUVRmmcwuGrYAAAAAAAAAAAAAAAAAAAAAAAAAAAAAAAAAAAAAAAAAAAAAIF4YsBzmEhVS10Kyu90Kiyv83Nk/h9eLk098IHEKM293c5xyanmhXov6VNVofbottpcYSqdxb/DXTV9vP8A1T43W6qfv5f4uE1BAM3Rela+ElmoVJQv5S2wl9qL1PjtON2xbuxiuMu1m/cszmicJ9oPwgUqlo4qPMz2Z43dF8emHtXWU9/hddPO3OY7u3/f3kudPxSirldjE9/Z/n7zTKlVjNKUJKUZK8WmnFremtpVzExOJWsTExmHswyAAAAAAAAAAAAAAAAAAAAAAAAAAAAAAAAAAAAAAAAAAAavlRgPGsJXpWu50ZZF6aWaH5lE62K9lymr6uV6jfbmn6OAaHxfMVqdTojNZvsPVJeq2ekro3UzDzdurbVEt5isPzc5R82TS610Pusd6Kt1MSj107appWsps1MoDKBsNEaYxGDd6NRxV7yg9dOXGP6qz6zhe09u9GK493azqLlmf+J+3Yn2hOXVCtaOIXi9Tzr3ov730e3V1lNf4bXRzo5x6rqxxO3Xyuf8z6fv9pbGSaTTTTV007preVsxhZxOVQAAAAAAAAAAAAAAAAAAAAAAAAAAsVcZSh5VSnHjUS97N4t1T1RLWa6Y65hiy07g1txWH/8AYh8TpGmvT8k+UuU6qxHz0+cPD5RYL61Q/Gj8TPRL/gnya9M0/jjzhR8pcF9ao/iIz0S/4JOmafxx5vL5T4H6zT9YdDv+GTpljxwo+VOB+sw9vwM9Cv8Ahljptjxw8vlXgfrEPVl8B0K/4Tp2n8UKftbgPrEfUn/iZ6Df8P4Y6dp/Ep+12A+sL8Of+I6DqPD+Dp+n8X5P2vwH1hfhVP8AEdA1Hh9Y92On6fxek+x+1+A+sL8Kp/iOg6jw+se50/T+L8n7XYD6wvw5/wCI6Df8P4Z6dp/F+Xpcq8D9Yj6svgY6Ff8ACz07T+KHpcqMC/8Auafe1+hjod/wydNseOHDtNYDLiKqpLPS52fNOOuLg5Nxt2NI9Fa3TRG7rwoL23+Sds8stnznORhJ3U8ijNNNPND5t+1WNqIxmHK5MTMS82N3MsAsAsAsBs9D6dxODf7mp8y+unL51J/d6OKszhe01u98cc+/t/f7d7Gpu2fgnl3dn7/WE90Jy1w+ItGr/wBPUfnO9Nvqn0dtu0pr/DrlvnTzj18l1Y4jbucq/wDmfTz90nTK9YqgAAAAAAAAAAAAAAAAAC1iMRClHNUnGEVtcpKMe9m1NNVU4pjLWqummM1TiEfx/LbCUtUHOs/QjaPrStq4XJtvh16rr5f2g3OJWaerM/1/v/jQYzl9Xl/pUqdNek3Ul/al7SbRwu3HxTM+nuhV8UuT8NMR6+zT4nlLjanlYiaT6IWp27YpP2kmnR2KeqmPvz/KLXrL9XXVP25fhra9epU/1Kk6n26kp+9kimmmn4YiP6R6qqqvimZ/ucrKprcjbMtNsK5QzgygwZQYMoMGUGDKDBlBgygwZQYMoMGUGDKDBlBgygwZQYMoMGUGDKDBlBgygwZQYMoMNtoblBicHZU55qf8ufzodnTHs9pGv6W3e+KOffCVY1d2zypnl3SnmheV+HxNozfMVX9Gb+a36M9j4Oz6inv6C5b5xzj6ey5scQtXeU8p+v8A5P7KQkFOAAAAAAAAAAAAAAYWktK0MLG9aoo32LbOXCK1s62rFd2cUQ5Xb9u1Ga5QzSvLirO6w8FSj50kpVOKXkx9pa2eG0U87k5/H75Ki9xOurlbjH1nr9vyi2KxFStLNVnKpLfKTk11K+xdSLGiimiMUxhXV11VzmqcytZTZqZQGUBlAZQGUBlAZQGUBlAZQGUBlAZQGUBlAZQGUBlAZQGUBlAZQGUBlAZQGUBlAplDDdaG5SYnCWUZc5TX0JttJbovbH3dRFv6O3d5zGJ74S7Gsu2eUTmO6f397k50Nyow+KtG/NVX9Cbtd+jLZL39RT39Fctc+uO+FzY11q7y6p7pbwiJgAAAAAAAAApOSSbbSSV227JJbWzMRnlDEzjnKG6e5ZWvDC2b2Oq1dfci9vF6uplpp+H/ADXfL3VWp4j8trz9kMr1JVJOU5OcpbXJ3b7WWtMRTGIjkqKpmqc1TmXjKbMGUBlAZQGUBlAZQGUBlAZQGUBlAZQGUBlAZQGUBlAZQGUBlAZQGUBlAZQGUBlAZQGUBlAZQGUCjiMsYb3Q/KfEYayb56mvozbul6M9q7brqId7RW7nPqn6eybY1121ynnH19//AKm+iOUWHxVlGWSp5k9Uuzol2FRe0ly1zmMx3wuLGrt3eUTie6W2IyUAAAAABZxmKhRg51JKMIrW37lvfUb0UVV1baY5tLlymindVPJzrlDygqYt5VeFFPVC+uW5z38Ni69peabS02YzPOf3qUOq1dV6cRyp7vdpcpMyhmUZDKMhlGQyjIZRkMoyGUZDKMjy5JbWl2geHXgvpx9ZGcSxmHl4un569oxJmHl46l535X8DO2WN0KeP0979VjbJuhT5Qp+l6o2yboU+UYbpdy+I2yboU+UYbp9y+I2yxvg+UYbpdy+I2yb4PlGG6XcviNsm+D5Rhul3L4jbJvg+UYbpdy+I2yboPlGG6XcviNss7oV+UYel3L4jbJug+UKfpdy+I2yboPlCn6XcNsm6FflCn6XqjbJug8fp+l6o2yboPH6e9+qNsm6Dx+nvfqjbJuhXx+nvfqsbZN0Hj9Pe/VY2yboPHqe9+qxtk3QePU/OfqsbZN0K+PUvO/K/gNsm6Dx2l535X8Btk3QeO0vO/LL4GNsm6Dx2l535X8Btk3QkGieXE8PZTnz1NdEr51wnb337CFe4fRc50xif3sTrHEa7fKrnH193RdHY1YinGpGNSCl0VKbhPufvKS5b/jq2zMT/AEvbVz+SmKsTH9sk5ugAAtYrEQpQc5vLCKu3/wDdJtRRNdUU09bWuumimaqupzfTul54yd3eNOL/AHcN3pPfL3e+/wBPp6bNOO3tl57U6iq9Vmersj97WsykhGMoDKAygeKlSMPKko8XYyTiGLU0lSWxuXBfEztlrNUMeelvNh3y/RG2xrvWJaSqPpS4R+NzO2GN0rUsXUe2cux29xnEMZlalNva2+LuZYUAXAXAXAXAXAXAXAXAXAXAXAXAXAXAXAXAXAXAXAXAXAXAXAXAXAXAkOgeR+LxlpZeZpP+JUTV1vjHbL2LrId/XWrXLrnuhN0+gu3efVHfPs6PoHkjhcFaSjztVfxJ2ck/RWyPZr62U1/W3bvKZxHdC70+itWecRme+W/IiWAAAHP+U+mPGZ5IP9zB6vTl5/Dd/wAl5pNP/FTmeufT6KHWan+WrbT8Mev19mjykxCMoHirUjBXlJRXWwTya6vpmK8iLl1vUu7b7jeKWk1x2NfW0hVn9Ky3R1f8m0RDSapli3MsBnIDIDIDIDIDIDIDIDIDIDIDIDIDIDIDIDIDIDIDIDIDIDIDIDIDIDIDIDIXA3ugeSmLx1nCHN0n/EneMLeits+zV1oi39ZbtcpnM90JdjRXb3OIxHfLo+gOROFwdpSXP1l9OaWVPfCGyPF3fWU9/XXbvKOUfRc6fQWrXPrnvlJiEnAAAAAjvK/SfNw5mD+fUXz+qG7t1rgmT9DY3Vb56o/P+K/X39tP8cdc/j/UKylupnmpKMFeTUUtrbsjI0uN030Ul95r3L49xvFPe5TX3NRUqyk7ybk97dzdzeLmQuAuAuAuAuAuAuAzAMy3+0Cmdb/aAzrf7QGZb/aBXMt4DMAuAuAuAuAuAuAuAuAuAuAuAuAuAuAuAuBuNBcmsVjn+5p2p311J/NpLg/pcFcj3tVbtfFPPuSbGku3vhjl3y6ToDkHhcLaVVeM1V0zj+7T9GGztd+wp7+vuXOVPKP3tXVjh9q1znnP19ksIKeAAAAABbxFaNOMpydoxTb4I2ppmqYphrXVFNM1T2Ob43ESrTlUltm78F0LsVkegt0RRTFMdjzlyublU1T2tbpHHQoK8tcn5MVtfwXWdIjLlVMQi+Nxs6zvN6uhLyVwX6nWIw4zMyxrmWpcCq1uy1t7EtbfYMsxGeptsHyZx1byMLWtvlDm12OdkcKtVZp66o/P4SKNHer6qZ/H5brC+DjHz8t0aW9SquUl2RTXtI9XErUdWZSaeF3p68Q22H8Fz/iYvioUP7nL9DhVxTup9UinhMfNV6NlQ8GeDXlVcRPqzwivZG/tOU8Tuz1RDtTwuzHXMs+lyA0bHbRlLjXqfpJHKdff7/SHWOH6ePl9ZZlLkjo+OzCUnxjm/quc51d6fml0jSWI+SGRDk9go7MHhl/tqd++xrOouz80+ct409qPkjyhkw0bh47KFJcKMV+hpNyue2W8W6Y7IXVhaa2U4L7iMbp7222O56VKPmx9VGMyYhXm4+au4Zkwo6MfNj6qGZMQ8SwlN7acH9xGd1XebY7lqejMPLbQovjRi/0MxcrjtnzazbonshYlyfwT24PDP/bU7+436Rd8U+ctOj2p+SPKFifJXAS24Sh2U1H3G0aq9HzS1nS2Z+SPJjVOQ+jZbcMlwrVI+6RvGuvx834aToNPPy/li1fB5o+WyFSHCvJ/1XNo4hfjt9Gk8N089nrLDqeDHCPya2JjxlTa/oOkcTu9sR6+7lPCrXZM+ns0PKfkHTwWHqYhYqTjSjfLKirybkoxjmUtV20tjJFniM11RTNPqj3uGU0UzVFXV9ECwlV1ZxhGLzTdlrVif/LEdat/imepdersOmXNS4YLgLgLgLgLgbXQnJ/FY52oU243s6kvm0o8ZdPBXfUcb2ot2o/6lIsaW5e+GOXe6RoDwe4bD2liP+pqbmrUU+qH0vvXXUipvcQuV8qOUeq5scNt2+dfOfTyTGMUlZKyWpJbEtxXrFUAAAAAAACO8sMXaMaS2zeaX2U9S7X/AElhoLeaprnsV3ELuKYojtQXS+kY4eO+cvIj+r6i1pjKnqqxCG168qknKbvJ7WdnCZy94TC1K8slKnOpN/RhByfGy2LrNaq6aYzVOG1FuqucUxlLtFeDfGVddaUMNF9D/eVPVi7fmINziNun4efon2uGXavjnHql2jvB1gaWuoqmIl6c7Rv1RhbV1O5Cr4hdq6uSwt8Os09fP+0lwWjqGHVqNGnSXoU4x77LWRK7lVfxTlMot00cqYwyjRuAAAAAAAAAAAAAAAAAAAAAgfhjxmTBRprbXrxTXowTm/zKBN0NObme6EHX14tY73L+TNO1SdT+RQqVFuzWyRXfItK46o75VFHbPdC1clIZcBcBcBcDY6G0JicbLLh6Up2dpS2U4/ak9S4beo5Xb1FqM1S7WdPcuziiHR+T/g5oUbTxUvGKm3Irqin759tl1FVe4hXVyo5R6rjT8Noo53Oc+ib0qcYJRjFRjFWSSsktyS2FfMzPOVlERHKHowyAAAAAAAAAOecqNJRU6lWT+bF5YrfbUkuLu+0vdNb224pef1VzdcmpzxKvja1oQlVqzeqMVey3LdFb3xZKqqpopzM4hCppruVYpjMp/wAnvBotU8bO7281TlZcJz2vhG3FlZe4jPVbj7raxwyI53Z+0J9gMBRw8clGnClDdGKV+t731sra66q5zVOVrRRTRGKYwyTVsAAAAAAAAAAAAAAAAAAAAAAAAHIvDRjM2IoUv5VFzfGpK1u6mu8t+HUf8TV9fx/9VHEq/wDqmlGdGR5vBV59NavSox4QTqy/sJk87sR3RM/+IM8rMz3zENfc7oZcBcDN0VorEYyeTD0pVJdNlaMeuUnqj2nO5dotxmqcOtqzXdnFEOj8nvBrSp2njJ89LbzcG1SXF7ZexcSrvcRqnlb5Lixwyinnc5z6J3h6EKcVCnGMIRVoxjFRiluSWwrpmZnMrOIiIxC4YZAAAAAAAAAADHx9bm6c5dMYtrjbV7bHS1Turilzu17KJqcnei6+lsRzNF5aFB2q1GrwUun7UuhLjsTLu7fps05nr7lBa09d+rEdUdrpmgdA4fAQyUIWbtnm9dSbXTKX6bFcpb16u7OapXtmxRZjFMNocnYAAAAAAAAAAAAAAAAAAAAAAAAAADgXhBxnP6QxDTuoTVJdXNxUGvWUu89Fo6Ntmnz83ntbXuvT5LOOlkw2GpdLjOvL/wAk7RfqwXeb0x/3VP2cL04opp+7WXOiOy9G6PrYqeShSlVnuitS65PZFdbsaV3KaIzVOHS3aruTiiMui8nvBlFWnjZ53/KpyajwlPa+CtxZWXuIzPK3H3W1jhkRzuzn6Q6Bg8JToQUKUI04R2RjFRj3IrqqpqnNUrSmmmmMUxiF41bAAAAAAAAAAAAAazlDQqVaPN0nadWSjmtdQW11Hwte3S7LpO+nriivdPYj6miqujZT2yv6J0bSwlKNKjHLCC4yk+mUn0ye853LlVdW6p1t26bdO2lmGjcAAAAAAAAAAAAAAAAAAAAAAAAAAC3XqqnGU5aowi5S4JXZmIzOIYmcRl8116sqs5TeudSbk/tSd37WesimKYx3PK1VTVVM97b47C1MRiOZoU5VZU4xpQjGLk7U4qLb3K99b1EXfTRTuqnDeqiq5XtpjKZ8nfBi3aeOnbp5mnLXwnP9I95AvcQ7LfmsbHDO27P2dF0fgKOGgoUacaUF0RjbXve99bK2uuquc1Tla0UU0RimMMk1bAAAAAAAAAAAAAAAAAAAAAAAAAAAAAAAAAAAAAAAAAAAAAB4r0Y1IyhOKlCcXGUWrpxas01uaMxMxOYYmImMS0NbkRo2e3CQX2ZTh/TJEmNbfj5kedJZn5W20do2jhYuNGnGmm7ysvnSfnSk9cn1ts4V3Kq5zVLtRbpojFMYZZo3AAAAAAAAAAAAAAAAAD//2Q=="/>
          <p:cNvSpPr>
            <a:spLocks noChangeAspect="1" noChangeArrowheads="1"/>
          </p:cNvSpPr>
          <p:nvPr/>
        </p:nvSpPr>
        <p:spPr bwMode="auto">
          <a:xfrm>
            <a:off x="1349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endParaRPr lang="it-IT" altLang="it-IT"/>
          </a:p>
        </p:txBody>
      </p:sp>
      <p:sp>
        <p:nvSpPr>
          <p:cNvPr id="20" name="Freccia a destra 19"/>
          <p:cNvSpPr/>
          <p:nvPr/>
        </p:nvSpPr>
        <p:spPr>
          <a:xfrm rot="5400000">
            <a:off x="2267744" y="2061369"/>
            <a:ext cx="360363" cy="358775"/>
          </a:xfrm>
          <a:prstGeom prst="rightArrow">
            <a:avLst/>
          </a:prstGeom>
          <a:ln>
            <a:solidFill>
              <a:srgbClr val="A6303B"/>
            </a:solidFill>
          </a:ln>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Arial" panose="020B0604020202020204" pitchFamily="34" charset="0"/>
            </a:endParaRPr>
          </a:p>
        </p:txBody>
      </p:sp>
      <p:sp>
        <p:nvSpPr>
          <p:cNvPr id="22" name="Freccia a destra 21"/>
          <p:cNvSpPr/>
          <p:nvPr/>
        </p:nvSpPr>
        <p:spPr>
          <a:xfrm rot="5400000">
            <a:off x="5580062" y="2060576"/>
            <a:ext cx="360363" cy="360362"/>
          </a:xfrm>
          <a:prstGeom prst="rightArrow">
            <a:avLst/>
          </a:prstGeom>
          <a:ln>
            <a:solidFill>
              <a:srgbClr val="A6303B"/>
            </a:solidFill>
          </a:ln>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Arial" panose="020B0604020202020204" pitchFamily="34" charset="0"/>
            </a:endParaRPr>
          </a:p>
        </p:txBody>
      </p:sp>
      <p:sp>
        <p:nvSpPr>
          <p:cNvPr id="24" name="Freccia a destra 23"/>
          <p:cNvSpPr/>
          <p:nvPr/>
        </p:nvSpPr>
        <p:spPr>
          <a:xfrm rot="5400000">
            <a:off x="3563938" y="3716338"/>
            <a:ext cx="360362" cy="360362"/>
          </a:xfrm>
          <a:prstGeom prst="rightArrow">
            <a:avLst/>
          </a:prstGeom>
          <a:ln>
            <a:solidFill>
              <a:srgbClr val="A6303B"/>
            </a:solidFill>
          </a:ln>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Arial" panose="020B0604020202020204" pitchFamily="34" charset="0"/>
            </a:endParaRPr>
          </a:p>
        </p:txBody>
      </p:sp>
      <p:sp>
        <p:nvSpPr>
          <p:cNvPr id="25" name="Freccia a destra 24"/>
          <p:cNvSpPr/>
          <p:nvPr/>
        </p:nvSpPr>
        <p:spPr>
          <a:xfrm rot="5400000">
            <a:off x="3563938" y="4868863"/>
            <a:ext cx="360362" cy="360362"/>
          </a:xfrm>
          <a:prstGeom prst="rightArrow">
            <a:avLst/>
          </a:prstGeom>
          <a:ln>
            <a:solidFill>
              <a:srgbClr val="A6303B"/>
            </a:solidFill>
          </a:ln>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endParaRPr lang="it-IT"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wrap="square" lIns="91440" tIns="45720" rIns="91440" bIns="45720">
        <a:spAutoFit/>
      </a:bodyPr>
      <a:lstStyle>
        <a:defPPr algn="ctr">
          <a:defRPr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defRPr>
        </a:defPPr>
      </a:lstStyle>
    </a:sp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wrap="square" lIns="91440" tIns="45720" rIns="91440" bIns="45720">
        <a:spAutoFit/>
      </a:bodyPr>
      <a:lstStyle>
        <a:defPPr algn="ctr">
          <a:defRPr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defRPr>
        </a:defPPr>
      </a:lstStyle>
    </a:sp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7828</TotalTime>
  <Words>1204</Words>
  <Application>Microsoft Office PowerPoint</Application>
  <PresentationFormat>Presentazione su schermo (4:3)</PresentationFormat>
  <Paragraphs>170</Paragraphs>
  <Slides>16</Slides>
  <Notes>3</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16</vt:i4>
      </vt:variant>
    </vt:vector>
  </HeadingPairs>
  <TitlesOfParts>
    <vt:vector size="28" baseType="lpstr">
      <vt:lpstr>Arial</vt:lpstr>
      <vt:lpstr>Lucida Sans</vt:lpstr>
      <vt:lpstr>Batang</vt:lpstr>
      <vt:lpstr>Trebuchet MS</vt:lpstr>
      <vt:lpstr>Calibri</vt:lpstr>
      <vt:lpstr>Times New Roman</vt:lpstr>
      <vt:lpstr>Arial Black</vt:lpstr>
      <vt:lpstr>Wingdings</vt:lpstr>
      <vt:lpstr>SimSun</vt:lpstr>
      <vt:lpstr>Comic Sans MS</vt:lpstr>
      <vt:lpstr>Struttura predefinita</vt:lpstr>
      <vt:lpstr>2_Struttura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aa 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della presenta-zione anche su più di due righe</dc:title>
  <dc:creator>aa aa</dc:creator>
  <cp:lastModifiedBy>De Angelis Laura</cp:lastModifiedBy>
  <cp:revision>703</cp:revision>
  <cp:lastPrinted>2016-09-15T09:12:57Z</cp:lastPrinted>
  <dcterms:created xsi:type="dcterms:W3CDTF">2008-02-20T10:17:15Z</dcterms:created>
  <dcterms:modified xsi:type="dcterms:W3CDTF">2016-09-15T11:24:53Z</dcterms:modified>
</cp:coreProperties>
</file>