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85" r:id="rId3"/>
    <p:sldId id="286" r:id="rId4"/>
    <p:sldId id="260" r:id="rId5"/>
    <p:sldId id="273" r:id="rId6"/>
    <p:sldId id="268" r:id="rId7"/>
    <p:sldId id="280" r:id="rId8"/>
    <p:sldId id="272" r:id="rId9"/>
    <p:sldId id="262" r:id="rId10"/>
    <p:sldId id="275" r:id="rId11"/>
    <p:sldId id="281" r:id="rId12"/>
    <p:sldId id="263" r:id="rId13"/>
    <p:sldId id="288" r:id="rId14"/>
    <p:sldId id="276" r:id="rId15"/>
    <p:sldId id="264" r:id="rId16"/>
    <p:sldId id="265" r:id="rId17"/>
    <p:sldId id="266" r:id="rId18"/>
    <p:sldId id="267" r:id="rId19"/>
    <p:sldId id="282" r:id="rId20"/>
    <p:sldId id="283" r:id="rId21"/>
    <p:sldId id="28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6" autoAdjust="0"/>
    <p:restoredTop sz="70194" autoAdjust="0"/>
  </p:normalViewPr>
  <p:slideViewPr>
    <p:cSldViewPr>
      <p:cViewPr>
        <p:scale>
          <a:sx n="80" d="100"/>
          <a:sy n="80" d="100"/>
        </p:scale>
        <p:origin x="-222" y="966"/>
      </p:cViewPr>
      <p:guideLst>
        <p:guide orient="horz" pos="2160"/>
        <p:guide pos="2880"/>
      </p:guideLst>
    </p:cSldViewPr>
  </p:slideViewPr>
  <p:notesTextViewPr>
    <p:cViewPr>
      <p:scale>
        <a:sx n="100" d="100"/>
        <a:sy n="100" d="100"/>
      </p:scale>
      <p:origin x="0" y="312"/>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045A2A-DE77-4AB3-B461-CE13E54D3987}" type="datetimeFigureOut">
              <a:rPr lang="en-US" smtClean="0"/>
              <a:pPr/>
              <a:t>9/9/2011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09FD8E-5B5A-4591-A40F-A7E19B3C309F}"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109FD8E-5B5A-4591-A40F-A7E19B3C309F}"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Jet centerlines</a:t>
            </a:r>
            <a:r>
              <a:rPr lang="en-US" baseline="0" dirty="0" smtClean="0"/>
              <a:t> </a:t>
            </a:r>
            <a:r>
              <a:rPr lang="en-US" baseline="0" dirty="0" smtClean="0"/>
              <a:t>for both </a:t>
            </a:r>
            <a:r>
              <a:rPr lang="en-US" baseline="0" dirty="0" smtClean="0"/>
              <a:t>free and cross-flowing jet are represented in these figures. For the case of free jets for Froude&gt;250 jets were momentum dominated and first effects of buoyancy occurred for Fr = 250 and for Fr = 50 jet centerline deviated from the nozzle centerline by almost 5D. And jet was divided into momentum and buoyancy dominated in jet near and far field regions.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For jet in cross-flow cases flows with lower Froude number penetrated less in the cross-flow assembly because of lower initial jet exit momentum.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Jet diameter “D” has been used as the scaling factor in these results. Using jet diameter as the length scale would be useful to analyze the “r” dependent properties of the jet. However different scaling factors are also used in these studies.</a:t>
            </a:r>
            <a:endParaRPr lang="en-US" dirty="0"/>
          </a:p>
        </p:txBody>
      </p:sp>
      <p:sp>
        <p:nvSpPr>
          <p:cNvPr id="4" name="Slide Number Placeholder 3"/>
          <p:cNvSpPr>
            <a:spLocks noGrp="1"/>
          </p:cNvSpPr>
          <p:nvPr>
            <p:ph type="sldNum" sz="quarter" idx="10"/>
          </p:nvPr>
        </p:nvSpPr>
        <p:spPr/>
        <p:txBody>
          <a:bodyPr/>
          <a:lstStyle/>
          <a:p>
            <a:fld id="{3109FD8E-5B5A-4591-A40F-A7E19B3C309F}" type="slidenum">
              <a:rPr lang="en-CA" smtClean="0"/>
              <a:pPr/>
              <a:t>12</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order to better</a:t>
            </a:r>
            <a:r>
              <a:rPr lang="en-US" sz="1200" kern="1200" baseline="0" dirty="0" smtClean="0">
                <a:solidFill>
                  <a:schemeClr val="tx1"/>
                </a:solidFill>
                <a:latin typeface="+mn-lt"/>
                <a:ea typeface="+mn-ea"/>
                <a:cs typeface="+mn-cs"/>
              </a:rPr>
              <a:t> identify the buoyancy and momentum dominated regions a momentum to buoyancy </a:t>
            </a:r>
            <a:r>
              <a:rPr lang="en-US" sz="1200" kern="1200" baseline="0" dirty="0" smtClean="0">
                <a:solidFill>
                  <a:schemeClr val="tx1"/>
                </a:solidFill>
                <a:latin typeface="+mn-lt"/>
                <a:ea typeface="+mn-ea"/>
                <a:cs typeface="+mn-cs"/>
              </a:rPr>
              <a:t>ratio was </a:t>
            </a:r>
            <a:r>
              <a:rPr lang="en-US" sz="1200" kern="1200" baseline="0" dirty="0" smtClean="0">
                <a:solidFill>
                  <a:schemeClr val="tx1"/>
                </a:solidFill>
                <a:latin typeface="+mn-lt"/>
                <a:ea typeface="+mn-ea"/>
                <a:cs typeface="+mn-cs"/>
              </a:rPr>
              <a:t>used as the normalization factor and </a:t>
            </a:r>
            <a:r>
              <a:rPr lang="en-US" sz="1200" kern="1200" dirty="0" smtClean="0">
                <a:solidFill>
                  <a:schemeClr val="tx1"/>
                </a:solidFill>
                <a:latin typeface="+mn-lt"/>
                <a:ea typeface="+mn-ea"/>
                <a:cs typeface="+mn-cs"/>
              </a:rPr>
              <a:t>it was observed that first effects of buoyancy in case of </a:t>
            </a:r>
            <a:r>
              <a:rPr lang="en-US" sz="1200" b="1" kern="1200" dirty="0" smtClean="0">
                <a:solidFill>
                  <a:schemeClr val="tx1"/>
                </a:solidFill>
                <a:latin typeface="+mn-lt"/>
                <a:ea typeface="+mn-ea"/>
                <a:cs typeface="+mn-cs"/>
              </a:rPr>
              <a:t>Fr = 250 and 50</a:t>
            </a:r>
            <a:r>
              <a:rPr lang="en-US" sz="1200" kern="1200" dirty="0" smtClean="0">
                <a:solidFill>
                  <a:schemeClr val="tx1"/>
                </a:solidFill>
                <a:latin typeface="+mn-lt"/>
                <a:ea typeface="+mn-ea"/>
                <a:cs typeface="+mn-cs"/>
              </a:rPr>
              <a:t>, happens at approximately </a:t>
            </a:r>
            <a:r>
              <a:rPr lang="en-US" sz="1200" b="1" i="1" kern="1200" dirty="0" smtClean="0">
                <a:solidFill>
                  <a:schemeClr val="tx1"/>
                </a:solidFill>
                <a:latin typeface="+mn-lt"/>
                <a:ea typeface="+mn-ea"/>
                <a:cs typeface="+mn-cs"/>
              </a:rPr>
              <a:t>x/L</a:t>
            </a:r>
            <a:r>
              <a:rPr lang="en-US" sz="1200" b="1" i="1" kern="1200" baseline="-25000" dirty="0" smtClean="0">
                <a:solidFill>
                  <a:schemeClr val="tx1"/>
                </a:solidFill>
                <a:latin typeface="+mn-lt"/>
                <a:ea typeface="+mn-ea"/>
                <a:cs typeface="+mn-cs"/>
              </a:rPr>
              <a:t>M</a:t>
            </a:r>
            <a:r>
              <a:rPr lang="en-US" sz="1200" b="1" kern="1200" dirty="0" smtClean="0">
                <a:solidFill>
                  <a:schemeClr val="tx1"/>
                </a:solidFill>
                <a:latin typeface="+mn-lt"/>
                <a:ea typeface="+mn-ea"/>
                <a:cs typeface="+mn-cs"/>
              </a:rPr>
              <a:t>  = 0.16 and 0.61 which corresponds to </a:t>
            </a:r>
            <a:r>
              <a:rPr lang="en-US" sz="1200" b="1" i="1" kern="1200" dirty="0" smtClean="0">
                <a:solidFill>
                  <a:schemeClr val="tx1"/>
                </a:solidFill>
                <a:latin typeface="+mn-lt"/>
                <a:ea typeface="+mn-ea"/>
                <a:cs typeface="+mn-cs"/>
              </a:rPr>
              <a:t>x/D</a:t>
            </a:r>
            <a:r>
              <a:rPr lang="en-US" sz="1200" b="1" kern="1200" dirty="0" smtClean="0">
                <a:solidFill>
                  <a:schemeClr val="tx1"/>
                </a:solidFill>
                <a:latin typeface="+mn-lt"/>
                <a:ea typeface="+mn-ea"/>
                <a:cs typeface="+mn-cs"/>
              </a:rPr>
              <a:t> = 43 and 32</a:t>
            </a:r>
            <a:r>
              <a:rPr lang="en-US" sz="1200" kern="1200" dirty="0" smtClean="0">
                <a:solidFill>
                  <a:schemeClr val="tx1"/>
                </a:solidFill>
                <a:latin typeface="+mn-lt"/>
                <a:ea typeface="+mn-ea"/>
                <a:cs typeface="+mn-cs"/>
              </a:rPr>
              <a:t> respectively. </a:t>
            </a:r>
          </a:p>
          <a:p>
            <a:r>
              <a:rPr lang="en-US" sz="1200" kern="1200" dirty="0" smtClean="0">
                <a:solidFill>
                  <a:schemeClr val="tx1"/>
                </a:solidFill>
                <a:latin typeface="+mn-lt"/>
                <a:ea typeface="+mn-ea"/>
                <a:cs typeface="+mn-cs"/>
              </a:rPr>
              <a:t>&lt;CLICK&gt;</a:t>
            </a:r>
          </a:p>
          <a:p>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cases of the jet in cross-flow two other length scales has been used.</a:t>
            </a:r>
            <a:endParaRPr lang="en-US" sz="1200" kern="1200" dirty="0" smtClean="0">
              <a:solidFill>
                <a:schemeClr val="tx1"/>
              </a:solidFill>
              <a:latin typeface="+mn-lt"/>
              <a:ea typeface="+mn-ea"/>
              <a:cs typeface="+mn-cs"/>
            </a:endParaRPr>
          </a:p>
          <a:p>
            <a:r>
              <a:rPr lang="en-CA" sz="1200" b="1" kern="1200" dirty="0" smtClean="0">
                <a:solidFill>
                  <a:schemeClr val="tx1"/>
                </a:solidFill>
                <a:latin typeface="+mn-lt"/>
                <a:ea typeface="+mn-ea"/>
                <a:cs typeface="+mn-cs"/>
              </a:rPr>
              <a:t>r2D: </a:t>
            </a:r>
            <a:r>
              <a:rPr lang="en-CA" sz="1200" kern="1200" dirty="0" smtClean="0">
                <a:solidFill>
                  <a:schemeClr val="tx1"/>
                </a:solidFill>
                <a:latin typeface="+mn-lt"/>
                <a:ea typeface="+mn-ea"/>
                <a:cs typeface="+mn-cs"/>
              </a:rPr>
              <a:t>It was reported that the main advantage of employing </a:t>
            </a:r>
            <a:r>
              <a:rPr lang="en-CA" sz="1200" i="1" kern="1200" dirty="0" smtClean="0">
                <a:solidFill>
                  <a:schemeClr val="tx1"/>
                </a:solidFill>
                <a:latin typeface="+mn-lt"/>
                <a:ea typeface="+mn-ea"/>
                <a:cs typeface="+mn-cs"/>
              </a:rPr>
              <a:t>r</a:t>
            </a:r>
            <a:r>
              <a:rPr lang="en-CA" sz="1200" i="1" kern="1200" baseline="30000" dirty="0" smtClean="0">
                <a:solidFill>
                  <a:schemeClr val="tx1"/>
                </a:solidFill>
                <a:latin typeface="+mn-lt"/>
                <a:ea typeface="+mn-ea"/>
                <a:cs typeface="+mn-cs"/>
              </a:rPr>
              <a:t>2</a:t>
            </a:r>
            <a:r>
              <a:rPr lang="en-CA" sz="1200" i="1" kern="1200" dirty="0" smtClean="0">
                <a:solidFill>
                  <a:schemeClr val="tx1"/>
                </a:solidFill>
                <a:latin typeface="+mn-lt"/>
                <a:ea typeface="+mn-ea"/>
                <a:cs typeface="+mn-cs"/>
              </a:rPr>
              <a:t>D </a:t>
            </a:r>
            <a:r>
              <a:rPr lang="en-CA" sz="1200" kern="1200" dirty="0" smtClean="0">
                <a:solidFill>
                  <a:schemeClr val="tx1"/>
                </a:solidFill>
                <a:latin typeface="+mn-lt"/>
                <a:ea typeface="+mn-ea"/>
                <a:cs typeface="+mn-cs"/>
              </a:rPr>
              <a:t>length scale as non-</a:t>
            </a:r>
            <a:r>
              <a:rPr lang="en-CA" sz="1200" kern="1200" dirty="0" err="1" smtClean="0">
                <a:solidFill>
                  <a:schemeClr val="tx1"/>
                </a:solidFill>
                <a:latin typeface="+mn-lt"/>
                <a:ea typeface="+mn-ea"/>
                <a:cs typeface="+mn-cs"/>
              </a:rPr>
              <a:t>dimensionalizing</a:t>
            </a:r>
            <a:r>
              <a:rPr lang="en-CA" sz="1200" kern="1200" dirty="0" smtClean="0">
                <a:solidFill>
                  <a:schemeClr val="tx1"/>
                </a:solidFill>
                <a:latin typeface="+mn-lt"/>
                <a:ea typeface="+mn-ea"/>
                <a:cs typeface="+mn-cs"/>
              </a:rPr>
              <a:t> factor is to discriminate jet near- and far-field regions (</a:t>
            </a:r>
            <a:r>
              <a:rPr lang="en-CA" sz="1200" kern="1200" dirty="0" err="1" smtClean="0">
                <a:solidFill>
                  <a:schemeClr val="tx1"/>
                </a:solidFill>
                <a:latin typeface="+mn-lt"/>
                <a:ea typeface="+mn-ea"/>
                <a:cs typeface="+mn-cs"/>
              </a:rPr>
              <a:t>Mungal</a:t>
            </a:r>
            <a:r>
              <a:rPr lang="en-CA" sz="1200" kern="1200" dirty="0" smtClean="0">
                <a:solidFill>
                  <a:schemeClr val="tx1"/>
                </a:solidFill>
                <a:latin typeface="+mn-lt"/>
                <a:ea typeface="+mn-ea"/>
                <a:cs typeface="+mn-cs"/>
              </a:rPr>
              <a:t> 1998). However jet centerlines did not collapse</a:t>
            </a:r>
            <a:r>
              <a:rPr lang="en-CA" sz="1200" kern="1200" baseline="0" dirty="0" smtClean="0">
                <a:solidFill>
                  <a:schemeClr val="tx1"/>
                </a:solidFill>
                <a:latin typeface="+mn-lt"/>
                <a:ea typeface="+mn-ea"/>
                <a:cs typeface="+mn-cs"/>
              </a:rPr>
              <a:t> in these cases.</a:t>
            </a:r>
            <a:endParaRPr lang="en-CA" sz="1200" kern="1200" dirty="0" smtClean="0">
              <a:solidFill>
                <a:schemeClr val="tx1"/>
              </a:solidFill>
              <a:latin typeface="+mn-lt"/>
              <a:ea typeface="+mn-ea"/>
              <a:cs typeface="+mn-cs"/>
            </a:endParaRPr>
          </a:p>
          <a:p>
            <a:r>
              <a:rPr lang="en-CA" sz="1200" b="1" kern="1200" dirty="0" err="1" smtClean="0">
                <a:solidFill>
                  <a:schemeClr val="tx1"/>
                </a:solidFill>
                <a:latin typeface="+mn-lt"/>
                <a:ea typeface="+mn-ea"/>
                <a:cs typeface="+mn-cs"/>
              </a:rPr>
              <a:t>rD</a:t>
            </a:r>
            <a:r>
              <a:rPr lang="en-CA"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It has been also reported by </a:t>
            </a:r>
            <a:r>
              <a:rPr lang="en-CA" sz="1200" kern="1200" dirty="0" smtClean="0">
                <a:solidFill>
                  <a:schemeClr val="tx1"/>
                </a:solidFill>
                <a:latin typeface="+mn-lt"/>
                <a:ea typeface="+mn-ea"/>
                <a:cs typeface="+mn-cs"/>
              </a:rPr>
              <a:t>(</a:t>
            </a:r>
            <a:r>
              <a:rPr lang="en-CA" sz="1200" kern="1200" dirty="0" err="1" smtClean="0">
                <a:solidFill>
                  <a:schemeClr val="tx1"/>
                </a:solidFill>
                <a:latin typeface="+mn-lt"/>
                <a:ea typeface="+mn-ea"/>
                <a:cs typeface="+mn-cs"/>
              </a:rPr>
              <a:t>Mungal</a:t>
            </a:r>
            <a:r>
              <a:rPr lang="en-CA" sz="1200" kern="1200" dirty="0" smtClean="0">
                <a:solidFill>
                  <a:schemeClr val="tx1"/>
                </a:solidFill>
                <a:latin typeface="+mn-lt"/>
                <a:ea typeface="+mn-ea"/>
                <a:cs typeface="+mn-cs"/>
              </a:rPr>
              <a:t> 1998)</a:t>
            </a:r>
            <a:r>
              <a:rPr lang="en-US" sz="1200" kern="1200" dirty="0" smtClean="0">
                <a:solidFill>
                  <a:schemeClr val="tx1"/>
                </a:solidFill>
                <a:latin typeface="+mn-lt"/>
                <a:ea typeface="+mn-ea"/>
                <a:cs typeface="+mn-cs"/>
              </a:rPr>
              <a:t> that </a:t>
            </a:r>
            <a:r>
              <a:rPr lang="en-US" sz="1200" kern="1200" dirty="0" err="1" smtClean="0">
                <a:solidFill>
                  <a:schemeClr val="tx1"/>
                </a:solidFill>
                <a:latin typeface="+mn-lt"/>
                <a:ea typeface="+mn-ea"/>
                <a:cs typeface="+mn-cs"/>
              </a:rPr>
              <a:t>rD</a:t>
            </a:r>
            <a:r>
              <a:rPr lang="en-US" sz="1200" kern="1200" baseline="0" dirty="0" smtClean="0">
                <a:solidFill>
                  <a:schemeClr val="tx1"/>
                </a:solidFill>
                <a:latin typeface="+mn-lt"/>
                <a:ea typeface="+mn-ea"/>
                <a:cs typeface="+mn-cs"/>
              </a:rPr>
              <a:t> scaling can be used to identify the downstream location at which counter rotating vortex pair</a:t>
            </a:r>
            <a:r>
              <a:rPr lang="en-US" sz="1200" kern="1200" dirty="0" smtClean="0">
                <a:solidFill>
                  <a:schemeClr val="tx1"/>
                </a:solidFill>
                <a:latin typeface="+mn-lt"/>
                <a:ea typeface="+mn-ea"/>
                <a:cs typeface="+mn-cs"/>
              </a:rPr>
              <a:t> structure (CVP) is fully developed. Good centerline line collapse were experienced using </a:t>
            </a:r>
            <a:r>
              <a:rPr lang="en-US" sz="1200" kern="1200" dirty="0" err="1" smtClean="0">
                <a:solidFill>
                  <a:schemeClr val="tx1"/>
                </a:solidFill>
                <a:latin typeface="+mn-lt"/>
                <a:ea typeface="+mn-ea"/>
                <a:cs typeface="+mn-cs"/>
              </a:rPr>
              <a:t>rD</a:t>
            </a:r>
            <a:r>
              <a:rPr lang="en-US" sz="1200" kern="1200" dirty="0" smtClean="0">
                <a:solidFill>
                  <a:schemeClr val="tx1"/>
                </a:solidFill>
                <a:latin typeface="+mn-lt"/>
                <a:ea typeface="+mn-ea"/>
                <a:cs typeface="+mn-cs"/>
              </a:rPr>
              <a:t> as the normalization factor.</a:t>
            </a:r>
            <a:endParaRPr lang="en-CA"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3109FD8E-5B5A-4591-A40F-A7E19B3C309F}" type="slidenum">
              <a:rPr lang="en-CA" smtClean="0"/>
              <a:pPr/>
              <a:t>13</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baseline="0" dirty="0" smtClean="0"/>
              <a:t>normalized </a:t>
            </a:r>
            <a:r>
              <a:rPr lang="en-CA" baseline="0" dirty="0" smtClean="0"/>
              <a:t>time-averaged </a:t>
            </a:r>
            <a:r>
              <a:rPr lang="en-CA" baseline="0" dirty="0" smtClean="0"/>
              <a:t>velocity plot along jet centerline coordinate system </a:t>
            </a:r>
            <a:r>
              <a:rPr lang="en-CA" b="1" baseline="0" dirty="0" smtClean="0"/>
              <a:t>s</a:t>
            </a:r>
            <a:r>
              <a:rPr lang="en-CA" baseline="0" dirty="0" smtClean="0"/>
              <a:t> are shown in these figures. Centerline Velocity U is normalized by mean jet exit velocity </a:t>
            </a:r>
            <a:r>
              <a:rPr lang="en-CA" b="1" baseline="0" dirty="0" err="1" smtClean="0"/>
              <a:t>Uoc</a:t>
            </a:r>
            <a:r>
              <a:rPr lang="en-CA" baseline="0" dirty="0" smtClean="0"/>
              <a:t> and downstream distance along jet centerline, </a:t>
            </a:r>
            <a:r>
              <a:rPr lang="en-CA" b="1" baseline="0" dirty="0" smtClean="0"/>
              <a:t>s</a:t>
            </a:r>
            <a:r>
              <a:rPr lang="en-CA" baseline="0" dirty="0" smtClean="0"/>
              <a:t>, is normalized by jet diameter, </a:t>
            </a:r>
            <a:r>
              <a:rPr lang="en-CA" b="1" baseline="0" dirty="0" smtClean="0"/>
              <a:t>D</a:t>
            </a:r>
            <a:r>
              <a:rPr lang="en-CA" baseline="0" dirty="0" smtClean="0"/>
              <a:t>.</a:t>
            </a:r>
          </a:p>
          <a:p>
            <a:pPr marL="228600" indent="-228600">
              <a:buNone/>
            </a:pPr>
            <a:r>
              <a:rPr lang="en-CA" baseline="0" dirty="0" smtClean="0"/>
              <a:t>	Decay rates are plotted in a log-log plot so the power law decays appear in a linear manner</a:t>
            </a:r>
          </a:p>
          <a:p>
            <a:pPr marL="228600" indent="-228600">
              <a:buAutoNum type="arabicPeriod"/>
            </a:pPr>
            <a:r>
              <a:rPr lang="en-CA" baseline="0" dirty="0" smtClean="0"/>
              <a:t>Some conclusions can be drawn from these results:</a:t>
            </a:r>
          </a:p>
          <a:p>
            <a:pPr marL="228600" indent="-228600">
              <a:buAutoNum type="arabicPeriod"/>
            </a:pPr>
            <a:r>
              <a:rPr lang="en-CA" baseline="0" dirty="0" smtClean="0"/>
              <a:t>Firstly, for the case of free jet decrease in Froude number led to a faster centerline decay with exception of Fr = 50 case in which centerline velocity persisted for almost 25D downstream because of laminar nature of the flow which transitioned to turbulence in farther downstream locations. Same behaviour was experienced in cross-flowing jets, as shown in the figure lower Froude number led to a smaller potential core area.</a:t>
            </a:r>
          </a:p>
          <a:p>
            <a:pPr marL="228600" indent="-228600">
              <a:buAutoNum type="arabicPeriod"/>
            </a:pPr>
            <a:r>
              <a:rPr lang="en-CA" baseline="0" dirty="0" smtClean="0"/>
              <a:t>Centerline velocity decay lines undergo a sharp increase in the potential core region as a result of sharp edged orifice inflow condition.</a:t>
            </a:r>
          </a:p>
          <a:p>
            <a:pPr marL="228600" indent="-228600">
              <a:buAutoNum type="arabicPeriod"/>
            </a:pPr>
            <a:r>
              <a:rPr lang="en-CA" baseline="0" dirty="0" smtClean="0"/>
              <a:t>Overall decay rates of free jet cases were faster comparing to jet dispersion from a contoured nozzle which is reported to </a:t>
            </a:r>
            <a:r>
              <a:rPr lang="en-CA" baseline="0" dirty="0" smtClean="0"/>
              <a:t>be </a:t>
            </a:r>
            <a:r>
              <a:rPr lang="en-CA" baseline="0" dirty="0" smtClean="0"/>
              <a:t>s-1 decay rate.</a:t>
            </a:r>
          </a:p>
          <a:p>
            <a:pPr marL="228600" indent="-228600">
              <a:buAutoNum type="arabicPeriod"/>
            </a:pPr>
            <a:r>
              <a:rPr lang="en-CA" baseline="0" dirty="0" smtClean="0"/>
              <a:t>Overall decay rates of cross-flowing jets are faster comparing to free jet cases but in farther downstream this decay rates drop and jet structure decays slower </a:t>
            </a:r>
            <a:r>
              <a:rPr lang="en-CA" baseline="0" dirty="0" smtClean="0"/>
              <a:t>than </a:t>
            </a:r>
            <a:r>
              <a:rPr lang="en-CA" baseline="0" dirty="0" smtClean="0"/>
              <a:t>free jet cases.</a:t>
            </a:r>
          </a:p>
          <a:p>
            <a:pPr marL="228600" indent="-228600">
              <a:buAutoNum type="arabicPeriod"/>
            </a:pPr>
            <a:r>
              <a:rPr lang="en-CA" baseline="0" dirty="0" smtClean="0"/>
              <a:t>Decay rates dropped at farther downstream distances in free jet cases due to presence of buoyancy driven acceleration components.</a:t>
            </a:r>
          </a:p>
          <a:p>
            <a:pPr marL="228600" indent="-228600">
              <a:buNone/>
            </a:pPr>
            <a:endParaRPr lang="en-CA" baseline="0" dirty="0" smtClean="0"/>
          </a:p>
        </p:txBody>
      </p:sp>
      <p:sp>
        <p:nvSpPr>
          <p:cNvPr id="4" name="Slide Number Placeholder 3"/>
          <p:cNvSpPr>
            <a:spLocks noGrp="1"/>
          </p:cNvSpPr>
          <p:nvPr>
            <p:ph type="sldNum" sz="quarter" idx="10"/>
          </p:nvPr>
        </p:nvSpPr>
        <p:spPr/>
        <p:txBody>
          <a:bodyPr/>
          <a:lstStyle/>
          <a:p>
            <a:fld id="{3109FD8E-5B5A-4591-A40F-A7E19B3C309F}" type="slidenum">
              <a:rPr lang="en-CA" smtClean="0"/>
              <a:pPr/>
              <a:t>14</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Decay rates for the</a:t>
            </a:r>
            <a:r>
              <a:rPr lang="en-US" baseline="0" dirty="0" smtClean="0"/>
              <a:t> free jet cases and jet in cross-flow are compared together using jet diameter as the normalization factor.</a:t>
            </a:r>
            <a:endParaRPr lang="en-US" dirty="0" smtClean="0"/>
          </a:p>
          <a:p>
            <a:r>
              <a:rPr lang="en-US" dirty="0" smtClean="0"/>
              <a:t>Centerline decay</a:t>
            </a:r>
            <a:r>
              <a:rPr lang="en-US" baseline="0" dirty="0" smtClean="0"/>
              <a:t> rates for cases of Free and cross-flowing jets are illustrated in this figure. Two cases of Fr = 1000 and Fr = 250 are shown in the figure for momentum and buoyancy dominated flows respectively. </a:t>
            </a:r>
          </a:p>
          <a:p>
            <a:r>
              <a:rPr lang="en-US" dirty="0" smtClean="0"/>
              <a:t>The decay rates</a:t>
            </a:r>
            <a:r>
              <a:rPr lang="en-US" baseline="0" dirty="0" smtClean="0"/>
              <a:t> are faster in cross-flowing jets.</a:t>
            </a:r>
          </a:p>
          <a:p>
            <a:r>
              <a:rPr lang="en-US" baseline="0" dirty="0" smtClean="0"/>
              <a:t>Farther downstream decay rates drop because of presence of buoyancy driven acceleration components.</a:t>
            </a:r>
          </a:p>
          <a:p>
            <a:r>
              <a:rPr lang="en-US" baseline="0" dirty="0" smtClean="0"/>
              <a:t>In free jet case in jet far-field region decay rates drop because of buoyancy forces.</a:t>
            </a:r>
            <a:endParaRPr lang="en-US" dirty="0"/>
          </a:p>
        </p:txBody>
      </p:sp>
      <p:sp>
        <p:nvSpPr>
          <p:cNvPr id="4" name="Slide Number Placeholder 3"/>
          <p:cNvSpPr>
            <a:spLocks noGrp="1"/>
          </p:cNvSpPr>
          <p:nvPr>
            <p:ph type="sldNum" sz="quarter" idx="10"/>
          </p:nvPr>
        </p:nvSpPr>
        <p:spPr/>
        <p:txBody>
          <a:bodyPr/>
          <a:lstStyle/>
          <a:p>
            <a:fld id="{3109FD8E-5B5A-4591-A40F-A7E19B3C309F}" type="slidenum">
              <a:rPr lang="en-CA" smtClean="0"/>
              <a:pPr/>
              <a:t>15</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Normalized </a:t>
            </a:r>
            <a:r>
              <a:rPr lang="en-US" dirty="0" err="1" smtClean="0"/>
              <a:t>rms</a:t>
            </a:r>
            <a:r>
              <a:rPr lang="en-US" dirty="0" smtClean="0"/>
              <a:t> velocity</a:t>
            </a:r>
            <a:r>
              <a:rPr lang="en-US" baseline="0" dirty="0" smtClean="0"/>
              <a:t> components along jet centerline coordinate system are shown in the figure. RMS values are normalized by mean centerline velocity.</a:t>
            </a:r>
          </a:p>
          <a:p>
            <a:pPr marL="228600" indent="-228600">
              <a:buAutoNum type="arabicPeriod"/>
            </a:pPr>
            <a:r>
              <a:rPr lang="en-US" baseline="0" dirty="0" smtClean="0"/>
              <a:t>RMS values show a low initial value because of sharp-edged nozzle structure</a:t>
            </a:r>
          </a:p>
          <a:p>
            <a:pPr marL="228600" indent="-228600">
              <a:buAutoNum type="arabicPeriod"/>
            </a:pPr>
            <a:r>
              <a:rPr lang="en-US" baseline="0" dirty="0" smtClean="0"/>
              <a:t>Axial fluctuations are generally higher than radial fluctuation components.</a:t>
            </a:r>
          </a:p>
          <a:p>
            <a:pPr marL="228600" indent="-228600">
              <a:buAutoNum type="arabicPeriod"/>
            </a:pPr>
            <a:r>
              <a:rPr lang="en-US" baseline="0" dirty="0" smtClean="0"/>
              <a:t>At low Froude numbers velocity fluctuations increased in buoyancy dominated regions.</a:t>
            </a:r>
          </a:p>
          <a:p>
            <a:pPr marL="228600" indent="-228600">
              <a:buAutoNum type="arabicPeriod"/>
            </a:pPr>
            <a:r>
              <a:rPr lang="en-US" baseline="0" dirty="0" smtClean="0"/>
              <a:t>For Fr = 50 because of laminar structure of the flow in jet near-field area RMS value were very low which gradually increased in transition region</a:t>
            </a:r>
          </a:p>
          <a:p>
            <a:pPr marL="228600" indent="-228600">
              <a:buAutoNum type="arabicPeriod"/>
            </a:pPr>
            <a:r>
              <a:rPr lang="en-US" sz="1200" b="1" kern="1200" dirty="0" smtClean="0">
                <a:solidFill>
                  <a:schemeClr val="tx1"/>
                </a:solidFill>
                <a:latin typeface="+mn-lt"/>
                <a:ea typeface="+mn-ea"/>
                <a:cs typeface="+mn-cs"/>
              </a:rPr>
              <a:t>These </a:t>
            </a:r>
            <a:r>
              <a:rPr lang="en-US" sz="1200" b="1" kern="1200" dirty="0" err="1" smtClean="0">
                <a:solidFill>
                  <a:schemeClr val="tx1"/>
                </a:solidFill>
                <a:latin typeface="+mn-lt"/>
                <a:ea typeface="+mn-ea"/>
                <a:cs typeface="+mn-cs"/>
              </a:rPr>
              <a:t>rms</a:t>
            </a:r>
            <a:r>
              <a:rPr lang="en-US" sz="1200" b="1" kern="1200" dirty="0" smtClean="0">
                <a:solidFill>
                  <a:schemeClr val="tx1"/>
                </a:solidFill>
                <a:latin typeface="+mn-lt"/>
                <a:ea typeface="+mn-ea"/>
                <a:cs typeface="+mn-cs"/>
              </a:rPr>
              <a:t> values were generally substantially higher in presence of the cross-flow.</a:t>
            </a:r>
            <a:r>
              <a:rPr lang="en-US" sz="1200" b="1" u="sng" kern="1200" dirty="0" smtClean="0">
                <a:solidFill>
                  <a:schemeClr val="tx1"/>
                </a:solidFill>
                <a:latin typeface="+mn-lt"/>
                <a:ea typeface="+mn-ea"/>
                <a:cs typeface="+mn-cs"/>
              </a:rPr>
              <a:t> </a:t>
            </a:r>
          </a:p>
          <a:p>
            <a:pPr marL="228600" indent="-228600">
              <a:buAutoNum type="arabicPeriod"/>
            </a:pPr>
            <a:r>
              <a:rPr lang="en-US" sz="1200" b="1" u="none" kern="1200" dirty="0" smtClean="0">
                <a:solidFill>
                  <a:schemeClr val="tx1"/>
                </a:solidFill>
                <a:latin typeface="+mn-lt"/>
                <a:ea typeface="+mn-ea"/>
                <a:cs typeface="+mn-cs"/>
              </a:rPr>
              <a:t>It</a:t>
            </a:r>
            <a:r>
              <a:rPr lang="en-US" sz="1200" b="1" u="none" kern="1200" baseline="0" dirty="0" smtClean="0">
                <a:solidFill>
                  <a:schemeClr val="tx1"/>
                </a:solidFill>
                <a:latin typeface="+mn-lt"/>
                <a:ea typeface="+mn-ea"/>
                <a:cs typeface="+mn-cs"/>
              </a:rPr>
              <a:t> is interesting to use </a:t>
            </a:r>
            <a:r>
              <a:rPr lang="en-US" sz="1200" b="1" u="none" kern="1200" baseline="0" dirty="0" err="1" smtClean="0">
                <a:solidFill>
                  <a:schemeClr val="tx1"/>
                </a:solidFill>
                <a:latin typeface="+mn-lt"/>
                <a:ea typeface="+mn-ea"/>
                <a:cs typeface="+mn-cs"/>
              </a:rPr>
              <a:t>rD</a:t>
            </a:r>
            <a:r>
              <a:rPr lang="en-US" sz="1200" b="1" u="none" kern="1200" baseline="0" dirty="0" smtClean="0">
                <a:solidFill>
                  <a:schemeClr val="tx1"/>
                </a:solidFill>
                <a:latin typeface="+mn-lt"/>
                <a:ea typeface="+mn-ea"/>
                <a:cs typeface="+mn-cs"/>
              </a:rPr>
              <a:t> factor for jet in cross-flow cases and it was experienced that </a:t>
            </a:r>
            <a:r>
              <a:rPr lang="en-US" sz="1200" b="1" u="none" kern="1200" baseline="0" dirty="0" err="1" smtClean="0">
                <a:solidFill>
                  <a:schemeClr val="tx1"/>
                </a:solidFill>
                <a:latin typeface="+mn-lt"/>
                <a:ea typeface="+mn-ea"/>
                <a:cs typeface="+mn-cs"/>
              </a:rPr>
              <a:t>rms</a:t>
            </a:r>
            <a:r>
              <a:rPr lang="en-US" sz="1200" b="1" u="none" kern="1200" baseline="0" dirty="0" smtClean="0">
                <a:solidFill>
                  <a:schemeClr val="tx1"/>
                </a:solidFill>
                <a:latin typeface="+mn-lt"/>
                <a:ea typeface="+mn-ea"/>
                <a:cs typeface="+mn-cs"/>
              </a:rPr>
              <a:t> plots collapsed on each other using this scaling factor with a peak at s=2rD which corresponds to a location at which jet is turning towards the cross-flow direction.</a:t>
            </a:r>
            <a:endParaRPr lang="en-US" b="1" u="none" dirty="0"/>
          </a:p>
        </p:txBody>
      </p:sp>
      <p:sp>
        <p:nvSpPr>
          <p:cNvPr id="4" name="Slide Number Placeholder 3"/>
          <p:cNvSpPr>
            <a:spLocks noGrp="1"/>
          </p:cNvSpPr>
          <p:nvPr>
            <p:ph type="sldNum" sz="quarter" idx="10"/>
          </p:nvPr>
        </p:nvSpPr>
        <p:spPr/>
        <p:txBody>
          <a:bodyPr/>
          <a:lstStyle/>
          <a:p>
            <a:fld id="{3109FD8E-5B5A-4591-A40F-A7E19B3C309F}" type="slidenum">
              <a:rPr lang="en-CA" smtClean="0"/>
              <a:pPr/>
              <a:t>16</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Effects of buoyancy and cross-flow were investigated in subsonic release of Helium.</a:t>
            </a:r>
          </a:p>
          <a:p>
            <a:r>
              <a:rPr lang="en-US" sz="1200" dirty="0" smtClean="0"/>
              <a:t>Mean and fluctuation velocity components were quantified using PIV</a:t>
            </a:r>
          </a:p>
          <a:p>
            <a:r>
              <a:rPr lang="en-US" sz="1200" dirty="0" smtClean="0"/>
              <a:t>lowering the Froude number led to slower velocity decays due to the buoyancy-driven acceleration components in buoyancy dominated regions.</a:t>
            </a:r>
          </a:p>
          <a:p>
            <a:r>
              <a:rPr lang="en-US" sz="1200" dirty="0" smtClean="0"/>
              <a:t>Increasing effects of buoyancy were observed by reducing the Froude number.</a:t>
            </a:r>
          </a:p>
          <a:p>
            <a:r>
              <a:rPr lang="en-US" sz="1200" dirty="0" smtClean="0"/>
              <a:t>The present data can serve to validate computational models derived for investigating hydrogen safety scenarios</a:t>
            </a:r>
            <a:endParaRPr lang="en-US" sz="1200" dirty="0"/>
          </a:p>
        </p:txBody>
      </p:sp>
      <p:sp>
        <p:nvSpPr>
          <p:cNvPr id="4" name="Slide Number Placeholder 3"/>
          <p:cNvSpPr>
            <a:spLocks noGrp="1"/>
          </p:cNvSpPr>
          <p:nvPr>
            <p:ph type="sldNum" sz="quarter" idx="10"/>
          </p:nvPr>
        </p:nvSpPr>
        <p:spPr/>
        <p:txBody>
          <a:bodyPr/>
          <a:lstStyle/>
          <a:p>
            <a:fld id="{3109FD8E-5B5A-4591-A40F-A7E19B3C309F}" type="slidenum">
              <a:rPr lang="en-CA" smtClean="0"/>
              <a:pPr/>
              <a:t>17</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u="none" kern="1200" dirty="0" smtClean="0">
                <a:solidFill>
                  <a:schemeClr val="tx1"/>
                </a:solidFill>
                <a:latin typeface="+mn-lt"/>
                <a:ea typeface="+mn-ea"/>
                <a:cs typeface="+mn-cs"/>
              </a:rPr>
              <a:t>initial </a:t>
            </a:r>
            <a:r>
              <a:rPr lang="en-US" sz="1200" kern="1200" dirty="0" smtClean="0">
                <a:solidFill>
                  <a:schemeClr val="tx1"/>
                </a:solidFill>
                <a:latin typeface="+mn-lt"/>
                <a:ea typeface="+mn-ea"/>
                <a:cs typeface="+mn-cs"/>
              </a:rPr>
              <a:t>mean normalized radial velocity profiles together with corresponding normalized root-mean-square (</a:t>
            </a:r>
            <a:r>
              <a:rPr lang="en-US" sz="1200" kern="1200" dirty="0" err="1" smtClean="0">
                <a:solidFill>
                  <a:schemeClr val="tx1"/>
                </a:solidFill>
                <a:latin typeface="+mn-lt"/>
                <a:ea typeface="+mn-ea"/>
                <a:cs typeface="+mn-cs"/>
              </a:rPr>
              <a:t>rms</a:t>
            </a:r>
            <a:r>
              <a:rPr lang="en-US" sz="1200" kern="1200" dirty="0" smtClean="0">
                <a:solidFill>
                  <a:schemeClr val="tx1"/>
                </a:solidFill>
                <a:latin typeface="+mn-lt"/>
                <a:ea typeface="+mn-ea"/>
                <a:cs typeface="+mn-cs"/>
              </a:rPr>
              <a:t>) values are shown in figure. Higher Froude number causes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more pronounced saddled-back initial velocity profile as a result of the higher initial momentum, which moves the point of the vena-</a:t>
            </a:r>
            <a:r>
              <a:rPr lang="en-US" sz="1200" kern="1200" dirty="0" err="1" smtClean="0">
                <a:solidFill>
                  <a:schemeClr val="tx1"/>
                </a:solidFill>
                <a:latin typeface="+mn-lt"/>
                <a:ea typeface="+mn-ea"/>
                <a:cs typeface="+mn-cs"/>
              </a:rPr>
              <a:t>contracta</a:t>
            </a:r>
            <a:r>
              <a:rPr lang="en-US" sz="1200" kern="1200" dirty="0" smtClean="0">
                <a:solidFill>
                  <a:schemeClr val="tx1"/>
                </a:solidFill>
                <a:latin typeface="+mn-lt"/>
                <a:ea typeface="+mn-ea"/>
                <a:cs typeface="+mn-cs"/>
              </a:rPr>
              <a:t>  further downstream and causes a higher peak in centerline velocity profile. On the other hand, decreasing the Froude number moves the vena-</a:t>
            </a:r>
            <a:r>
              <a:rPr lang="en-US" sz="1200" kern="1200" dirty="0" err="1" smtClean="0">
                <a:solidFill>
                  <a:schemeClr val="tx1"/>
                </a:solidFill>
                <a:latin typeface="+mn-lt"/>
                <a:ea typeface="+mn-ea"/>
                <a:cs typeface="+mn-cs"/>
              </a:rPr>
              <a:t>contracta</a:t>
            </a:r>
            <a:r>
              <a:rPr lang="en-US" sz="1200" kern="1200" dirty="0" smtClean="0">
                <a:solidFill>
                  <a:schemeClr val="tx1"/>
                </a:solidFill>
                <a:latin typeface="+mn-lt"/>
                <a:ea typeface="+mn-ea"/>
                <a:cs typeface="+mn-cs"/>
              </a:rPr>
              <a:t> point towards the jet exit, which leads to a top-hat initial velocity profile and lower initial turbulent intensity.</a:t>
            </a:r>
            <a:r>
              <a:rPr lang="en-CA" dirty="0" smtClean="0"/>
              <a:t> </a:t>
            </a:r>
            <a:r>
              <a:rPr lang="en-US" sz="1200" kern="1200" dirty="0" smtClean="0">
                <a:solidFill>
                  <a:schemeClr val="tx1"/>
                </a:solidFill>
                <a:latin typeface="+mn-lt"/>
                <a:ea typeface="+mn-ea"/>
                <a:cs typeface="+mn-cs"/>
              </a:rPr>
              <a:t> Should be identified and discussed in more detail, or this reference should be removed.</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3109FD8E-5B5A-4591-A40F-A7E19B3C309F}" type="slidenum">
              <a:rPr lang="en-CA" smtClean="0"/>
              <a:pPr/>
              <a:t>19</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Stokes Drag: quantitative</a:t>
            </a:r>
            <a:r>
              <a:rPr lang="en-CA" baseline="0" dirty="0" smtClean="0"/>
              <a:t> measure of the ability of tracer to follow the flow streamline.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Where: </a:t>
            </a:r>
            <a:r>
              <a:rPr lang="en-US" sz="1200" i="1" dirty="0" smtClean="0"/>
              <a:t>L </a:t>
            </a:r>
            <a:r>
              <a:rPr lang="en-US" sz="1200" dirty="0" smtClean="0"/>
              <a:t>and </a:t>
            </a:r>
            <a:r>
              <a:rPr lang="en-US" sz="1200" i="1" dirty="0" smtClean="0"/>
              <a:t>U </a:t>
            </a:r>
            <a:r>
              <a:rPr lang="en-US" sz="1200" dirty="0" smtClean="0"/>
              <a:t>are characteristic length and velocity of the flow respectively, </a:t>
            </a:r>
            <a:r>
              <a:rPr lang="en-US" sz="1200" i="1" dirty="0" smtClean="0"/>
              <a:t>τ </a:t>
            </a:r>
            <a:r>
              <a:rPr lang="en-US" sz="1200" dirty="0" smtClean="0"/>
              <a:t>– is relaxation time, which can be expressed as , where </a:t>
            </a:r>
            <a:r>
              <a:rPr lang="en-US" sz="1200" i="1" dirty="0" smtClean="0"/>
              <a:t>ρ</a:t>
            </a:r>
            <a:r>
              <a:rPr lang="en-US" sz="1200" dirty="0" smtClean="0"/>
              <a:t> and </a:t>
            </a:r>
            <a:r>
              <a:rPr lang="en-US" sz="1200" i="1" dirty="0" smtClean="0"/>
              <a:t>d</a:t>
            </a:r>
            <a:r>
              <a:rPr lang="en-US" sz="1200" dirty="0" smtClean="0"/>
              <a:t> are the density and typical diameter of the particle, </a:t>
            </a:r>
            <a:r>
              <a:rPr lang="en-US" sz="1200" i="1" dirty="0" smtClean="0"/>
              <a:t>μ</a:t>
            </a:r>
            <a:r>
              <a:rPr lang="en-US" sz="1200" dirty="0" smtClean="0"/>
              <a:t> is a dynamic viscosity of the fluid and </a:t>
            </a:r>
            <a:r>
              <a:rPr lang="en-US" sz="1200" i="1" dirty="0" smtClean="0"/>
              <a:t>C</a:t>
            </a:r>
            <a:r>
              <a:rPr lang="en-US" sz="1200" dirty="0" smtClean="0"/>
              <a:t> is a slip correction factor.</a:t>
            </a:r>
            <a:endParaRPr lang="en-CA" sz="1200" dirty="0" smtClean="0"/>
          </a:p>
          <a:p>
            <a:endParaRPr lang="en-CA" dirty="0"/>
          </a:p>
        </p:txBody>
      </p:sp>
      <p:sp>
        <p:nvSpPr>
          <p:cNvPr id="4" name="Slide Number Placeholder 3"/>
          <p:cNvSpPr>
            <a:spLocks noGrp="1"/>
          </p:cNvSpPr>
          <p:nvPr>
            <p:ph type="sldNum" sz="quarter" idx="10"/>
          </p:nvPr>
        </p:nvSpPr>
        <p:spPr/>
        <p:txBody>
          <a:bodyPr/>
          <a:lstStyle/>
          <a:p>
            <a:fld id="{3109FD8E-5B5A-4591-A40F-A7E19B3C309F}" type="slidenum">
              <a:rPr lang="en-CA" smtClean="0"/>
              <a:pPr/>
              <a:t>21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Hydrogen</a:t>
            </a:r>
            <a:r>
              <a:rPr lang="en-US" baseline="0" dirty="0" smtClean="0"/>
              <a:t> storage system are used in broad range of </a:t>
            </a:r>
            <a:r>
              <a:rPr lang="en-US" baseline="0" dirty="0" smtClean="0"/>
              <a:t>applications and pressures. </a:t>
            </a:r>
            <a:endParaRPr lang="en-US" baseline="0" dirty="0" smtClean="0"/>
          </a:p>
          <a:p>
            <a:r>
              <a:rPr lang="en-US" baseline="0" dirty="0" smtClean="0"/>
              <a:t>The pressure in the hydrogen storage systems ranges from several bars to several hundred bars.</a:t>
            </a:r>
            <a:endParaRPr lang="en-US" dirty="0"/>
          </a:p>
        </p:txBody>
      </p:sp>
      <p:sp>
        <p:nvSpPr>
          <p:cNvPr id="4" name="Slide Number Placeholder 3"/>
          <p:cNvSpPr>
            <a:spLocks noGrp="1"/>
          </p:cNvSpPr>
          <p:nvPr>
            <p:ph type="sldNum" sz="quarter" idx="10"/>
          </p:nvPr>
        </p:nvSpPr>
        <p:spPr/>
        <p:txBody>
          <a:bodyPr/>
          <a:lstStyle/>
          <a:p>
            <a:fld id="{3109FD8E-5B5A-4591-A40F-A7E19B3C309F}" type="slidenum">
              <a:rPr lang="en-CA" smtClean="0"/>
              <a:pPr/>
              <a:t>3</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work is part of the collaboration between university of Victoria and </a:t>
            </a:r>
            <a:r>
              <a:rPr lang="en-US" sz="1200" kern="1200" baseline="0" dirty="0" smtClean="0">
                <a:solidFill>
                  <a:schemeClr val="tx1"/>
                </a:solidFill>
                <a:latin typeface="+mn-lt"/>
                <a:ea typeface="+mn-ea"/>
                <a:cs typeface="+mn-cs"/>
              </a:rPr>
              <a:t>“</a:t>
            </a:r>
            <a:r>
              <a:rPr lang="fr-FR" sz="1200" kern="1200" baseline="0" dirty="0" smtClean="0">
                <a:solidFill>
                  <a:schemeClr val="tx1"/>
                </a:solidFill>
                <a:latin typeface="+mn-lt"/>
                <a:ea typeface="+mn-ea"/>
                <a:cs typeface="+mn-cs"/>
              </a:rPr>
              <a:t>Université du Québec à Trois-Rivières</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to </a:t>
            </a:r>
            <a:r>
              <a:rPr lang="en-US" sz="1200" dirty="0" smtClean="0"/>
              <a:t>Perform series of well-defined experiments to generate data to guide development of engineering turbulence model suitable for rapid discharge simulations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latin typeface="+mn-lt"/>
                <a:ea typeface="+mn-ea"/>
                <a:cs typeface="+mn-cs"/>
              </a:rPr>
              <a:t>this study focuses on</a:t>
            </a:r>
            <a:r>
              <a:rPr lang="en-US" sz="1200" b="1" kern="1200" dirty="0" smtClean="0">
                <a:solidFill>
                  <a:schemeClr val="tx1"/>
                </a:solidFill>
                <a:latin typeface="+mn-lt"/>
                <a:ea typeface="+mn-ea"/>
                <a:cs typeface="+mn-cs"/>
              </a:rPr>
              <a:t> subsonic </a:t>
            </a:r>
            <a:r>
              <a:rPr lang="en-US" sz="1200" kern="1200" dirty="0" smtClean="0">
                <a:solidFill>
                  <a:schemeClr val="tx1"/>
                </a:solidFill>
                <a:latin typeface="+mn-lt"/>
                <a:ea typeface="+mn-ea"/>
                <a:cs typeface="+mn-cs"/>
              </a:rPr>
              <a:t>release of hydrogen using helium as a substitute working fluid. </a:t>
            </a:r>
            <a:r>
              <a:rPr lang="en-US" sz="1200" kern="1200" dirty="0" smtClean="0">
                <a:solidFill>
                  <a:schemeClr val="tx1"/>
                </a:solidFill>
                <a:latin typeface="+mn-lt"/>
                <a:ea typeface="+mn-ea"/>
                <a:cs typeface="+mn-cs"/>
              </a:rPr>
              <a:t>And </a:t>
            </a:r>
            <a:r>
              <a:rPr lang="en-CA" sz="1200" b="1" kern="1200" dirty="0" smtClean="0">
                <a:solidFill>
                  <a:schemeClr val="tx1"/>
                </a:solidFill>
                <a:latin typeface="+mn-lt"/>
                <a:ea typeface="+mn-ea"/>
                <a:cs typeface="+mn-cs"/>
              </a:rPr>
              <a:t>emulates </a:t>
            </a:r>
            <a:r>
              <a:rPr lang="en-CA" sz="1200" b="1" kern="1200" dirty="0" smtClean="0">
                <a:solidFill>
                  <a:schemeClr val="tx1"/>
                </a:solidFill>
                <a:latin typeface="+mn-lt"/>
                <a:ea typeface="+mn-ea"/>
                <a:cs typeface="+mn-cs"/>
              </a:rPr>
              <a:t>the leak of gas from a compressed hydrogen tank taking presence of a </a:t>
            </a:r>
            <a:r>
              <a:rPr lang="en-CA" sz="1200" b="1" kern="1200" dirty="0" err="1" smtClean="0">
                <a:solidFill>
                  <a:schemeClr val="tx1"/>
                </a:solidFill>
                <a:latin typeface="+mn-lt"/>
                <a:ea typeface="+mn-ea"/>
                <a:cs typeface="+mn-cs"/>
              </a:rPr>
              <a:t>crossflow</a:t>
            </a:r>
            <a:r>
              <a:rPr lang="en-CA" sz="1200" b="1" kern="1200" dirty="0" smtClean="0">
                <a:solidFill>
                  <a:schemeClr val="tx1"/>
                </a:solidFill>
                <a:latin typeface="+mn-lt"/>
                <a:ea typeface="+mn-ea"/>
                <a:cs typeface="+mn-cs"/>
              </a:rPr>
              <a:t>, a possible scenario for fuel cell and hydrogen stations. </a:t>
            </a:r>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4. The mean and fluctuation velocity components were well quantified using Particle Imaging Velocimetry (PIV)  to show the effect of buoyancy and cross-flow</a:t>
            </a:r>
            <a:r>
              <a:rPr lang="en-US" sz="1200" kern="1200" baseline="0" dirty="0" smtClean="0">
                <a:solidFill>
                  <a:schemeClr val="tx1"/>
                </a:solidFill>
                <a:latin typeface="+mn-lt"/>
                <a:ea typeface="+mn-ea"/>
                <a:cs typeface="+mn-cs"/>
              </a:rPr>
              <a:t> to provide a </a:t>
            </a:r>
            <a:r>
              <a:rPr lang="en-US" sz="1200" kern="1200" baseline="0" dirty="0" smtClean="0">
                <a:solidFill>
                  <a:schemeClr val="tx1"/>
                </a:solidFill>
                <a:latin typeface="+mn-lt"/>
                <a:ea typeface="+mn-ea"/>
                <a:cs typeface="+mn-cs"/>
              </a:rPr>
              <a:t>database </a:t>
            </a:r>
            <a:r>
              <a:rPr lang="en-US" sz="1200" kern="1200" baseline="0" dirty="0" smtClean="0">
                <a:solidFill>
                  <a:schemeClr val="tx1"/>
                </a:solidFill>
                <a:latin typeface="+mn-lt"/>
                <a:ea typeface="+mn-ea"/>
                <a:cs typeface="+mn-cs"/>
              </a:rPr>
              <a:t>that can be used for future concentration measurements and to validate CFD models.</a:t>
            </a:r>
            <a:endParaRPr lang="en-US"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3109FD8E-5B5A-4591-A40F-A7E19B3C309F}" type="slidenum">
              <a:rPr lang="en-CA" smtClean="0"/>
              <a:pPr/>
              <a:t>4</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CA" sz="1200" kern="1200" dirty="0" smtClean="0">
                <a:solidFill>
                  <a:schemeClr val="tx1"/>
                </a:solidFill>
                <a:latin typeface="+mn-lt"/>
                <a:ea typeface="+mn-ea"/>
                <a:cs typeface="+mn-cs"/>
              </a:rPr>
              <a:t>1. </a:t>
            </a:r>
            <a:r>
              <a:rPr lang="en-CA" sz="1200" kern="1200" dirty="0" smtClean="0">
                <a:solidFill>
                  <a:schemeClr val="tx1"/>
                </a:solidFill>
                <a:latin typeface="+mn-lt"/>
                <a:ea typeface="+mn-ea"/>
                <a:cs typeface="+mn-cs"/>
              </a:rPr>
              <a:t>This work</a:t>
            </a:r>
            <a:r>
              <a:rPr lang="en-CA" sz="1200" kern="1200" baseline="0" dirty="0" smtClean="0">
                <a:solidFill>
                  <a:schemeClr val="tx1"/>
                </a:solidFill>
                <a:latin typeface="+mn-lt"/>
                <a:ea typeface="+mn-ea"/>
                <a:cs typeface="+mn-cs"/>
              </a:rPr>
              <a:t> focuses on small leaks </a:t>
            </a:r>
            <a:r>
              <a:rPr lang="en-CA" sz="1200" kern="1200" dirty="0" smtClean="0">
                <a:solidFill>
                  <a:schemeClr val="tx1"/>
                </a:solidFill>
                <a:latin typeface="+mn-lt"/>
                <a:ea typeface="+mn-ea"/>
                <a:cs typeface="+mn-cs"/>
              </a:rPr>
              <a:t>which may </a:t>
            </a:r>
            <a:r>
              <a:rPr lang="en-CA" sz="1200" kern="1200" dirty="0" smtClean="0">
                <a:solidFill>
                  <a:schemeClr val="tx1"/>
                </a:solidFill>
                <a:latin typeface="+mn-lt"/>
                <a:ea typeface="+mn-ea"/>
                <a:cs typeface="+mn-cs"/>
              </a:rPr>
              <a:t>take place in various </a:t>
            </a:r>
            <a:r>
              <a:rPr lang="en-CA" sz="1200" kern="1200" dirty="0" smtClean="0">
                <a:solidFill>
                  <a:schemeClr val="tx1"/>
                </a:solidFill>
                <a:latin typeface="+mn-lt"/>
                <a:ea typeface="+mn-ea"/>
                <a:cs typeface="+mn-cs"/>
              </a:rPr>
              <a:t>small-scaled </a:t>
            </a:r>
            <a:r>
              <a:rPr lang="en-CA" sz="1200" kern="1200" dirty="0" smtClean="0">
                <a:solidFill>
                  <a:schemeClr val="tx1"/>
                </a:solidFill>
                <a:latin typeface="+mn-lt"/>
                <a:ea typeface="+mn-ea"/>
                <a:cs typeface="+mn-cs"/>
              </a:rPr>
              <a:t>hydrogen based systems with leaky fittings and O-rings seals or in low pressure electrolysers as well as in vents in hydrogen storage facilities</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2. This buoyant jet discharge flow configuration becomes more complicated by introducing a moving ambient. Among these flow configurations, the cross-flowing turbulent jet, in which a round jet is injected into a perpendicular fluid stream, is of particular interest, as it is representative, for instance, of the dispersion of hydrogen in a windy environment. </a:t>
            </a:r>
          </a:p>
          <a:p>
            <a:pPr marL="228600" indent="-228600">
              <a:buNone/>
            </a:pPr>
            <a:endParaRPr lang="en-CA" dirty="0"/>
          </a:p>
        </p:txBody>
      </p:sp>
      <p:sp>
        <p:nvSpPr>
          <p:cNvPr id="4" name="Slide Number Placeholder 3"/>
          <p:cNvSpPr>
            <a:spLocks noGrp="1"/>
          </p:cNvSpPr>
          <p:nvPr>
            <p:ph type="sldNum" sz="quarter" idx="10"/>
          </p:nvPr>
        </p:nvSpPr>
        <p:spPr/>
        <p:txBody>
          <a:bodyPr/>
          <a:lstStyle/>
          <a:p>
            <a:fld id="{3109FD8E-5B5A-4591-A40F-A7E19B3C309F}" type="slidenum">
              <a:rPr lang="en-CA" smtClean="0"/>
              <a:pPr/>
              <a:t>5</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1200" b="0" kern="1200" dirty="0" smtClean="0">
                <a:solidFill>
                  <a:schemeClr val="tx1"/>
                </a:solidFill>
                <a:latin typeface="+mn-lt"/>
                <a:ea typeface="+mn-ea"/>
                <a:cs typeface="+mn-cs"/>
              </a:rPr>
              <a:t>Experimental</a:t>
            </a:r>
            <a:r>
              <a:rPr lang="en-US" sz="1200" b="0" kern="1200" baseline="0" dirty="0" smtClean="0">
                <a:solidFill>
                  <a:schemeClr val="tx1"/>
                </a:solidFill>
                <a:latin typeface="+mn-lt"/>
                <a:ea typeface="+mn-ea"/>
                <a:cs typeface="+mn-cs"/>
              </a:rPr>
              <a:t> setup in this experiment consists of a jet system which has sharp-edged orifice nozzle,</a:t>
            </a:r>
          </a:p>
          <a:p>
            <a:pPr marL="228600" indent="-228600">
              <a:buNone/>
            </a:pPr>
            <a:r>
              <a:rPr lang="en-US" sz="1200" b="0" kern="1200" baseline="0" dirty="0" smtClean="0">
                <a:solidFill>
                  <a:schemeClr val="tx1"/>
                </a:solidFill>
                <a:latin typeface="+mn-lt"/>
                <a:ea typeface="+mn-ea"/>
                <a:cs typeface="+mn-cs"/>
              </a:rPr>
              <a:t>It can be argued that sharp-edged orifice emulates a leak scenario more realistically however limited information about this type of nozzle is </a:t>
            </a:r>
            <a:r>
              <a:rPr lang="en-US" sz="1200" b="0" kern="1200" baseline="0" dirty="0" smtClean="0">
                <a:solidFill>
                  <a:schemeClr val="tx1"/>
                </a:solidFill>
                <a:latin typeface="+mn-lt"/>
                <a:ea typeface="+mn-ea"/>
                <a:cs typeface="+mn-cs"/>
              </a:rPr>
              <a:t>available. This </a:t>
            </a:r>
            <a:r>
              <a:rPr lang="en-US" sz="1200" b="0" kern="1200" baseline="0" dirty="0" smtClean="0">
                <a:solidFill>
                  <a:schemeClr val="tx1"/>
                </a:solidFill>
                <a:latin typeface="+mn-lt"/>
                <a:ea typeface="+mn-ea"/>
                <a:cs typeface="+mn-cs"/>
              </a:rPr>
              <a:t>inflow condition is characterized by a relatively complex initial velocity profile.</a:t>
            </a:r>
          </a:p>
          <a:p>
            <a:pPr marL="228600" indent="-228600">
              <a:buNone/>
            </a:pPr>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Crossflow:</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A blower type </a:t>
            </a:r>
            <a:r>
              <a:rPr lang="en-CA" sz="1200" kern="1200" dirty="0" smtClean="0">
                <a:solidFill>
                  <a:schemeClr val="tx1"/>
                </a:solidFill>
                <a:latin typeface="+mn-lt"/>
                <a:ea typeface="+mn-ea"/>
                <a:cs typeface="+mn-cs"/>
              </a:rPr>
              <a:t>apparatus has been designed and manufactured with a goal of producing an adjustable uniform velocity cross flow region emulating wind.</a:t>
            </a:r>
            <a:r>
              <a:rPr lang="en-CA" sz="1200" kern="1200" baseline="0" dirty="0" smtClean="0">
                <a:solidFill>
                  <a:schemeClr val="tx1"/>
                </a:solidFill>
                <a:latin typeface="+mn-lt"/>
                <a:ea typeface="+mn-ea"/>
                <a:cs typeface="+mn-cs"/>
              </a:rPr>
              <a:t> </a:t>
            </a:r>
            <a:r>
              <a:rPr lang="en-CA" sz="1200" kern="1200" dirty="0" smtClean="0">
                <a:solidFill>
                  <a:schemeClr val="tx1"/>
                </a:solidFill>
                <a:latin typeface="+mn-lt"/>
                <a:ea typeface="+mn-ea"/>
                <a:cs typeface="+mn-cs"/>
              </a:rPr>
              <a:t>Isentropic turbulence distance after honeycomb structure was calculated to be approximately 10</a:t>
            </a:r>
            <a:r>
              <a:rPr lang="en-CA" sz="1200" i="1" kern="1200" dirty="0" smtClean="0">
                <a:solidFill>
                  <a:schemeClr val="tx1"/>
                </a:solidFill>
                <a:latin typeface="+mn-lt"/>
                <a:ea typeface="+mn-ea"/>
                <a:cs typeface="+mn-cs"/>
              </a:rPr>
              <a:t>cm</a:t>
            </a:r>
            <a:r>
              <a:rPr lang="en-CA" sz="1200" kern="1200" dirty="0" smtClean="0">
                <a:solidFill>
                  <a:schemeClr val="tx1"/>
                </a:solidFill>
                <a:latin typeface="+mn-lt"/>
                <a:ea typeface="+mn-ea"/>
                <a:cs typeface="+mn-cs"/>
              </a:rPr>
              <a:t> . </a:t>
            </a:r>
            <a:r>
              <a:rPr lang="en-CA" sz="1200" kern="1200" baseline="0" dirty="0" smtClean="0">
                <a:solidFill>
                  <a:schemeClr val="tx1"/>
                </a:solidFill>
                <a:latin typeface="+mn-lt"/>
                <a:ea typeface="+mn-ea"/>
                <a:cs typeface="+mn-cs"/>
              </a:rPr>
              <a:t>The resultant velocity field measured to be 11 m/s with 4% variation.</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baseline="0" dirty="0" smtClean="0">
                <a:solidFill>
                  <a:schemeClr val="tx1"/>
                </a:solidFill>
                <a:latin typeface="+mn-lt"/>
                <a:ea typeface="+mn-ea"/>
                <a:cs typeface="+mn-cs"/>
              </a:rPr>
              <a:t>Assembly: </a:t>
            </a:r>
            <a:r>
              <a:rPr lang="en-CA" sz="1200" kern="1200" baseline="0" dirty="0" smtClean="0">
                <a:solidFill>
                  <a:schemeClr val="tx1"/>
                </a:solidFill>
                <a:latin typeface="+mn-lt"/>
                <a:ea typeface="+mn-ea"/>
                <a:cs typeface="+mn-cs"/>
              </a:rPr>
              <a:t>In this study jet apparatus was positioned horizontally in order to capture buoyant characteristics of the flow and the cross-flow assembly was positioned to amplify the jet flow in the direction where buoyant forces were dominant.  </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PIV:</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Quantitative flow visualization was accomplished by employing PIV, Particle image </a:t>
            </a:r>
            <a:r>
              <a:rPr lang="en-US" sz="1200" kern="1200" dirty="0" err="1" smtClean="0">
                <a:solidFill>
                  <a:schemeClr val="tx1"/>
                </a:solidFill>
                <a:latin typeface="+mn-lt"/>
                <a:ea typeface="+mn-ea"/>
                <a:cs typeface="+mn-cs"/>
              </a:rPr>
              <a:t>velocimetry</a:t>
            </a:r>
            <a:r>
              <a:rPr lang="en-US" sz="1200" kern="1200" dirty="0" smtClean="0">
                <a:solidFill>
                  <a:schemeClr val="tx1"/>
                </a:solidFill>
                <a:latin typeface="+mn-lt"/>
                <a:ea typeface="+mn-ea"/>
                <a:cs typeface="+mn-cs"/>
              </a:rPr>
              <a:t> (PIV) is an optical method of fluid visualization that measure the motion of small, marked regions of a fluid by observing the locations of the images of the markers at two or more times.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PIV </a:t>
            </a:r>
            <a:r>
              <a:rPr lang="en-US" sz="1200" b="1" kern="1200" dirty="0" err="1" smtClean="0">
                <a:solidFill>
                  <a:schemeClr val="tx1"/>
                </a:solidFill>
                <a:latin typeface="+mn-lt"/>
                <a:ea typeface="+mn-ea"/>
                <a:cs typeface="+mn-cs"/>
              </a:rPr>
              <a:t>priciples</a:t>
            </a:r>
            <a:r>
              <a:rPr lang="en-US" sz="1200" b="1" kern="1200" dirty="0" smtClean="0">
                <a:solidFill>
                  <a:schemeClr val="tx1"/>
                </a:solidFill>
                <a:latin typeface="+mn-lt"/>
                <a:ea typeface="+mn-ea"/>
                <a:cs typeface="+mn-cs"/>
              </a:rPr>
              <a:t>:</a:t>
            </a:r>
          </a:p>
          <a:p>
            <a:pPr marL="228600" indent="-228600">
              <a:buNone/>
            </a:pPr>
            <a:r>
              <a:rPr lang="en-US" sz="1200" b="0" kern="1200" baseline="0" dirty="0" smtClean="0">
                <a:solidFill>
                  <a:schemeClr val="tx1"/>
                </a:solidFill>
                <a:latin typeface="+mn-lt"/>
                <a:ea typeface="+mn-ea"/>
                <a:cs typeface="+mn-cs"/>
              </a:rPr>
              <a:t>Laser</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Nd</a:t>
            </a:r>
            <a:r>
              <a:rPr lang="en-US" sz="1200" b="0" kern="1200" baseline="0" dirty="0" smtClean="0">
                <a:solidFill>
                  <a:schemeClr val="tx1"/>
                </a:solidFill>
                <a:latin typeface="+mn-lt"/>
                <a:ea typeface="+mn-ea"/>
                <a:cs typeface="+mn-cs"/>
              </a:rPr>
              <a:t> YAG laser with 532 nm wavelength which turned into a sheet by means of optics</a:t>
            </a:r>
          </a:p>
          <a:p>
            <a:pPr marL="228600" indent="-228600">
              <a:buNone/>
            </a:pPr>
            <a:r>
              <a:rPr lang="en-US" sz="1200" b="0" kern="1200" baseline="0" dirty="0" smtClean="0">
                <a:solidFill>
                  <a:schemeClr val="tx1"/>
                </a:solidFill>
                <a:latin typeface="+mn-lt"/>
                <a:ea typeface="+mn-ea"/>
                <a:cs typeface="+mn-cs"/>
              </a:rPr>
              <a:t>CAMERA:  a total of 1376 x 1040 pixel CCD was used to capture a 21.5 x 15 mm window with which gives a </a:t>
            </a:r>
            <a:r>
              <a:rPr lang="en-US" sz="1200" b="0" kern="1200" baseline="0" dirty="0" smtClean="0">
                <a:solidFill>
                  <a:schemeClr val="tx1"/>
                </a:solidFill>
                <a:latin typeface="+mn-lt"/>
                <a:ea typeface="+mn-ea"/>
                <a:cs typeface="+mn-cs"/>
              </a:rPr>
              <a:t>total resolution of 16pixels /</a:t>
            </a:r>
            <a:r>
              <a:rPr lang="en-CA" sz="1200" i="1" kern="1200" dirty="0" err="1" smtClean="0">
                <a:solidFill>
                  <a:schemeClr val="tx1"/>
                </a:solidFill>
                <a:latin typeface="+mn-lt"/>
                <a:ea typeface="+mn-ea"/>
                <a:cs typeface="+mn-cs"/>
              </a:rPr>
              <a:t>μm</a:t>
            </a:r>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SHARP-EDGED </a:t>
            </a:r>
            <a:r>
              <a:rPr lang="en-US" sz="1200" b="0" kern="1200" baseline="0" dirty="0" smtClean="0">
                <a:solidFill>
                  <a:schemeClr val="tx1"/>
                </a:solidFill>
                <a:latin typeface="+mn-lt"/>
                <a:ea typeface="+mn-ea"/>
                <a:cs typeface="+mn-cs"/>
              </a:rPr>
              <a:t>ORIFICE: Briefly, in sharp-edged configuration flow undergoes a sudden contraction which causes an initial separation in the flow and increases the initial turbulence intensity (Shown in figure), and this upstream contraction  causes the flow to converge downstream of the exit and expand (Vena </a:t>
            </a:r>
            <a:r>
              <a:rPr lang="en-US" sz="1200" b="0" kern="1200" baseline="0" dirty="0" err="1" smtClean="0">
                <a:solidFill>
                  <a:schemeClr val="tx1"/>
                </a:solidFill>
                <a:latin typeface="+mn-lt"/>
                <a:ea typeface="+mn-ea"/>
                <a:cs typeface="+mn-cs"/>
              </a:rPr>
              <a:t>contracta</a:t>
            </a:r>
            <a:r>
              <a:rPr lang="en-US" sz="1200" b="0" kern="1200" baseline="0" dirty="0" smtClean="0">
                <a:solidFill>
                  <a:schemeClr val="tx1"/>
                </a:solidFill>
                <a:latin typeface="+mn-lt"/>
                <a:ea typeface="+mn-ea"/>
                <a:cs typeface="+mn-cs"/>
              </a:rPr>
              <a:t>) which will lead to a local maximum in centerline velocity profile. Sharp-edged orifice leads to a faster decay and increased entrainment. </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WHY</a:t>
            </a:r>
            <a:r>
              <a:rPr lang="en-CA" sz="1200" kern="1200" baseline="0" dirty="0" smtClean="0">
                <a:solidFill>
                  <a:schemeClr val="tx1"/>
                </a:solidFill>
                <a:latin typeface="+mn-lt"/>
                <a:ea typeface="+mn-ea"/>
                <a:cs typeface="+mn-cs"/>
              </a:rPr>
              <a:t> HELIUM: </a:t>
            </a:r>
            <a:r>
              <a:rPr lang="en-CA" sz="1200" kern="1200" dirty="0" smtClean="0">
                <a:solidFill>
                  <a:schemeClr val="tx1"/>
                </a:solidFill>
                <a:latin typeface="+mn-lt"/>
                <a:ea typeface="+mn-ea"/>
                <a:cs typeface="+mn-cs"/>
              </a:rPr>
              <a:t>In the present study, </a:t>
            </a:r>
            <a:r>
              <a:rPr lang="en-US" sz="1200" kern="1200" dirty="0" smtClean="0">
                <a:solidFill>
                  <a:schemeClr val="tx1"/>
                </a:solidFill>
                <a:latin typeface="+mn-lt"/>
                <a:ea typeface="+mn-ea"/>
                <a:cs typeface="+mn-cs"/>
              </a:rPr>
              <a:t>helium was selected as the working fluid, because it is inert and its molecular weight is very close to the molecular weight of hydrogen.</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5FFD0C4-E549-44FE-853E-5B1C248FC58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Flow</a:t>
            </a:r>
            <a:r>
              <a:rPr lang="en-CA" baseline="0" dirty="0" smtClean="0"/>
              <a:t> conditions used in this study together with corresponding Froude and Reynolds number are listed in this table. The definition of the Froude number is included. </a:t>
            </a:r>
          </a:p>
          <a:p>
            <a:r>
              <a:rPr lang="en-US" sz="1200" kern="1200" dirty="0" smtClean="0">
                <a:solidFill>
                  <a:schemeClr val="tx1"/>
                </a:solidFill>
                <a:latin typeface="+mn-lt"/>
                <a:ea typeface="+mn-ea"/>
                <a:cs typeface="+mn-cs"/>
              </a:rPr>
              <a:t>Froude number has been proved to be a </a:t>
            </a:r>
            <a:r>
              <a:rPr lang="en-US" sz="1200" b="1" kern="1200" dirty="0" smtClean="0">
                <a:solidFill>
                  <a:schemeClr val="tx1"/>
                </a:solidFill>
                <a:latin typeface="+mn-lt"/>
                <a:ea typeface="+mn-ea"/>
                <a:cs typeface="+mn-cs"/>
              </a:rPr>
              <a:t>good measure of ratio of momentum to buoyancy forces in subsonic discharge of flows</a:t>
            </a:r>
            <a:r>
              <a:rPr lang="en-US" sz="1200" kern="1200" dirty="0" smtClean="0">
                <a:solidFill>
                  <a:schemeClr val="tx1"/>
                </a:solidFill>
                <a:latin typeface="+mn-lt"/>
                <a:ea typeface="+mn-ea"/>
                <a:cs typeface="+mn-cs"/>
              </a:rPr>
              <a:t>. A wide range of Froude numbers was considered and experimental conditions were set accordingly</a:t>
            </a:r>
            <a:endParaRPr lang="en-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a:p>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3109FD8E-5B5A-4591-A40F-A7E19B3C309F}" type="slidenum">
              <a:rPr lang="en-CA" smtClean="0"/>
              <a:pPr/>
              <a:t>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sz="1200" kern="1200" baseline="0" dirty="0" smtClean="0">
                <a:solidFill>
                  <a:schemeClr val="tx1"/>
                </a:solidFill>
                <a:latin typeface="+mn-lt"/>
                <a:ea typeface="+mn-ea"/>
                <a:cs typeface="+mn-cs"/>
              </a:rPr>
              <a:t>Seeded flow</a:t>
            </a:r>
          </a:p>
          <a:p>
            <a:pPr marL="228600" indent="-228600">
              <a:buAutoNum type="arabicPeriod"/>
            </a:pPr>
            <a:r>
              <a:rPr lang="en-CA" sz="1200" kern="1200" baseline="0" dirty="0" smtClean="0">
                <a:solidFill>
                  <a:schemeClr val="tx1"/>
                </a:solidFill>
                <a:latin typeface="+mn-lt"/>
                <a:ea typeface="+mn-ea"/>
                <a:cs typeface="+mn-cs"/>
              </a:rPr>
              <a:t>Interrogation windows</a:t>
            </a:r>
          </a:p>
          <a:p>
            <a:pPr marL="228600" indent="-228600">
              <a:buAutoNum type="arabicPeriod"/>
            </a:pPr>
            <a:r>
              <a:rPr lang="en-CA" sz="1200" kern="1200" baseline="0" dirty="0" smtClean="0">
                <a:solidFill>
                  <a:schemeClr val="tx1"/>
                </a:solidFill>
                <a:latin typeface="+mn-lt"/>
                <a:ea typeface="+mn-ea"/>
                <a:cs typeface="+mn-cs"/>
              </a:rPr>
              <a:t>Finger prints</a:t>
            </a:r>
          </a:p>
          <a:p>
            <a:pPr marL="228600" indent="-228600">
              <a:buAutoNum type="arabicPeriod"/>
            </a:pPr>
            <a:r>
              <a:rPr lang="en-CA" sz="1200" kern="1200" baseline="0" dirty="0" smtClean="0">
                <a:solidFill>
                  <a:schemeClr val="tx1"/>
                </a:solidFill>
                <a:latin typeface="+mn-lt"/>
                <a:ea typeface="+mn-ea"/>
                <a:cs typeface="+mn-cs"/>
              </a:rPr>
              <a:t>Following finger prints in consequent image</a:t>
            </a:r>
          </a:p>
          <a:p>
            <a:pPr marL="228600" indent="-228600">
              <a:buAutoNum type="arabicPeriod"/>
            </a:pPr>
            <a:r>
              <a:rPr lang="en-CA" sz="1200" kern="1200" baseline="0" dirty="0" smtClean="0">
                <a:solidFill>
                  <a:schemeClr val="tx1"/>
                </a:solidFill>
                <a:latin typeface="+mn-lt"/>
                <a:ea typeface="+mn-ea"/>
                <a:cs typeface="+mn-cs"/>
              </a:rPr>
              <a:t>Calculating velocity vectors</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All particles look alike, so it is hard to find the ‘same’ particle in both Frame A and B, Instead, PIV uses a statistical approach to find the most likely displacement of a group of particles, Frame A is broken up into a grid of ‘interrogation regions’, The group of particles in the interrogation region creates a fairly unique ‘fingerprint’</a:t>
            </a:r>
          </a:p>
          <a:p>
            <a:r>
              <a:rPr lang="en-CA" sz="1200" kern="1200" baseline="0" dirty="0" smtClean="0">
                <a:solidFill>
                  <a:schemeClr val="tx1"/>
                </a:solidFill>
                <a:latin typeface="+mn-lt"/>
                <a:ea typeface="+mn-ea"/>
                <a:cs typeface="+mn-cs"/>
              </a:rPr>
              <a:t>A search area is defined in Frame B of PIV Image Pair</a:t>
            </a:r>
          </a:p>
          <a:p>
            <a:r>
              <a:rPr lang="en-CA" sz="1200" kern="1200" baseline="0" dirty="0" smtClean="0">
                <a:solidFill>
                  <a:schemeClr val="tx1"/>
                </a:solidFill>
                <a:latin typeface="+mn-lt"/>
                <a:ea typeface="+mn-ea"/>
                <a:cs typeface="+mn-cs"/>
              </a:rPr>
              <a:t>The value of the correlation function will be maximum when the ‘fingerprint’ is identified in Frame B</a:t>
            </a:r>
          </a:p>
          <a:p>
            <a:r>
              <a:rPr lang="en-CA" sz="1200" kern="1200" baseline="0" dirty="0" smtClean="0">
                <a:solidFill>
                  <a:schemeClr val="tx1"/>
                </a:solidFill>
                <a:latin typeface="+mn-lt"/>
                <a:ea typeface="+mn-ea"/>
                <a:cs typeface="+mn-cs"/>
              </a:rPr>
              <a:t>The X and Y displacements of the particles are determined by the offset of the interrogation regions</a:t>
            </a:r>
          </a:p>
          <a:p>
            <a:r>
              <a:rPr lang="en-CA" sz="1200" kern="1200" baseline="0" dirty="0" smtClean="0">
                <a:solidFill>
                  <a:schemeClr val="tx1"/>
                </a:solidFill>
                <a:latin typeface="+mn-lt"/>
                <a:ea typeface="+mn-ea"/>
                <a:cs typeface="+mn-cs"/>
              </a:rPr>
              <a:t>Since we know the time separation (</a:t>
            </a:r>
            <a:r>
              <a:rPr lang="el-GR" sz="1200" kern="1200" baseline="0" dirty="0" smtClean="0">
                <a:solidFill>
                  <a:schemeClr val="tx1"/>
                </a:solidFill>
                <a:latin typeface="+mn-lt"/>
                <a:ea typeface="+mn-ea"/>
                <a:cs typeface="+mn-cs"/>
              </a:rPr>
              <a:t>Δ</a:t>
            </a:r>
            <a:r>
              <a:rPr lang="en-CA" sz="1200" kern="1200" baseline="0" dirty="0" smtClean="0">
                <a:solidFill>
                  <a:schemeClr val="tx1"/>
                </a:solidFill>
                <a:latin typeface="+mn-lt"/>
                <a:ea typeface="+mn-ea"/>
                <a:cs typeface="+mn-cs"/>
              </a:rPr>
              <a:t>t) between the 2 laser pulses very accurately, we can measure the group velocity</a:t>
            </a:r>
            <a:endParaRPr lang="en-CA" dirty="0"/>
          </a:p>
        </p:txBody>
      </p:sp>
      <p:sp>
        <p:nvSpPr>
          <p:cNvPr id="4" name="Slide Number Placeholder 3"/>
          <p:cNvSpPr>
            <a:spLocks noGrp="1"/>
          </p:cNvSpPr>
          <p:nvPr>
            <p:ph type="sldNum" sz="quarter" idx="10"/>
          </p:nvPr>
        </p:nvSpPr>
        <p:spPr/>
        <p:txBody>
          <a:bodyPr/>
          <a:lstStyle/>
          <a:p>
            <a:fld id="{C5FFD0C4-E549-44FE-853E-5B1C248FC58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CA" b="0" dirty="0" smtClean="0"/>
              <a:t>Time-averaged </a:t>
            </a:r>
            <a:r>
              <a:rPr lang="en-CA" b="0" baseline="0" dirty="0" smtClean="0"/>
              <a:t>velocity </a:t>
            </a:r>
            <a:r>
              <a:rPr lang="en-CA" b="0" baseline="0" dirty="0" smtClean="0"/>
              <a:t>contours of free jet with different Froude numbers are shown in the figure, </a:t>
            </a:r>
            <a:r>
              <a:rPr lang="en-CA" b="0" baseline="0" dirty="0" smtClean="0"/>
              <a:t>Velocity </a:t>
            </a:r>
            <a:r>
              <a:rPr lang="en-CA" b="0" baseline="0" dirty="0" smtClean="0"/>
              <a:t>field was normalized by </a:t>
            </a:r>
            <a:r>
              <a:rPr lang="en-CA" b="0" baseline="0" dirty="0" smtClean="0"/>
              <a:t>time-averaged </a:t>
            </a:r>
            <a:r>
              <a:rPr lang="en-CA" b="0" baseline="0" dirty="0" smtClean="0"/>
              <a:t>jet exit velocity and x and y coordinate system were normalized by jet diameter, D. Dark central area corresponds to the potential core region with approximately uniform mean velocity magnitude.</a:t>
            </a:r>
            <a:r>
              <a:rPr lang="en-CA" b="0" baseline="0" dirty="0"/>
              <a:t> </a:t>
            </a:r>
            <a:endParaRPr lang="en-CA" b="0" baseline="0" dirty="0" smtClean="0"/>
          </a:p>
          <a:p>
            <a:pPr marL="228600" indent="-228600">
              <a:buFont typeface="+mj-lt"/>
              <a:buNone/>
            </a:pPr>
            <a:r>
              <a:rPr lang="en-CA" b="1" baseline="0" dirty="0" smtClean="0"/>
              <a:t>	</a:t>
            </a:r>
            <a:r>
              <a:rPr lang="en-CA" b="1" baseline="0" dirty="0" smtClean="0"/>
              <a:t>Remarks: </a:t>
            </a:r>
            <a:r>
              <a:rPr lang="en-CA" b="0" baseline="0" dirty="0" smtClean="0"/>
              <a:t>For </a:t>
            </a:r>
            <a:r>
              <a:rPr lang="en-CA" b="0" baseline="0" dirty="0" smtClean="0"/>
              <a:t>Higher Froude numbers flow contours spread out symmetrically and effects of buoyancy forces were negligible but for Froude numbers lower than 268 the far-field region deformed under the influence of buoyancy forces. </a:t>
            </a:r>
          </a:p>
          <a:p>
            <a:pPr marL="228600" indent="-228600">
              <a:buFont typeface="+mj-lt"/>
              <a:buNone/>
            </a:pPr>
            <a:r>
              <a:rPr lang="en-CA" b="0" baseline="0" dirty="0" smtClean="0"/>
              <a:t>	It should be noted that for </a:t>
            </a:r>
            <a:r>
              <a:rPr lang="en-CA" b="1" baseline="0" dirty="0" smtClean="0"/>
              <a:t>Fr = 50 </a:t>
            </a:r>
            <a:r>
              <a:rPr lang="en-CA" b="0" baseline="0" dirty="0" smtClean="0"/>
              <a:t>the corresponding </a:t>
            </a:r>
            <a:r>
              <a:rPr lang="en-CA" b="1" baseline="0" dirty="0" smtClean="0"/>
              <a:t>Reynolds number </a:t>
            </a:r>
            <a:r>
              <a:rPr lang="en-CA" b="0" baseline="0" dirty="0" smtClean="0"/>
              <a:t>was calculated to be </a:t>
            </a:r>
            <a:r>
              <a:rPr lang="en-CA" b="1" baseline="0" dirty="0" smtClean="0"/>
              <a:t>317</a:t>
            </a:r>
            <a:r>
              <a:rPr lang="en-CA" b="0" baseline="0" dirty="0" smtClean="0"/>
              <a:t> which corresponds to Laminar flow and jet was observed to travel with minimal entrainment </a:t>
            </a:r>
            <a:r>
              <a:rPr lang="en-CA" b="1" baseline="0" dirty="0" smtClean="0"/>
              <a:t>for 25D </a:t>
            </a:r>
            <a:r>
              <a:rPr lang="en-CA" b="0" baseline="0" dirty="0" smtClean="0"/>
              <a:t>in downstream location and transitioned to turbulence in farther downstream locations.</a:t>
            </a:r>
          </a:p>
          <a:p>
            <a:pPr marL="228600" indent="-228600">
              <a:buFont typeface="+mj-lt"/>
              <a:buNone/>
            </a:pPr>
            <a:r>
              <a:rPr lang="en-CA" b="0" baseline="0" dirty="0" smtClean="0"/>
              <a:t>&lt;CLICK&gt;</a:t>
            </a:r>
          </a:p>
          <a:p>
            <a:pPr marL="228600" indent="-228600">
              <a:buFont typeface="+mj-lt"/>
              <a:buAutoNum type="arabicPeriod" startAt="2"/>
            </a:pPr>
            <a:r>
              <a:rPr lang="en-CA" b="0" baseline="0" dirty="0" smtClean="0"/>
              <a:t>Time-averaged velocity </a:t>
            </a:r>
            <a:r>
              <a:rPr lang="en-CA" b="0" baseline="0" dirty="0" smtClean="0"/>
              <a:t>contours for the case of jet in cross-flow is presented in this figure. Increasing Froude number jet traveled farther horizontally before turning towards the cross-flow direction because of higher initial momentum, </a:t>
            </a:r>
          </a:p>
          <a:p>
            <a:pPr marL="228600" indent="-228600">
              <a:buFont typeface="+mj-lt"/>
              <a:buNone/>
            </a:pPr>
            <a:r>
              <a:rPr lang="en-CA" b="0" baseline="0" dirty="0" smtClean="0"/>
              <a:t>	For case of Fr = 50 low jet to cross-flow velocity ration resulted a sudden break down of jet structure and led to appearance of plume like structure downstream of a very short momentum dominated region.</a:t>
            </a:r>
          </a:p>
        </p:txBody>
      </p:sp>
      <p:sp>
        <p:nvSpPr>
          <p:cNvPr id="4" name="Slide Number Placeholder 3"/>
          <p:cNvSpPr>
            <a:spLocks noGrp="1"/>
          </p:cNvSpPr>
          <p:nvPr>
            <p:ph type="sldNum" sz="quarter" idx="10"/>
          </p:nvPr>
        </p:nvSpPr>
        <p:spPr/>
        <p:txBody>
          <a:bodyPr/>
          <a:lstStyle/>
          <a:p>
            <a:fld id="{3109FD8E-5B5A-4591-A40F-A7E19B3C309F}" type="slidenum">
              <a:rPr lang="en-CA" smtClean="0"/>
              <a:pPr/>
              <a:t>10</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Due to bifurcated structure of the jet</a:t>
            </a:r>
            <a:r>
              <a:rPr lang="en-CA" baseline="0" dirty="0" smtClean="0"/>
              <a:t> in cross-flow case and also in buoyancy dominated regions, </a:t>
            </a:r>
            <a:r>
              <a:rPr lang="en-US" sz="1200" kern="1200" baseline="0" dirty="0" smtClean="0">
                <a:solidFill>
                  <a:schemeClr val="tx1"/>
                </a:solidFill>
                <a:latin typeface="+mn-lt"/>
                <a:ea typeface="+mn-ea"/>
                <a:cs typeface="+mn-cs"/>
              </a:rPr>
              <a:t>i</a:t>
            </a:r>
            <a:r>
              <a:rPr lang="en-US" sz="1200" kern="1200" dirty="0" smtClean="0">
                <a:solidFill>
                  <a:schemeClr val="tx1"/>
                </a:solidFill>
                <a:latin typeface="+mn-lt"/>
                <a:ea typeface="+mn-ea"/>
                <a:cs typeface="+mn-cs"/>
              </a:rPr>
              <a:t>t is preferable to use a new coordinate system. </a:t>
            </a:r>
            <a:r>
              <a:rPr lang="en-US" sz="1200" b="1" kern="1200" dirty="0" smtClean="0">
                <a:solidFill>
                  <a:schemeClr val="tx1"/>
                </a:solidFill>
                <a:latin typeface="+mn-lt"/>
                <a:ea typeface="+mn-ea"/>
                <a:cs typeface="+mn-cs"/>
              </a:rPr>
              <a:t>This new coordinate system reflects the flow evolution and jet spread in downstream locations.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&lt;Click&gt;</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 n)-plane is jet new coordinate system in which </a:t>
            </a:r>
            <a:r>
              <a:rPr lang="en-US" sz="1200" b="1" kern="1200" dirty="0" smtClean="0">
                <a:solidFill>
                  <a:schemeClr val="tx1"/>
                </a:solidFill>
                <a:latin typeface="+mn-lt"/>
                <a:ea typeface="+mn-ea"/>
                <a:cs typeface="+mn-cs"/>
              </a:rPr>
              <a:t>s</a:t>
            </a:r>
            <a:r>
              <a:rPr lang="en-US" sz="1200" kern="1200" dirty="0" smtClean="0">
                <a:solidFill>
                  <a:schemeClr val="tx1"/>
                </a:solidFill>
                <a:latin typeface="+mn-lt"/>
                <a:ea typeface="+mn-ea"/>
                <a:cs typeface="+mn-cs"/>
              </a:rPr>
              <a:t> is distance along jet centerline and </a:t>
            </a:r>
            <a:r>
              <a:rPr lang="en-US" sz="1200" b="1" kern="1200" dirty="0" smtClean="0">
                <a:solidFill>
                  <a:schemeClr val="tx1"/>
                </a:solidFill>
                <a:latin typeface="+mn-lt"/>
                <a:ea typeface="+mn-ea"/>
                <a:cs typeface="+mn-cs"/>
              </a:rPr>
              <a:t>n</a:t>
            </a:r>
            <a:r>
              <a:rPr lang="en-US" sz="1200" kern="1200" dirty="0" smtClean="0">
                <a:solidFill>
                  <a:schemeClr val="tx1"/>
                </a:solidFill>
                <a:latin typeface="+mn-lt"/>
                <a:ea typeface="+mn-ea"/>
                <a:cs typeface="+mn-cs"/>
              </a:rPr>
              <a:t> is normal to the centerline. </a:t>
            </a:r>
            <a:endParaRPr lang="en-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solidFill>
                <a:latin typeface="+mn-lt"/>
                <a:ea typeface="+mn-ea"/>
                <a:cs typeface="+mn-cs"/>
              </a:rPr>
              <a:t>&lt;CLICK&gt;</a:t>
            </a:r>
            <a:endParaRPr lang="en-US" sz="1200" kern="1200" noProof="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noProof="0" dirty="0" smtClean="0">
                <a:solidFill>
                  <a:schemeClr val="tx1"/>
                </a:solidFill>
                <a:latin typeface="+mn-lt"/>
                <a:ea typeface="+mn-ea"/>
                <a:cs typeface="+mn-cs"/>
              </a:rPr>
              <a:t>jet centerline was found by fitting a least square curve in the jet centerplane through the locus of points of maximum mean velocity magnitude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noProof="0" dirty="0" smtClean="0">
                <a:solidFill>
                  <a:schemeClr val="tx1"/>
                </a:solidFill>
                <a:latin typeface="+mn-lt"/>
                <a:ea typeface="+mn-ea"/>
                <a:cs typeface="+mn-cs"/>
              </a:rPr>
              <a:t>This process is shown in the figure for the case of Fr = 1000 as an example.</a:t>
            </a:r>
            <a:endParaRPr lang="en-US" sz="1200" kern="1200" noProof="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109FD8E-5B5A-4591-A40F-A7E19B3C309F}" type="slidenum">
              <a:rPr lang="en-CA" smtClean="0"/>
              <a:pPr/>
              <a:t>11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9/9/2011</a:t>
            </a:fld>
            <a:endParaRPr lang="en-US"/>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9/9/2011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1163" y="274638"/>
            <a:ext cx="1925637"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79488" y="274638"/>
            <a:ext cx="5629275"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9/9/2011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0125" y="274638"/>
            <a:ext cx="768667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79488" y="1600200"/>
            <a:ext cx="3776662" cy="4402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8550" y="1600200"/>
            <a:ext cx="3778250" cy="4402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1D8BD707-D9CF-40AE-B4C6-C98DA3205C09}" type="datetimeFigureOut">
              <a:rPr lang="en-US" smtClean="0"/>
              <a:pPr/>
              <a:t>9/9/2011</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000125" y="274638"/>
            <a:ext cx="768667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79488" y="1600200"/>
            <a:ext cx="3776662" cy="4402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908550" y="1600200"/>
            <a:ext cx="3778250" cy="4402138"/>
          </a:xfrm>
        </p:spPr>
        <p:txBody>
          <a:bodyPr/>
          <a:lstStyle/>
          <a:p>
            <a:r>
              <a:rPr lang="en-US" smtClean="0"/>
              <a:t>Click icon to add media</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1D8BD707-D9CF-40AE-B4C6-C98DA3205C09}" type="datetimeFigureOut">
              <a:rPr lang="en-US" smtClean="0"/>
              <a:pPr/>
              <a:t>9/9/2011</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9/9/2011</a:t>
            </a:fld>
            <a:endParaRPr lang="en-US"/>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9/9/2011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79488" y="1600200"/>
            <a:ext cx="3776662" cy="4402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8550" y="1600200"/>
            <a:ext cx="3778250" cy="4402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9/9/2011</a:t>
            </a:fld>
            <a:endParaRPr lang="en-US"/>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9/9/2011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9/9/2011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9/9/2011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9/9/2011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9/9/2011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H2Can.gif"/>
          <p:cNvPicPr>
            <a:picLocks noChangeAspect="1"/>
          </p:cNvPicPr>
          <p:nvPr userDrawn="1"/>
        </p:nvPicPr>
        <p:blipFill>
          <a:blip r:embed="rId15" cstate="print"/>
          <a:stretch>
            <a:fillRect/>
          </a:stretch>
        </p:blipFill>
        <p:spPr>
          <a:xfrm>
            <a:off x="7413652" y="0"/>
            <a:ext cx="1730348" cy="1206399"/>
          </a:xfrm>
          <a:prstGeom prst="rect">
            <a:avLst/>
          </a:prstGeom>
        </p:spPr>
      </p:pic>
      <p:sp>
        <p:nvSpPr>
          <p:cNvPr id="1031" name="Rectangle 7"/>
          <p:cNvSpPr>
            <a:spLocks noGrp="1" noChangeArrowheads="1"/>
          </p:cNvSpPr>
          <p:nvPr>
            <p:ph type="title"/>
          </p:nvPr>
        </p:nvSpPr>
        <p:spPr bwMode="auto">
          <a:xfrm>
            <a:off x="1000125" y="274638"/>
            <a:ext cx="7686675"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32" name="Rectangle 8"/>
          <p:cNvSpPr>
            <a:spLocks noGrp="1" noChangeArrowheads="1"/>
          </p:cNvSpPr>
          <p:nvPr>
            <p:ph type="body" idx="1"/>
          </p:nvPr>
        </p:nvSpPr>
        <p:spPr bwMode="auto">
          <a:xfrm>
            <a:off x="979488" y="1600200"/>
            <a:ext cx="7707312" cy="4402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33" name="Rectangle 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新細明體" charset="-120"/>
              </a:defRPr>
            </a:lvl1pPr>
          </a:lstStyle>
          <a:p>
            <a:fld id="{1D8BD707-D9CF-40AE-B4C6-C98DA3205C09}" type="datetimeFigureOut">
              <a:rPr lang="en-US" smtClean="0"/>
              <a:pPr/>
              <a:t>9/9/2011</a:t>
            </a:fld>
            <a:endParaRPr lang="en-US"/>
          </a:p>
        </p:txBody>
      </p:sp>
      <p:sp>
        <p:nvSpPr>
          <p:cNvPr id="1034" name="Rectangle 1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新細明體" charset="-120"/>
              </a:defRPr>
            </a:lvl1pPr>
          </a:lstStyle>
          <a:p>
            <a:endParaRPr lang="en-US"/>
          </a:p>
        </p:txBody>
      </p:sp>
      <p:sp>
        <p:nvSpPr>
          <p:cNvPr id="1035" name="Rectangle 1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新細明體" charset="-120"/>
              </a:defRPr>
            </a:lvl1pPr>
          </a:lstStyle>
          <a:p>
            <a:fld id="{B6F15528-21DE-4FAA-801E-634DDDAF4B2B}" type="slidenum">
              <a:rPr lang="en-US" smtClean="0"/>
              <a:pPr/>
              <a:t>‹#›</a:t>
            </a:fld>
            <a:endParaRPr lang="en-US"/>
          </a:p>
        </p:txBody>
      </p:sp>
      <p:sp>
        <p:nvSpPr>
          <p:cNvPr id="1036" name="Rectangle 12"/>
          <p:cNvSpPr>
            <a:spLocks noChangeArrowheads="1"/>
          </p:cNvSpPr>
          <p:nvPr/>
        </p:nvSpPr>
        <p:spPr bwMode="auto">
          <a:xfrm>
            <a:off x="0" y="0"/>
            <a:ext cx="685800" cy="6858000"/>
          </a:xfrm>
          <a:prstGeom prst="rect">
            <a:avLst/>
          </a:prstGeom>
          <a:gradFill rotWithShape="0">
            <a:gsLst>
              <a:gs pos="0">
                <a:srgbClr val="FF9900"/>
              </a:gs>
              <a:gs pos="100000">
                <a:srgbClr val="FFCC00"/>
              </a:gs>
            </a:gsLst>
            <a:lin ang="5400000" scaled="1"/>
          </a:gradFill>
          <a:ln w="9525">
            <a:noFill/>
            <a:miter lim="800000"/>
            <a:headEnd/>
            <a:tailEnd/>
          </a:ln>
          <a:effectLst/>
        </p:spPr>
        <p:txBody>
          <a:bodyPr wrap="none" anchor="ctr"/>
          <a:lstStyle/>
          <a:p>
            <a:endParaRPr lang="en-US"/>
          </a:p>
        </p:txBody>
      </p:sp>
      <p:sp>
        <p:nvSpPr>
          <p:cNvPr id="1037" name="Rectangle 13"/>
          <p:cNvSpPr>
            <a:spLocks noChangeArrowheads="1"/>
          </p:cNvSpPr>
          <p:nvPr/>
        </p:nvSpPr>
        <p:spPr bwMode="auto">
          <a:xfrm>
            <a:off x="0" y="6172200"/>
            <a:ext cx="9144000" cy="685800"/>
          </a:xfrm>
          <a:prstGeom prst="rect">
            <a:avLst/>
          </a:prstGeom>
          <a:solidFill>
            <a:schemeClr val="accent2"/>
          </a:solidFill>
          <a:ln w="9525">
            <a:noFill/>
            <a:miter lim="800000"/>
            <a:headEnd/>
            <a:tailEnd/>
          </a:ln>
          <a:effectLst/>
        </p:spPr>
        <p:txBody>
          <a:bodyPr wrap="none" anchor="ctr"/>
          <a:lstStyle/>
          <a:p>
            <a:pPr algn="r"/>
            <a:endParaRPr lang="en-GB" sz="2000">
              <a:solidFill>
                <a:srgbClr val="FF3300"/>
              </a:solidFill>
              <a:latin typeface="Times New Roman" pitchFamily="18" charset="0"/>
            </a:endParaRPr>
          </a:p>
        </p:txBody>
      </p:sp>
      <p:sp>
        <p:nvSpPr>
          <p:cNvPr id="1038" name="Rectangle 14"/>
          <p:cNvSpPr>
            <a:spLocks noChangeArrowheads="1"/>
          </p:cNvSpPr>
          <p:nvPr/>
        </p:nvSpPr>
        <p:spPr bwMode="auto">
          <a:xfrm>
            <a:off x="0" y="6172200"/>
            <a:ext cx="685800" cy="685800"/>
          </a:xfrm>
          <a:prstGeom prst="rect">
            <a:avLst/>
          </a:prstGeom>
          <a:solidFill>
            <a:srgbClr val="009900"/>
          </a:solidFill>
          <a:ln w="9525">
            <a:noFill/>
            <a:miter lim="800000"/>
            <a:headEnd/>
            <a:tailEnd/>
          </a:ln>
          <a:effectLst/>
        </p:spPr>
        <p:txBody>
          <a:bodyPr wrap="none" anchor="ctr"/>
          <a:lstStyle/>
          <a:p>
            <a:endParaRPr lang="en-US"/>
          </a:p>
        </p:txBody>
      </p:sp>
      <p:sp>
        <p:nvSpPr>
          <p:cNvPr id="1039" name="Text Box 15"/>
          <p:cNvSpPr txBox="1">
            <a:spLocks noChangeArrowheads="1"/>
          </p:cNvSpPr>
          <p:nvPr/>
        </p:nvSpPr>
        <p:spPr bwMode="auto">
          <a:xfrm>
            <a:off x="822325" y="6046788"/>
            <a:ext cx="2438400" cy="914400"/>
          </a:xfrm>
          <a:prstGeom prst="rect">
            <a:avLst/>
          </a:prstGeom>
          <a:noFill/>
          <a:ln w="9525">
            <a:noFill/>
            <a:miter lim="800000"/>
            <a:headEnd/>
            <a:tailEnd/>
          </a:ln>
          <a:effectLst/>
        </p:spPr>
        <p:txBody>
          <a:bodyPr>
            <a:spAutoFit/>
          </a:bodyPr>
          <a:lstStyle/>
          <a:p>
            <a:pPr eaLnBrk="0" hangingPunct="0"/>
            <a:r>
              <a:rPr lang="en-US" altLang="zh-TW" sz="5400">
                <a:solidFill>
                  <a:srgbClr val="006AD4"/>
                </a:solidFill>
                <a:latin typeface="Times New Roman" pitchFamily="18" charset="0"/>
                <a:ea typeface="新細明體" charset="-120"/>
              </a:rPr>
              <a:t>IESVic</a:t>
            </a:r>
          </a:p>
        </p:txBody>
      </p:sp>
      <p:sp>
        <p:nvSpPr>
          <p:cNvPr id="1040" name="Rectangle 16"/>
          <p:cNvSpPr>
            <a:spLocks noChangeArrowheads="1"/>
          </p:cNvSpPr>
          <p:nvPr/>
        </p:nvSpPr>
        <p:spPr bwMode="auto">
          <a:xfrm>
            <a:off x="3505200" y="6543675"/>
            <a:ext cx="1371600" cy="314325"/>
          </a:xfrm>
          <a:prstGeom prst="rect">
            <a:avLst/>
          </a:prstGeom>
          <a:noFill/>
          <a:ln w="9525">
            <a:noFill/>
            <a:miter lim="800000"/>
            <a:headEnd/>
            <a:tailEnd/>
          </a:ln>
          <a:effectLst/>
        </p:spPr>
        <p:txBody>
          <a:bodyPr/>
          <a:lstStyle/>
          <a:p>
            <a:pPr algn="r"/>
            <a:fld id="{40BC5E36-27B8-43A8-AF0D-21AF64F2DF38}" type="slidenum">
              <a:rPr lang="zh-TW" altLang="en-US" sz="1400">
                <a:solidFill>
                  <a:srgbClr val="FF9900"/>
                </a:solidFill>
                <a:latin typeface="Garamond" pitchFamily="18" charset="0"/>
                <a:ea typeface="新細明體" charset="-120"/>
              </a:rPr>
              <a:pPr algn="r"/>
              <a:t>‹#›</a:t>
            </a:fld>
            <a:endParaRPr lang="en-US" altLang="zh-TW" sz="1400" dirty="0">
              <a:solidFill>
                <a:srgbClr val="FF9900"/>
              </a:solidFill>
              <a:latin typeface="Garamond" pitchFamily="18" charset="0"/>
              <a:ea typeface="新細明體" charset="-12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Garamond" pitchFamily="18" charset="0"/>
        </a:defRPr>
      </a:lvl2pPr>
      <a:lvl3pPr algn="ctr" rtl="0" eaLnBrk="1" fontAlgn="base" hangingPunct="1">
        <a:spcBef>
          <a:spcPct val="0"/>
        </a:spcBef>
        <a:spcAft>
          <a:spcPct val="0"/>
        </a:spcAft>
        <a:defRPr sz="4400" b="1">
          <a:solidFill>
            <a:schemeClr val="tx2"/>
          </a:solidFill>
          <a:latin typeface="Garamond" pitchFamily="18" charset="0"/>
        </a:defRPr>
      </a:lvl3pPr>
      <a:lvl4pPr algn="ctr" rtl="0" eaLnBrk="1" fontAlgn="base" hangingPunct="1">
        <a:spcBef>
          <a:spcPct val="0"/>
        </a:spcBef>
        <a:spcAft>
          <a:spcPct val="0"/>
        </a:spcAft>
        <a:defRPr sz="4400" b="1">
          <a:solidFill>
            <a:schemeClr val="tx2"/>
          </a:solidFill>
          <a:latin typeface="Garamond" pitchFamily="18" charset="0"/>
        </a:defRPr>
      </a:lvl4pPr>
      <a:lvl5pPr algn="ctr" rtl="0" eaLnBrk="1" fontAlgn="base" hangingPunct="1">
        <a:spcBef>
          <a:spcPct val="0"/>
        </a:spcBef>
        <a:spcAft>
          <a:spcPct val="0"/>
        </a:spcAft>
        <a:defRPr sz="4400" b="1">
          <a:solidFill>
            <a:schemeClr val="tx2"/>
          </a:solidFill>
          <a:latin typeface="Garamond" pitchFamily="18" charset="0"/>
        </a:defRPr>
      </a:lvl5pPr>
      <a:lvl6pPr marL="457200" algn="ctr" rtl="0" eaLnBrk="1" fontAlgn="base" hangingPunct="1">
        <a:spcBef>
          <a:spcPct val="0"/>
        </a:spcBef>
        <a:spcAft>
          <a:spcPct val="0"/>
        </a:spcAft>
        <a:defRPr sz="4400" b="1">
          <a:solidFill>
            <a:schemeClr val="tx2"/>
          </a:solidFill>
          <a:latin typeface="Garamond" pitchFamily="18" charset="0"/>
        </a:defRPr>
      </a:lvl6pPr>
      <a:lvl7pPr marL="914400" algn="ctr" rtl="0" eaLnBrk="1" fontAlgn="base" hangingPunct="1">
        <a:spcBef>
          <a:spcPct val="0"/>
        </a:spcBef>
        <a:spcAft>
          <a:spcPct val="0"/>
        </a:spcAft>
        <a:defRPr sz="4400" b="1">
          <a:solidFill>
            <a:schemeClr val="tx2"/>
          </a:solidFill>
          <a:latin typeface="Garamond" pitchFamily="18" charset="0"/>
        </a:defRPr>
      </a:lvl7pPr>
      <a:lvl8pPr marL="1371600" algn="ctr" rtl="0" eaLnBrk="1" fontAlgn="base" hangingPunct="1">
        <a:spcBef>
          <a:spcPct val="0"/>
        </a:spcBef>
        <a:spcAft>
          <a:spcPct val="0"/>
        </a:spcAft>
        <a:defRPr sz="4400" b="1">
          <a:solidFill>
            <a:schemeClr val="tx2"/>
          </a:solidFill>
          <a:latin typeface="Garamond" pitchFamily="18" charset="0"/>
        </a:defRPr>
      </a:lvl8pPr>
      <a:lvl9pPr marL="1828800" algn="ctr" rtl="0" eaLnBrk="1" fontAlgn="base" hangingPunct="1">
        <a:spcBef>
          <a:spcPct val="0"/>
        </a:spcBef>
        <a:spcAft>
          <a:spcPct val="0"/>
        </a:spcAft>
        <a:defRPr sz="4400" b="1">
          <a:solidFill>
            <a:schemeClr val="tx2"/>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1.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95400"/>
            <a:ext cx="7772400" cy="1470025"/>
          </a:xfrm>
        </p:spPr>
        <p:txBody>
          <a:bodyPr/>
          <a:lstStyle/>
          <a:p>
            <a:pPr hangingPunct="0"/>
            <a:r>
              <a:rPr lang="en-CA" sz="4000" cap="all" dirty="0" smtClean="0"/>
              <a:t>QUANTITATIVE IMAGING OF MULTI-COMPONENT TURBULENT JETS</a:t>
            </a:r>
            <a:endParaRPr lang="en-CA" sz="4000" cap="all" dirty="0"/>
          </a:p>
        </p:txBody>
      </p:sp>
      <p:sp>
        <p:nvSpPr>
          <p:cNvPr id="3" name="Subtitle 2"/>
          <p:cNvSpPr>
            <a:spLocks noGrp="1"/>
          </p:cNvSpPr>
          <p:nvPr>
            <p:ph type="subTitle" idx="1"/>
          </p:nvPr>
        </p:nvSpPr>
        <p:spPr>
          <a:xfrm>
            <a:off x="685800" y="2743200"/>
            <a:ext cx="3581400" cy="3276600"/>
          </a:xfrm>
        </p:spPr>
        <p:txBody>
          <a:bodyPr/>
          <a:lstStyle/>
          <a:p>
            <a:pPr algn="l"/>
            <a:r>
              <a:rPr lang="en-CA" sz="2500" b="1" i="1" dirty="0" smtClean="0"/>
              <a:t>Arash Ash</a:t>
            </a:r>
          </a:p>
          <a:p>
            <a:pPr algn="l"/>
            <a:r>
              <a:rPr lang="en-CA" sz="2000" dirty="0" smtClean="0"/>
              <a:t>Supervisors:</a:t>
            </a:r>
          </a:p>
          <a:p>
            <a:pPr algn="l"/>
            <a:r>
              <a:rPr lang="en-CA" sz="2500" b="1" i="1" dirty="0" smtClean="0"/>
              <a:t>Dr. Djilali</a:t>
            </a:r>
          </a:p>
          <a:p>
            <a:pPr algn="l"/>
            <a:r>
              <a:rPr lang="en-CA" sz="2500" b="1" i="1" dirty="0" smtClean="0"/>
              <a:t>Dr. Oshkai</a:t>
            </a:r>
          </a:p>
          <a:p>
            <a:pPr algn="l"/>
            <a:r>
              <a:rPr lang="en-CA" sz="2000" dirty="0" smtClean="0"/>
              <a:t>Institute for Integrated Energy Systems</a:t>
            </a:r>
          </a:p>
          <a:p>
            <a:pPr algn="l"/>
            <a:r>
              <a:rPr lang="en-CA" sz="2000" dirty="0" smtClean="0"/>
              <a:t>University of Victoria</a:t>
            </a:r>
          </a:p>
          <a:p>
            <a:pPr algn="l"/>
            <a:r>
              <a:rPr lang="en-CA" sz="2000" b="1" dirty="0" smtClean="0"/>
              <a:t>ICHS2011 – September 12</a:t>
            </a:r>
            <a:r>
              <a:rPr lang="en-CA" sz="2000" b="1" baseline="30000" dirty="0" smtClean="0"/>
              <a:t>th</a:t>
            </a:r>
            <a:r>
              <a:rPr lang="en-CA" sz="2000" b="1" dirty="0" smtClean="0"/>
              <a:t> 2011</a:t>
            </a:r>
          </a:p>
        </p:txBody>
      </p:sp>
      <p:pic>
        <p:nvPicPr>
          <p:cNvPr id="4" name="Picture 3" descr="He100.JPG"/>
          <p:cNvPicPr>
            <a:picLocks noChangeAspect="1"/>
          </p:cNvPicPr>
          <p:nvPr/>
        </p:nvPicPr>
        <p:blipFill>
          <a:blip r:embed="rId3" cstate="print">
            <a:lum bright="10000"/>
          </a:blip>
          <a:srcRect b="2000"/>
          <a:stretch>
            <a:fillRect/>
          </a:stretch>
        </p:blipFill>
        <p:spPr>
          <a:xfrm>
            <a:off x="3962400" y="2667000"/>
            <a:ext cx="2209800" cy="30442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5" descr="He100Vector2.JPG"/>
          <p:cNvPicPr>
            <a:picLocks noChangeAspect="1"/>
          </p:cNvPicPr>
          <p:nvPr/>
        </p:nvPicPr>
        <p:blipFill>
          <a:blip r:embed="rId4" cstate="print">
            <a:lum bright="20000" contrast="30000"/>
          </a:blip>
          <a:stretch>
            <a:fillRect/>
          </a:stretch>
        </p:blipFill>
        <p:spPr>
          <a:xfrm rot="21304319">
            <a:off x="6832729" y="2594624"/>
            <a:ext cx="1994142" cy="3045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legend_NCF_Gray_2"/>
          <p:cNvPicPr>
            <a:picLocks noChangeAspect="1" noChangeArrowheads="1"/>
          </p:cNvPicPr>
          <p:nvPr/>
        </p:nvPicPr>
        <p:blipFill>
          <a:blip r:embed="rId3" cstate="print"/>
          <a:stretch>
            <a:fillRect/>
          </a:stretch>
        </p:blipFill>
        <p:spPr bwMode="auto">
          <a:xfrm>
            <a:off x="2514600" y="956306"/>
            <a:ext cx="4724400" cy="5194229"/>
          </a:xfrm>
          <a:prstGeom prst="rect">
            <a:avLst/>
          </a:prstGeom>
          <a:noFill/>
          <a:ln w="9525">
            <a:noFill/>
            <a:miter lim="800000"/>
            <a:headEnd/>
            <a:tailEnd/>
          </a:ln>
        </p:spPr>
      </p:pic>
      <p:pic>
        <p:nvPicPr>
          <p:cNvPr id="50179" name="Picture 3" descr="legend_WCF_Gray_2"/>
          <p:cNvPicPr>
            <a:picLocks noChangeAspect="1" noChangeArrowheads="1"/>
          </p:cNvPicPr>
          <p:nvPr/>
        </p:nvPicPr>
        <p:blipFill>
          <a:blip r:embed="rId4" cstate="print"/>
          <a:stretch>
            <a:fillRect/>
          </a:stretch>
        </p:blipFill>
        <p:spPr bwMode="auto">
          <a:xfrm>
            <a:off x="685800" y="1524000"/>
            <a:ext cx="8343350" cy="4648200"/>
          </a:xfrm>
          <a:prstGeom prst="rect">
            <a:avLst/>
          </a:prstGeom>
          <a:noFill/>
          <a:ln w="9525">
            <a:noFill/>
            <a:miter lim="800000"/>
            <a:headEnd/>
            <a:tailEnd/>
          </a:ln>
        </p:spPr>
      </p:pic>
      <p:sp>
        <p:nvSpPr>
          <p:cNvPr id="2" name="Title 1"/>
          <p:cNvSpPr>
            <a:spLocks noGrp="1"/>
          </p:cNvSpPr>
          <p:nvPr>
            <p:ph type="title"/>
          </p:nvPr>
        </p:nvSpPr>
        <p:spPr/>
        <p:txBody>
          <a:bodyPr/>
          <a:lstStyle/>
          <a:p>
            <a:r>
              <a:rPr lang="en-CA" dirty="0" smtClean="0"/>
              <a:t>Velocity Fields</a:t>
            </a:r>
            <a:endParaRPr lang="en-CA" dirty="0"/>
          </a:p>
        </p:txBody>
      </p:sp>
      <p:sp>
        <p:nvSpPr>
          <p:cNvPr id="9" name="TextBox 8"/>
          <p:cNvSpPr txBox="1"/>
          <p:nvPr/>
        </p:nvSpPr>
        <p:spPr>
          <a:xfrm>
            <a:off x="838200" y="1066800"/>
            <a:ext cx="4648200" cy="1077218"/>
          </a:xfrm>
          <a:prstGeom prst="rect">
            <a:avLst/>
          </a:prstGeom>
          <a:noFill/>
        </p:spPr>
        <p:txBody>
          <a:bodyPr wrap="square" rtlCol="0">
            <a:spAutoFit/>
          </a:bodyPr>
          <a:lstStyle/>
          <a:p>
            <a:pPr>
              <a:buFont typeface="Arial" pitchFamily="34" charset="0"/>
              <a:buChar char="•"/>
            </a:pPr>
            <a:r>
              <a:rPr lang="en-CA" sz="3200" dirty="0" smtClean="0"/>
              <a:t> Free Jet</a:t>
            </a:r>
          </a:p>
          <a:p>
            <a:pPr>
              <a:buFont typeface="Arial" pitchFamily="34" charset="0"/>
              <a:buChar char="•"/>
            </a:pPr>
            <a:r>
              <a:rPr lang="en-CA" sz="3200" dirty="0" smtClean="0"/>
              <a:t> Jet in Cross - Flow</a:t>
            </a:r>
            <a:endParaRPr lang="en-CA"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0178"/>
                                        </p:tgtEl>
                                        <p:attrNameLst>
                                          <p:attrName>style.visibility</p:attrName>
                                        </p:attrNameLst>
                                      </p:cBhvr>
                                      <p:to>
                                        <p:strVal val="visible"/>
                                      </p:to>
                                    </p:set>
                                    <p:animEffect transition="in" filter="blinds(horizontal)">
                                      <p:cBhvr>
                                        <p:cTn id="10" dur="500"/>
                                        <p:tgtEl>
                                          <p:spTgt spid="5017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50178"/>
                                        </p:tgtEl>
                                      </p:cBhvr>
                                    </p:animEffect>
                                    <p:set>
                                      <p:cBhvr>
                                        <p:cTn id="15" dur="1" fill="hold">
                                          <p:stCondLst>
                                            <p:cond delay="499"/>
                                          </p:stCondLst>
                                        </p:cTn>
                                        <p:tgtEl>
                                          <p:spTgt spid="50178"/>
                                        </p:tgtEl>
                                        <p:attrNameLst>
                                          <p:attrName>style.visibility</p:attrName>
                                        </p:attrNameLst>
                                      </p:cBhvr>
                                      <p:to>
                                        <p:strVal val="hidden"/>
                                      </p:to>
                                    </p:se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blinds(horizontal)">
                                      <p:cBhvr>
                                        <p:cTn id="19" dur="500"/>
                                        <p:tgtEl>
                                          <p:spTgt spid="9">
                                            <p:txEl>
                                              <p:pRg st="1" end="1"/>
                                            </p:txEl>
                                          </p:spTgt>
                                        </p:tgtEl>
                                      </p:cBhvr>
                                    </p:animEffect>
                                  </p:childTnLst>
                                </p:cTn>
                              </p:par>
                            </p:childTnLst>
                          </p:cTn>
                        </p:par>
                        <p:par>
                          <p:cTn id="20" fill="hold">
                            <p:stCondLst>
                              <p:cond delay="1000"/>
                            </p:stCondLst>
                            <p:childTnLst>
                              <p:par>
                                <p:cTn id="21" presetID="5" presetClass="entr" presetSubtype="10" fill="hold" nodeType="afterEffect">
                                  <p:stCondLst>
                                    <p:cond delay="0"/>
                                  </p:stCondLst>
                                  <p:childTnLst>
                                    <p:set>
                                      <p:cBhvr>
                                        <p:cTn id="22" dur="1" fill="hold">
                                          <p:stCondLst>
                                            <p:cond delay="0"/>
                                          </p:stCondLst>
                                        </p:cTn>
                                        <p:tgtEl>
                                          <p:spTgt spid="50179"/>
                                        </p:tgtEl>
                                        <p:attrNameLst>
                                          <p:attrName>style.visibility</p:attrName>
                                        </p:attrNameLst>
                                      </p:cBhvr>
                                      <p:to>
                                        <p:strVal val="visible"/>
                                      </p:to>
                                    </p:set>
                                    <p:animEffect transition="in" filter="checkerboard(across)">
                                      <p:cBhvr>
                                        <p:cTn id="23"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jet"/>
          <p:cNvPicPr>
            <a:picLocks noChangeAspect="1" noChangeArrowheads="1"/>
          </p:cNvPicPr>
          <p:nvPr/>
        </p:nvPicPr>
        <p:blipFill>
          <a:blip r:embed="rId3" cstate="print"/>
          <a:srcRect/>
          <a:stretch>
            <a:fillRect/>
          </a:stretch>
        </p:blipFill>
        <p:spPr bwMode="auto">
          <a:xfrm>
            <a:off x="1981200" y="1828800"/>
            <a:ext cx="2819400" cy="3926421"/>
          </a:xfrm>
          <a:prstGeom prst="rect">
            <a:avLst/>
          </a:prstGeom>
          <a:noFill/>
          <a:ln w="9525">
            <a:noFill/>
            <a:miter lim="800000"/>
            <a:headEnd/>
            <a:tailEnd/>
          </a:ln>
        </p:spPr>
      </p:pic>
      <p:sp>
        <p:nvSpPr>
          <p:cNvPr id="2" name="Title 1"/>
          <p:cNvSpPr>
            <a:spLocks noGrp="1"/>
          </p:cNvSpPr>
          <p:nvPr>
            <p:ph type="title"/>
          </p:nvPr>
        </p:nvSpPr>
        <p:spPr/>
        <p:txBody>
          <a:bodyPr/>
          <a:lstStyle/>
          <a:p>
            <a:r>
              <a:rPr lang="en-CA" dirty="0" smtClean="0"/>
              <a:t>Jet Centerline</a:t>
            </a:r>
            <a:endParaRPr lang="en-CA" dirty="0"/>
          </a:p>
        </p:txBody>
      </p:sp>
      <p:sp>
        <p:nvSpPr>
          <p:cNvPr id="3" name="Content Placeholder 2"/>
          <p:cNvSpPr>
            <a:spLocks noGrp="1"/>
          </p:cNvSpPr>
          <p:nvPr>
            <p:ph sz="half" idx="1"/>
          </p:nvPr>
        </p:nvSpPr>
        <p:spPr>
          <a:xfrm>
            <a:off x="685800" y="1143000"/>
            <a:ext cx="3962400" cy="4402138"/>
          </a:xfrm>
        </p:spPr>
        <p:txBody>
          <a:bodyPr/>
          <a:lstStyle/>
          <a:p>
            <a:r>
              <a:rPr lang="en-CA" dirty="0" smtClean="0"/>
              <a:t>New coordinate system</a:t>
            </a:r>
          </a:p>
          <a:p>
            <a:r>
              <a:rPr lang="en-CA" dirty="0" smtClean="0"/>
              <a:t>Jet Centerline</a:t>
            </a:r>
          </a:p>
          <a:p>
            <a:pPr>
              <a:buNone/>
            </a:pPr>
            <a:endParaRPr lang="en-CA" dirty="0" smtClean="0"/>
          </a:p>
        </p:txBody>
      </p:sp>
      <p:pic>
        <p:nvPicPr>
          <p:cNvPr id="7" name="Picture 4" descr="jet_centerline"/>
          <p:cNvPicPr>
            <a:picLocks noChangeAspect="1" noChangeArrowheads="1"/>
          </p:cNvPicPr>
          <p:nvPr/>
        </p:nvPicPr>
        <p:blipFill>
          <a:blip r:embed="rId4" cstate="print"/>
          <a:srcRect/>
          <a:stretch>
            <a:fillRect/>
          </a:stretch>
        </p:blipFill>
        <p:spPr bwMode="auto">
          <a:xfrm>
            <a:off x="4912808" y="1828800"/>
            <a:ext cx="2935792" cy="3987378"/>
          </a:xfrm>
          <a:prstGeom prst="rect">
            <a:avLst/>
          </a:prstGeom>
          <a:noFill/>
          <a:ln w="9525">
            <a:noFill/>
            <a:miter lim="800000"/>
            <a:headEnd/>
            <a:tailEnd/>
          </a:ln>
        </p:spPr>
      </p:pic>
      <p:pic>
        <p:nvPicPr>
          <p:cNvPr id="48131" name="Picture 3" descr="fr1000fit"/>
          <p:cNvPicPr>
            <a:picLocks noChangeAspect="1" noChangeArrowheads="1"/>
          </p:cNvPicPr>
          <p:nvPr/>
        </p:nvPicPr>
        <p:blipFill>
          <a:blip r:embed="rId5" cstate="print"/>
          <a:srcRect/>
          <a:stretch>
            <a:fillRect/>
          </a:stretch>
        </p:blipFill>
        <p:spPr bwMode="auto">
          <a:xfrm>
            <a:off x="685800" y="2133600"/>
            <a:ext cx="4272177" cy="3886200"/>
          </a:xfrm>
          <a:prstGeom prst="rect">
            <a:avLst/>
          </a:prstGeom>
          <a:noFill/>
          <a:ln w="9525">
            <a:noFill/>
            <a:miter lim="800000"/>
            <a:headEnd/>
            <a:tailEnd/>
          </a:ln>
        </p:spPr>
      </p:pic>
      <p:pic>
        <p:nvPicPr>
          <p:cNvPr id="48132" name="Picture 4" descr="fr1000fiting"/>
          <p:cNvPicPr>
            <a:picLocks noChangeAspect="1" noChangeArrowheads="1"/>
          </p:cNvPicPr>
          <p:nvPr/>
        </p:nvPicPr>
        <p:blipFill>
          <a:blip r:embed="rId6" cstate="print"/>
          <a:srcRect/>
          <a:stretch>
            <a:fillRect/>
          </a:stretch>
        </p:blipFill>
        <p:spPr bwMode="auto">
          <a:xfrm>
            <a:off x="5031608" y="2133600"/>
            <a:ext cx="4009031"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par>
                          <p:cTn id="24" fill="hold">
                            <p:stCondLst>
                              <p:cond delay="500"/>
                            </p:stCondLst>
                            <p:childTnLst>
                              <p:par>
                                <p:cTn id="25" presetID="5" presetClass="entr" presetSubtype="10" fill="hold"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checkerboard(across)">
                                      <p:cBhvr>
                                        <p:cTn id="27" dur="500"/>
                                        <p:tgtEl>
                                          <p:spTgt spid="3">
                                            <p:txEl>
                                              <p:pRg st="1" end="1"/>
                                            </p:txEl>
                                          </p:spTgt>
                                        </p:tgtEl>
                                      </p:cBhvr>
                                    </p:animEffect>
                                  </p:childTnLst>
                                </p:cTn>
                              </p:par>
                            </p:childTnLst>
                          </p:cTn>
                        </p:par>
                        <p:par>
                          <p:cTn id="28" fill="hold">
                            <p:stCondLst>
                              <p:cond delay="1000"/>
                            </p:stCondLst>
                            <p:childTnLst>
                              <p:par>
                                <p:cTn id="29" presetID="5" presetClass="entr" presetSubtype="10" fill="hold" nodeType="afterEffect">
                                  <p:stCondLst>
                                    <p:cond delay="0"/>
                                  </p:stCondLst>
                                  <p:childTnLst>
                                    <p:set>
                                      <p:cBhvr>
                                        <p:cTn id="30" dur="1" fill="hold">
                                          <p:stCondLst>
                                            <p:cond delay="0"/>
                                          </p:stCondLst>
                                        </p:cTn>
                                        <p:tgtEl>
                                          <p:spTgt spid="48131"/>
                                        </p:tgtEl>
                                        <p:attrNameLst>
                                          <p:attrName>style.visibility</p:attrName>
                                        </p:attrNameLst>
                                      </p:cBhvr>
                                      <p:to>
                                        <p:strVal val="visible"/>
                                      </p:to>
                                    </p:set>
                                    <p:animEffect transition="in" filter="checkerboard(across)">
                                      <p:cBhvr>
                                        <p:cTn id="31" dur="500"/>
                                        <p:tgtEl>
                                          <p:spTgt spid="48131"/>
                                        </p:tgtEl>
                                      </p:cBhvr>
                                    </p:animEffect>
                                  </p:childTnLst>
                                </p:cTn>
                              </p:par>
                              <p:par>
                                <p:cTn id="32" presetID="5" presetClass="entr" presetSubtype="10" fill="hold" nodeType="withEffect">
                                  <p:stCondLst>
                                    <p:cond delay="0"/>
                                  </p:stCondLst>
                                  <p:childTnLst>
                                    <p:set>
                                      <p:cBhvr>
                                        <p:cTn id="33" dur="1" fill="hold">
                                          <p:stCondLst>
                                            <p:cond delay="0"/>
                                          </p:stCondLst>
                                        </p:cTn>
                                        <p:tgtEl>
                                          <p:spTgt spid="48132"/>
                                        </p:tgtEl>
                                        <p:attrNameLst>
                                          <p:attrName>style.visibility</p:attrName>
                                        </p:attrNameLst>
                                      </p:cBhvr>
                                      <p:to>
                                        <p:strVal val="visible"/>
                                      </p:to>
                                    </p:set>
                                    <p:animEffect transition="in" filter="checkerboard(across)">
                                      <p:cBhvr>
                                        <p:cTn id="34"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a:xfrm>
            <a:off x="990600" y="0"/>
            <a:ext cx="7686675" cy="914400"/>
          </a:xfrm>
        </p:spPr>
        <p:txBody>
          <a:bodyPr/>
          <a:lstStyle/>
          <a:p>
            <a:r>
              <a:rPr lang="en-US" altLang="zh-TW" sz="3600" dirty="0" smtClean="0">
                <a:ea typeface="新細明體" charset="-120"/>
              </a:rPr>
              <a:t>Jet Centerline (Continue)</a:t>
            </a:r>
            <a:endParaRPr lang="en-US" altLang="zh-TW" sz="3600" dirty="0">
              <a:ea typeface="新細明體" charset="-120"/>
            </a:endParaRPr>
          </a:p>
        </p:txBody>
      </p:sp>
      <p:pic>
        <p:nvPicPr>
          <p:cNvPr id="2" name="Picture 2" descr="StreamLines_NCF"/>
          <p:cNvPicPr>
            <a:picLocks noChangeAspect="1" noChangeArrowheads="1"/>
          </p:cNvPicPr>
          <p:nvPr/>
        </p:nvPicPr>
        <p:blipFill>
          <a:blip r:embed="rId3" cstate="print"/>
          <a:srcRect/>
          <a:stretch>
            <a:fillRect/>
          </a:stretch>
        </p:blipFill>
        <p:spPr bwMode="auto">
          <a:xfrm>
            <a:off x="685800" y="1676400"/>
            <a:ext cx="4146025" cy="3810000"/>
          </a:xfrm>
          <a:prstGeom prst="rect">
            <a:avLst/>
          </a:prstGeom>
          <a:noFill/>
          <a:ln w="9525">
            <a:noFill/>
            <a:miter lim="800000"/>
            <a:headEnd/>
            <a:tailEnd/>
          </a:ln>
          <a:effectLst>
            <a:outerShdw blurRad="50800" dist="50800" dir="5400000" algn="ctr" rotWithShape="0">
              <a:srgbClr val="000000">
                <a:alpha val="0"/>
              </a:srgbClr>
            </a:outerShdw>
          </a:effectLst>
        </p:spPr>
      </p:pic>
      <p:pic>
        <p:nvPicPr>
          <p:cNvPr id="49155" name="Picture 3" descr="StreamLines_WCF"/>
          <p:cNvPicPr>
            <a:picLocks noChangeAspect="1" noChangeArrowheads="1"/>
          </p:cNvPicPr>
          <p:nvPr/>
        </p:nvPicPr>
        <p:blipFill>
          <a:blip r:embed="rId4" cstate="print"/>
          <a:srcRect/>
          <a:stretch>
            <a:fillRect/>
          </a:stretch>
        </p:blipFill>
        <p:spPr bwMode="auto">
          <a:xfrm>
            <a:off x="4877837" y="1676400"/>
            <a:ext cx="4266163" cy="3810000"/>
          </a:xfrm>
          <a:prstGeom prst="rect">
            <a:avLst/>
          </a:prstGeom>
          <a:noFill/>
          <a:ln w="9525">
            <a:noFill/>
            <a:miter lim="800000"/>
            <a:headEnd/>
            <a:tailEnd/>
          </a:ln>
        </p:spPr>
      </p:pic>
      <p:sp>
        <p:nvSpPr>
          <p:cNvPr id="18" name="TextBox 17"/>
          <p:cNvSpPr txBox="1"/>
          <p:nvPr/>
        </p:nvSpPr>
        <p:spPr>
          <a:xfrm>
            <a:off x="2133600" y="1143000"/>
            <a:ext cx="1520160" cy="584775"/>
          </a:xfrm>
          <a:prstGeom prst="rect">
            <a:avLst/>
          </a:prstGeom>
          <a:noFill/>
        </p:spPr>
        <p:txBody>
          <a:bodyPr wrap="none" rtlCol="0">
            <a:spAutoFit/>
          </a:bodyPr>
          <a:lstStyle/>
          <a:p>
            <a:r>
              <a:rPr lang="en-CA" sz="3200" b="1" dirty="0" smtClean="0"/>
              <a:t>Free Jet</a:t>
            </a:r>
            <a:endParaRPr lang="en-CA" sz="3200" b="1" dirty="0"/>
          </a:p>
        </p:txBody>
      </p:sp>
      <p:sp>
        <p:nvSpPr>
          <p:cNvPr id="19" name="TextBox 18"/>
          <p:cNvSpPr txBox="1"/>
          <p:nvPr/>
        </p:nvSpPr>
        <p:spPr>
          <a:xfrm>
            <a:off x="5715000" y="1143000"/>
            <a:ext cx="3054041" cy="584775"/>
          </a:xfrm>
          <a:prstGeom prst="rect">
            <a:avLst/>
          </a:prstGeom>
          <a:noFill/>
        </p:spPr>
        <p:txBody>
          <a:bodyPr wrap="none" rtlCol="0">
            <a:spAutoFit/>
          </a:bodyPr>
          <a:lstStyle/>
          <a:p>
            <a:r>
              <a:rPr lang="en-CA" sz="3200" b="1" dirty="0" smtClean="0"/>
              <a:t>Jet in Cross-flow</a:t>
            </a:r>
            <a:endParaRPr lang="en-CA" sz="3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enterline_r2D.png"/>
          <p:cNvPicPr>
            <a:picLocks noChangeAspect="1"/>
          </p:cNvPicPr>
          <p:nvPr/>
        </p:nvPicPr>
        <p:blipFill>
          <a:blip r:embed="rId4" cstate="print"/>
          <a:stretch>
            <a:fillRect/>
          </a:stretch>
        </p:blipFill>
        <p:spPr>
          <a:xfrm>
            <a:off x="4953000" y="1761428"/>
            <a:ext cx="4191000" cy="3705411"/>
          </a:xfrm>
          <a:prstGeom prst="rect">
            <a:avLst/>
          </a:prstGeom>
        </p:spPr>
      </p:pic>
      <p:sp>
        <p:nvSpPr>
          <p:cNvPr id="2" name="Title 1"/>
          <p:cNvSpPr>
            <a:spLocks noGrp="1"/>
          </p:cNvSpPr>
          <p:nvPr>
            <p:ph type="title"/>
          </p:nvPr>
        </p:nvSpPr>
        <p:spPr/>
        <p:txBody>
          <a:bodyPr/>
          <a:lstStyle/>
          <a:p>
            <a:r>
              <a:rPr lang="en-CA" dirty="0" smtClean="0"/>
              <a:t>Scaling Factors</a:t>
            </a:r>
            <a:endParaRPr lang="en-CA" dirty="0"/>
          </a:p>
        </p:txBody>
      </p:sp>
      <p:pic>
        <p:nvPicPr>
          <p:cNvPr id="3" name="Picture 2" descr="StreamLines_NCF"/>
          <p:cNvPicPr>
            <a:picLocks noChangeAspect="1" noChangeArrowheads="1"/>
          </p:cNvPicPr>
          <p:nvPr/>
        </p:nvPicPr>
        <p:blipFill>
          <a:blip r:embed="rId5" cstate="print"/>
          <a:stretch>
            <a:fillRect/>
          </a:stretch>
        </p:blipFill>
        <p:spPr bwMode="auto">
          <a:xfrm>
            <a:off x="732425" y="1676400"/>
            <a:ext cx="4052775" cy="3810000"/>
          </a:xfrm>
          <a:prstGeom prst="rect">
            <a:avLst/>
          </a:prstGeom>
          <a:noFill/>
          <a:ln w="9525">
            <a:noFill/>
            <a:miter lim="800000"/>
            <a:headEnd/>
            <a:tailEnd/>
          </a:ln>
          <a:effectLst>
            <a:outerShdw blurRad="50800" dist="50800" dir="5400000" algn="ctr" rotWithShape="0">
              <a:srgbClr val="000000">
                <a:alpha val="0"/>
              </a:srgbClr>
            </a:outerShdw>
          </a:effectLst>
        </p:spPr>
      </p:pic>
      <p:pic>
        <p:nvPicPr>
          <p:cNvPr id="4" name="Picture 3" descr="StreamLines_WCF"/>
          <p:cNvPicPr>
            <a:picLocks noChangeAspect="1" noChangeArrowheads="1"/>
          </p:cNvPicPr>
          <p:nvPr/>
        </p:nvPicPr>
        <p:blipFill>
          <a:blip r:embed="rId6" cstate="print"/>
          <a:stretch>
            <a:fillRect/>
          </a:stretch>
        </p:blipFill>
        <p:spPr bwMode="auto">
          <a:xfrm>
            <a:off x="685800" y="1676400"/>
            <a:ext cx="4266163" cy="3768507"/>
          </a:xfrm>
          <a:prstGeom prst="rect">
            <a:avLst/>
          </a:prstGeom>
          <a:noFill/>
          <a:ln w="9525">
            <a:noFill/>
            <a:miter lim="800000"/>
            <a:headEnd/>
            <a:tailEnd/>
          </a:ln>
        </p:spPr>
      </p:pic>
      <p:sp>
        <p:nvSpPr>
          <p:cNvPr id="5" name="TextBox 4"/>
          <p:cNvSpPr txBox="1"/>
          <p:nvPr/>
        </p:nvSpPr>
        <p:spPr>
          <a:xfrm>
            <a:off x="2133600" y="1143000"/>
            <a:ext cx="1520160" cy="584775"/>
          </a:xfrm>
          <a:prstGeom prst="rect">
            <a:avLst/>
          </a:prstGeom>
          <a:noFill/>
        </p:spPr>
        <p:txBody>
          <a:bodyPr wrap="none" rtlCol="0">
            <a:spAutoFit/>
          </a:bodyPr>
          <a:lstStyle/>
          <a:p>
            <a:r>
              <a:rPr lang="en-CA" sz="3200" b="1" dirty="0" smtClean="0"/>
              <a:t>Free Jet</a:t>
            </a:r>
            <a:endParaRPr lang="en-CA" sz="3200" b="1" dirty="0"/>
          </a:p>
        </p:txBody>
      </p:sp>
      <p:sp>
        <p:nvSpPr>
          <p:cNvPr id="6" name="TextBox 5"/>
          <p:cNvSpPr txBox="1"/>
          <p:nvPr/>
        </p:nvSpPr>
        <p:spPr>
          <a:xfrm>
            <a:off x="3505200" y="1066800"/>
            <a:ext cx="3054041" cy="584775"/>
          </a:xfrm>
          <a:prstGeom prst="rect">
            <a:avLst/>
          </a:prstGeom>
          <a:noFill/>
        </p:spPr>
        <p:txBody>
          <a:bodyPr wrap="none" rtlCol="0">
            <a:spAutoFit/>
          </a:bodyPr>
          <a:lstStyle/>
          <a:p>
            <a:r>
              <a:rPr lang="en-CA" sz="3200" b="1" dirty="0" smtClean="0"/>
              <a:t>Jet in Cross-flow</a:t>
            </a:r>
            <a:endParaRPr lang="en-CA" sz="3200" b="1" dirty="0"/>
          </a:p>
        </p:txBody>
      </p:sp>
      <p:sp>
        <p:nvSpPr>
          <p:cNvPr id="7" name="TextBox 6"/>
          <p:cNvSpPr txBox="1"/>
          <p:nvPr/>
        </p:nvSpPr>
        <p:spPr>
          <a:xfrm>
            <a:off x="838200" y="5562600"/>
            <a:ext cx="2590800" cy="369332"/>
          </a:xfrm>
          <a:prstGeom prst="rect">
            <a:avLst/>
          </a:prstGeom>
          <a:noFill/>
        </p:spPr>
        <p:txBody>
          <a:bodyPr wrap="square" rtlCol="0">
            <a:spAutoFit/>
          </a:bodyPr>
          <a:lstStyle/>
          <a:p>
            <a:r>
              <a:rPr lang="en-CA" dirty="0" smtClean="0"/>
              <a:t>Where </a:t>
            </a:r>
            <a:endParaRPr lang="en-CA" dirty="0"/>
          </a:p>
        </p:txBody>
      </p:sp>
      <p:sp>
        <p:nvSpPr>
          <p:cNvPr id="829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82945" name="Object 1"/>
          <p:cNvGraphicFramePr>
            <a:graphicFrameLocks noChangeAspect="1"/>
          </p:cNvGraphicFramePr>
          <p:nvPr/>
        </p:nvGraphicFramePr>
        <p:xfrm>
          <a:off x="1698625" y="5410200"/>
          <a:ext cx="1276350" cy="733425"/>
        </p:xfrm>
        <a:graphic>
          <a:graphicData uri="http://schemas.openxmlformats.org/presentationml/2006/ole">
            <p:oleObj spid="_x0000_s82945" name="Equation" r:id="rId7" imgW="723600" imgH="419040" progId="Equation.3">
              <p:embed/>
            </p:oleObj>
          </a:graphicData>
        </a:graphic>
      </p:graphicFrame>
      <p:sp>
        <p:nvSpPr>
          <p:cNvPr id="11" name="TextBox 10"/>
          <p:cNvSpPr txBox="1"/>
          <p:nvPr/>
        </p:nvSpPr>
        <p:spPr>
          <a:xfrm>
            <a:off x="5486400" y="2362200"/>
            <a:ext cx="3505200" cy="2123658"/>
          </a:xfrm>
          <a:prstGeom prst="rect">
            <a:avLst/>
          </a:prstGeom>
          <a:noFill/>
        </p:spPr>
        <p:txBody>
          <a:bodyPr wrap="square" rtlCol="0">
            <a:spAutoFit/>
          </a:bodyPr>
          <a:lstStyle/>
          <a:p>
            <a:r>
              <a:rPr lang="en-US" sz="2200" dirty="0" smtClean="0"/>
              <a:t>first effects of buoyancy in case of Fr = 250 and 50, happens at approximately </a:t>
            </a:r>
            <a:r>
              <a:rPr lang="en-US" sz="2200" i="1" dirty="0" smtClean="0"/>
              <a:t>x/L</a:t>
            </a:r>
            <a:r>
              <a:rPr lang="en-US" sz="2200" i="1" baseline="-25000" dirty="0" smtClean="0"/>
              <a:t>M</a:t>
            </a:r>
            <a:r>
              <a:rPr lang="en-US" sz="2200" dirty="0" smtClean="0"/>
              <a:t>  = 0.16 and 0.61 which corresponds to </a:t>
            </a:r>
            <a:r>
              <a:rPr lang="en-US" sz="2200" i="1" dirty="0" smtClean="0"/>
              <a:t>x/D</a:t>
            </a:r>
            <a:r>
              <a:rPr lang="en-US" sz="2200" dirty="0" smtClean="0"/>
              <a:t> = 43 and 32 respectively.</a:t>
            </a:r>
            <a:r>
              <a:rPr lang="en-CA" sz="2200" dirty="0" smtClean="0"/>
              <a:t> </a:t>
            </a:r>
            <a:endParaRPr lang="en-CA" sz="2200" dirty="0"/>
          </a:p>
        </p:txBody>
      </p:sp>
      <p:sp>
        <p:nvSpPr>
          <p:cNvPr id="12" name="TextBox 11"/>
          <p:cNvSpPr txBox="1"/>
          <p:nvPr/>
        </p:nvSpPr>
        <p:spPr>
          <a:xfrm>
            <a:off x="2209800" y="5486400"/>
            <a:ext cx="1676400" cy="461665"/>
          </a:xfrm>
          <a:prstGeom prst="rect">
            <a:avLst/>
          </a:prstGeom>
          <a:noFill/>
        </p:spPr>
        <p:txBody>
          <a:bodyPr wrap="square" rtlCol="0">
            <a:spAutoFit/>
          </a:bodyPr>
          <a:lstStyle/>
          <a:p>
            <a:r>
              <a:rPr lang="en-US" sz="2400" b="1" dirty="0" err="1" smtClean="0"/>
              <a:t>rD</a:t>
            </a:r>
            <a:r>
              <a:rPr lang="en-US" sz="2400" b="1" dirty="0" smtClean="0"/>
              <a:t> scaling</a:t>
            </a:r>
            <a:endParaRPr lang="en-US" sz="2400" b="1" dirty="0"/>
          </a:p>
        </p:txBody>
      </p:sp>
      <p:sp>
        <p:nvSpPr>
          <p:cNvPr id="13" name="TextBox 12"/>
          <p:cNvSpPr txBox="1"/>
          <p:nvPr/>
        </p:nvSpPr>
        <p:spPr>
          <a:xfrm>
            <a:off x="6934200" y="5486400"/>
            <a:ext cx="1676400" cy="461665"/>
          </a:xfrm>
          <a:prstGeom prst="rect">
            <a:avLst/>
          </a:prstGeom>
          <a:noFill/>
        </p:spPr>
        <p:txBody>
          <a:bodyPr wrap="square" rtlCol="0">
            <a:spAutoFit/>
          </a:bodyPr>
          <a:lstStyle/>
          <a:p>
            <a:r>
              <a:rPr lang="en-US" sz="2400" b="1" dirty="0" smtClean="0"/>
              <a:t>scaling</a:t>
            </a:r>
            <a:endParaRPr lang="en-US" sz="2400" b="1" dirty="0"/>
          </a:p>
        </p:txBody>
      </p:sp>
      <p:graphicFrame>
        <p:nvGraphicFramePr>
          <p:cNvPr id="8" name="Object 2"/>
          <p:cNvGraphicFramePr>
            <a:graphicFrameLocks noChangeAspect="1"/>
          </p:cNvGraphicFramePr>
          <p:nvPr/>
        </p:nvGraphicFramePr>
        <p:xfrm>
          <a:off x="6400800" y="5562600"/>
          <a:ext cx="533400" cy="345722"/>
        </p:xfrm>
        <a:graphic>
          <a:graphicData uri="http://schemas.openxmlformats.org/presentationml/2006/ole">
            <p:oleObj spid="_x0000_s82946" name="Equation" r:id="rId8" imgW="291960" imgH="190440" progId="Equation.3">
              <p:embed/>
            </p:oleObj>
          </a:graphicData>
        </a:graphic>
      </p:graphicFrame>
      <p:graphicFrame>
        <p:nvGraphicFramePr>
          <p:cNvPr id="82947" name="Object 3"/>
          <p:cNvGraphicFramePr>
            <a:graphicFrameLocks noChangeAspect="1"/>
          </p:cNvGraphicFramePr>
          <p:nvPr/>
        </p:nvGraphicFramePr>
        <p:xfrm>
          <a:off x="4411663" y="5365750"/>
          <a:ext cx="1141412" cy="822325"/>
        </p:xfrm>
        <a:graphic>
          <a:graphicData uri="http://schemas.openxmlformats.org/presentationml/2006/ole">
            <p:oleObj spid="_x0000_s82947" name="Equation" r:id="rId9" imgW="647640" imgH="469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82945"/>
                                        </p:tgtEl>
                                      </p:cBhvr>
                                    </p:animEffect>
                                    <p:set>
                                      <p:cBhvr>
                                        <p:cTn id="13" dur="1" fill="hold">
                                          <p:stCondLst>
                                            <p:cond delay="499"/>
                                          </p:stCondLst>
                                        </p:cTn>
                                        <p:tgtEl>
                                          <p:spTgt spid="82945"/>
                                        </p:tgtEl>
                                        <p:attrNameLst>
                                          <p:attrName>style.visibility</p:attrName>
                                        </p:attrNameLst>
                                      </p:cBhvr>
                                      <p:to>
                                        <p:strVal val="hidden"/>
                                      </p:to>
                                    </p:set>
                                  </p:childTnLst>
                                </p:cTn>
                              </p:par>
                              <p:par>
                                <p:cTn id="14" presetID="3" presetClass="exit" presetSubtype="10" fill="hold" grpId="0" nodeType="withEffect">
                                  <p:stCondLst>
                                    <p:cond delay="0"/>
                                  </p:stCondLst>
                                  <p:childTnLst>
                                    <p:animEffect transition="out" filter="blinds(horizontal)">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3" presetClass="exit" presetSubtype="10" fill="hold" grpId="0" nodeType="withEffect">
                                  <p:stCondLst>
                                    <p:cond delay="0"/>
                                  </p:stCondLst>
                                  <p:childTnLst>
                                    <p:animEffect transition="out" filter="blinds(horizontal)">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3"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par>
                                <p:cTn id="27" presetID="3" presetClass="entr" presetSubtype="1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par>
                                <p:cTn id="30" presetID="3" presetClass="entr" presetSubtype="1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par>
                                <p:cTn id="39" presetID="3" presetClass="entr" presetSubtype="10" fill="hold" nodeType="withEffect">
                                  <p:stCondLst>
                                    <p:cond delay="0"/>
                                  </p:stCondLst>
                                  <p:childTnLst>
                                    <p:set>
                                      <p:cBhvr>
                                        <p:cTn id="40" dur="1" fill="hold">
                                          <p:stCondLst>
                                            <p:cond delay="0"/>
                                          </p:stCondLst>
                                        </p:cTn>
                                        <p:tgtEl>
                                          <p:spTgt spid="82947"/>
                                        </p:tgtEl>
                                        <p:attrNameLst>
                                          <p:attrName>style.visibility</p:attrName>
                                        </p:attrNameLst>
                                      </p:cBhvr>
                                      <p:to>
                                        <p:strVal val="visible"/>
                                      </p:to>
                                    </p:set>
                                    <p:animEffect transition="in" filter="blinds(horizontal)">
                                      <p:cBhvr>
                                        <p:cTn id="41" dur="500"/>
                                        <p:tgtEl>
                                          <p:spTgt spid="82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Velocity Decays</a:t>
            </a:r>
            <a:endParaRPr lang="en-CA" dirty="0"/>
          </a:p>
        </p:txBody>
      </p:sp>
      <p:sp>
        <p:nvSpPr>
          <p:cNvPr id="6" name="Text Placeholder 5"/>
          <p:cNvSpPr>
            <a:spLocks noGrp="1"/>
          </p:cNvSpPr>
          <p:nvPr>
            <p:ph type="body" idx="1"/>
          </p:nvPr>
        </p:nvSpPr>
        <p:spPr>
          <a:xfrm>
            <a:off x="685800" y="1143000"/>
            <a:ext cx="4040188" cy="639762"/>
          </a:xfrm>
        </p:spPr>
        <p:txBody>
          <a:bodyPr/>
          <a:lstStyle/>
          <a:p>
            <a:pPr algn="ctr"/>
            <a:r>
              <a:rPr lang="en-CA" dirty="0" smtClean="0"/>
              <a:t>Free Jet</a:t>
            </a:r>
            <a:endParaRPr lang="en-CA" dirty="0"/>
          </a:p>
        </p:txBody>
      </p:sp>
      <p:sp>
        <p:nvSpPr>
          <p:cNvPr id="8" name="Text Placeholder 7"/>
          <p:cNvSpPr>
            <a:spLocks noGrp="1"/>
          </p:cNvSpPr>
          <p:nvPr>
            <p:ph type="body" sz="quarter" idx="3"/>
          </p:nvPr>
        </p:nvSpPr>
        <p:spPr>
          <a:xfrm>
            <a:off x="5102225" y="1143000"/>
            <a:ext cx="4041775" cy="639762"/>
          </a:xfrm>
        </p:spPr>
        <p:txBody>
          <a:bodyPr/>
          <a:lstStyle/>
          <a:p>
            <a:pPr algn="ctr"/>
            <a:r>
              <a:rPr lang="en-CA" dirty="0" smtClean="0"/>
              <a:t>Jet in Cross-flow</a:t>
            </a:r>
            <a:endParaRPr lang="en-CA" dirty="0"/>
          </a:p>
        </p:txBody>
      </p:sp>
      <p:pic>
        <p:nvPicPr>
          <p:cNvPr id="51202" name="Picture 2" descr="UocUc_NCF"/>
          <p:cNvPicPr>
            <a:picLocks noChangeAspect="1" noChangeArrowheads="1"/>
          </p:cNvPicPr>
          <p:nvPr/>
        </p:nvPicPr>
        <p:blipFill>
          <a:blip r:embed="rId3" cstate="print"/>
          <a:stretch>
            <a:fillRect/>
          </a:stretch>
        </p:blipFill>
        <p:spPr bwMode="auto">
          <a:xfrm>
            <a:off x="690223" y="1927788"/>
            <a:ext cx="4141054" cy="3535823"/>
          </a:xfrm>
          <a:prstGeom prst="rect">
            <a:avLst/>
          </a:prstGeom>
          <a:noFill/>
          <a:ln w="9525">
            <a:noFill/>
            <a:miter lim="800000"/>
            <a:headEnd/>
            <a:tailEnd/>
          </a:ln>
        </p:spPr>
      </p:pic>
      <p:pic>
        <p:nvPicPr>
          <p:cNvPr id="51203" name="Picture 3" descr="UocUc_WCF"/>
          <p:cNvPicPr>
            <a:picLocks noChangeAspect="1" noChangeArrowheads="1"/>
          </p:cNvPicPr>
          <p:nvPr/>
        </p:nvPicPr>
        <p:blipFill>
          <a:blip r:embed="rId4" cstate="print"/>
          <a:stretch>
            <a:fillRect/>
          </a:stretch>
        </p:blipFill>
        <p:spPr bwMode="auto">
          <a:xfrm>
            <a:off x="4942743" y="1860632"/>
            <a:ext cx="4150968" cy="3593935"/>
          </a:xfrm>
          <a:prstGeom prst="rect">
            <a:avLst/>
          </a:prstGeom>
          <a:noFill/>
          <a:ln w="9525">
            <a:noFill/>
            <a:miter lim="800000"/>
            <a:headEnd/>
            <a:tailEnd/>
          </a:ln>
        </p:spPr>
      </p:pic>
      <p:sp>
        <p:nvSpPr>
          <p:cNvPr id="7" name="Text Placeholder 5"/>
          <p:cNvSpPr txBox="1">
            <a:spLocks/>
          </p:cNvSpPr>
          <p:nvPr/>
        </p:nvSpPr>
        <p:spPr bwMode="auto">
          <a:xfrm>
            <a:off x="685800" y="5562600"/>
            <a:ext cx="8458200" cy="6397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CA" sz="2000" i="0" u="none" strike="noStrike" kern="0" cap="none" spc="0" normalizeH="0" baseline="0" noProof="0" dirty="0" smtClean="0">
                <a:ln>
                  <a:noFill/>
                </a:ln>
                <a:solidFill>
                  <a:schemeClr val="tx1"/>
                </a:solidFill>
                <a:effectLst/>
                <a:uLnTx/>
                <a:uFillTx/>
                <a:latin typeface="+mn-lt"/>
                <a:ea typeface="+mn-ea"/>
                <a:cs typeface="+mn-cs"/>
              </a:rPr>
              <a:t>Where:</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n-CA" sz="2000" kern="0" noProof="0" dirty="0" err="1" smtClean="0"/>
              <a:t>U</a:t>
            </a:r>
            <a:r>
              <a:rPr lang="en-CA" sz="1400" kern="0" noProof="0" dirty="0" err="1" smtClean="0"/>
              <a:t>oc</a:t>
            </a:r>
            <a:r>
              <a:rPr lang="en-CA" sz="2000" kern="0" noProof="0" dirty="0" smtClean="0"/>
              <a:t> is mean nozzle exit velocity </a:t>
            </a:r>
            <a:endParaRPr kumimoji="0" lang="en-CA" sz="200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28600"/>
            <a:ext cx="7686675" cy="914400"/>
          </a:xfrm>
        </p:spPr>
        <p:txBody>
          <a:bodyPr/>
          <a:lstStyle/>
          <a:p>
            <a:r>
              <a:rPr lang="en-US" altLang="zh-TW" dirty="0" smtClean="0">
                <a:ea typeface="新細明體" charset="-120"/>
              </a:rPr>
              <a:t>Velocity Decay (Continue)</a:t>
            </a:r>
            <a:endParaRPr lang="en-US" altLang="zh-TW" dirty="0">
              <a:ea typeface="新細明體" charset="-120"/>
            </a:endParaRPr>
          </a:p>
        </p:txBody>
      </p:sp>
      <p:pic>
        <p:nvPicPr>
          <p:cNvPr id="14" name="Content Placeholder 13" descr="Comparison.png"/>
          <p:cNvPicPr>
            <a:picLocks noGrp="1" noChangeAspect="1"/>
          </p:cNvPicPr>
          <p:nvPr>
            <p:ph idx="1"/>
          </p:nvPr>
        </p:nvPicPr>
        <p:blipFill>
          <a:blip r:embed="rId3" cstate="print"/>
          <a:stretch>
            <a:fillRect/>
          </a:stretch>
        </p:blipFill>
        <p:spPr>
          <a:xfrm>
            <a:off x="838200" y="1295400"/>
            <a:ext cx="5120669" cy="4402138"/>
          </a:xfrm>
        </p:spPr>
      </p:pic>
      <p:sp>
        <p:nvSpPr>
          <p:cNvPr id="15" name="TextBox 14"/>
          <p:cNvSpPr txBox="1"/>
          <p:nvPr/>
        </p:nvSpPr>
        <p:spPr>
          <a:xfrm>
            <a:off x="5943600" y="4572000"/>
            <a:ext cx="3200400" cy="707886"/>
          </a:xfrm>
          <a:prstGeom prst="rect">
            <a:avLst/>
          </a:prstGeom>
          <a:noFill/>
        </p:spPr>
        <p:txBody>
          <a:bodyPr wrap="square" rtlCol="0">
            <a:spAutoFit/>
          </a:bodyPr>
          <a:lstStyle/>
          <a:p>
            <a:r>
              <a:rPr lang="en-CA" sz="2000" dirty="0" smtClean="0"/>
              <a:t>NCF = Free jet</a:t>
            </a:r>
          </a:p>
          <a:p>
            <a:r>
              <a:rPr lang="en-CA" sz="2000" dirty="0" smtClean="0"/>
              <a:t>WCF = Jet in cross-flow</a:t>
            </a:r>
            <a:endParaRPr lang="en-CA" sz="2000" dirty="0"/>
          </a:p>
        </p:txBody>
      </p:sp>
      <p:sp>
        <p:nvSpPr>
          <p:cNvPr id="16" name="TextBox 15"/>
          <p:cNvSpPr txBox="1"/>
          <p:nvPr/>
        </p:nvSpPr>
        <p:spPr>
          <a:xfrm>
            <a:off x="5867400" y="1524000"/>
            <a:ext cx="3399457" cy="3323987"/>
          </a:xfrm>
          <a:prstGeom prst="rect">
            <a:avLst/>
          </a:prstGeom>
          <a:noFill/>
        </p:spPr>
        <p:txBody>
          <a:bodyPr wrap="none" rtlCol="0">
            <a:spAutoFit/>
          </a:bodyPr>
          <a:lstStyle/>
          <a:p>
            <a:r>
              <a:rPr lang="en-CA" sz="2400" dirty="0" smtClean="0"/>
              <a:t>1. Decay rates are faster in </a:t>
            </a:r>
          </a:p>
          <a:p>
            <a:r>
              <a:rPr lang="en-CA" sz="2400" dirty="0" smtClean="0"/>
              <a:t>cross- flowing jets</a:t>
            </a:r>
          </a:p>
          <a:p>
            <a:r>
              <a:rPr lang="en-CA" sz="2400" dirty="0" smtClean="0"/>
              <a:t>2. In jet far-field region </a:t>
            </a:r>
          </a:p>
          <a:p>
            <a:r>
              <a:rPr lang="en-CA" sz="2400" dirty="0" smtClean="0"/>
              <a:t>decay rates drop for jets in</a:t>
            </a:r>
          </a:p>
          <a:p>
            <a:r>
              <a:rPr lang="en-CA" sz="2400" dirty="0" smtClean="0"/>
              <a:t> cross-flow</a:t>
            </a:r>
          </a:p>
          <a:p>
            <a:r>
              <a:rPr lang="en-CA" sz="2400" dirty="0" smtClean="0"/>
              <a:t>3. Decay rate drops in </a:t>
            </a:r>
          </a:p>
          <a:p>
            <a:r>
              <a:rPr lang="en-CA" sz="2400" dirty="0" smtClean="0"/>
              <a:t>Buoyancy dominated </a:t>
            </a:r>
          </a:p>
          <a:p>
            <a:r>
              <a:rPr lang="en-CA" sz="2400" dirty="0" smtClean="0"/>
              <a:t>regions</a:t>
            </a:r>
          </a:p>
          <a:p>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p:txBody>
          <a:bodyPr/>
          <a:lstStyle/>
          <a:p>
            <a:r>
              <a:rPr lang="en-US" altLang="zh-TW" sz="3200" dirty="0" smtClean="0">
                <a:ea typeface="新細明體" charset="-120"/>
              </a:rPr>
              <a:t>Turbulence Quantities</a:t>
            </a:r>
            <a:endParaRPr lang="en-US" altLang="zh-TW" sz="3200" dirty="0">
              <a:ea typeface="新細明體" charset="-120"/>
            </a:endParaRPr>
          </a:p>
        </p:txBody>
      </p:sp>
      <p:sp>
        <p:nvSpPr>
          <p:cNvPr id="13" name="Text Placeholder 12"/>
          <p:cNvSpPr>
            <a:spLocks noGrp="1"/>
          </p:cNvSpPr>
          <p:nvPr>
            <p:ph type="body" idx="1"/>
          </p:nvPr>
        </p:nvSpPr>
        <p:spPr>
          <a:xfrm>
            <a:off x="1219200" y="1143000"/>
            <a:ext cx="4040188" cy="639762"/>
          </a:xfrm>
        </p:spPr>
        <p:txBody>
          <a:bodyPr/>
          <a:lstStyle/>
          <a:p>
            <a:pPr algn="ctr"/>
            <a:r>
              <a:rPr lang="en-CA" dirty="0" smtClean="0"/>
              <a:t>Free jet</a:t>
            </a:r>
            <a:endParaRPr lang="en-CA" dirty="0"/>
          </a:p>
        </p:txBody>
      </p:sp>
      <p:sp>
        <p:nvSpPr>
          <p:cNvPr id="15" name="Text Placeholder 14"/>
          <p:cNvSpPr>
            <a:spLocks noGrp="1"/>
          </p:cNvSpPr>
          <p:nvPr>
            <p:ph type="body" sz="quarter" idx="3"/>
          </p:nvPr>
        </p:nvSpPr>
        <p:spPr>
          <a:xfrm>
            <a:off x="5334000" y="1143000"/>
            <a:ext cx="4041775" cy="639762"/>
          </a:xfrm>
        </p:spPr>
        <p:txBody>
          <a:bodyPr/>
          <a:lstStyle/>
          <a:p>
            <a:pPr algn="ctr"/>
            <a:r>
              <a:rPr lang="en-CA" dirty="0" smtClean="0"/>
              <a:t>Jet in cross-flow</a:t>
            </a:r>
            <a:endParaRPr lang="en-CA" dirty="0"/>
          </a:p>
        </p:txBody>
      </p:sp>
      <p:pic>
        <p:nvPicPr>
          <p:cNvPr id="7" name="Picture 6" descr="WCF_RMS.png"/>
          <p:cNvPicPr>
            <a:picLocks noChangeAspect="1"/>
          </p:cNvPicPr>
          <p:nvPr/>
        </p:nvPicPr>
        <p:blipFill>
          <a:blip r:embed="rId3" cstate="print"/>
          <a:stretch>
            <a:fillRect/>
          </a:stretch>
        </p:blipFill>
        <p:spPr>
          <a:xfrm>
            <a:off x="5129003" y="1981200"/>
            <a:ext cx="4014997" cy="3561943"/>
          </a:xfrm>
          <a:prstGeom prst="rect">
            <a:avLst/>
          </a:prstGeom>
        </p:spPr>
      </p:pic>
      <p:pic>
        <p:nvPicPr>
          <p:cNvPr id="8" name="Picture 7" descr="NCF_RMS.png"/>
          <p:cNvPicPr>
            <a:picLocks noChangeAspect="1"/>
          </p:cNvPicPr>
          <p:nvPr/>
        </p:nvPicPr>
        <p:blipFill>
          <a:blip r:embed="rId4" cstate="print"/>
          <a:stretch>
            <a:fillRect/>
          </a:stretch>
        </p:blipFill>
        <p:spPr>
          <a:xfrm>
            <a:off x="685800" y="1981200"/>
            <a:ext cx="4204838" cy="3636767"/>
          </a:xfrm>
          <a:prstGeom prst="rect">
            <a:avLst/>
          </a:prstGeom>
        </p:spPr>
      </p:pic>
      <p:pic>
        <p:nvPicPr>
          <p:cNvPr id="9" name="Picture 8" descr="rmsDecay_wCF_matlab_Srd.png"/>
          <p:cNvPicPr>
            <a:picLocks noChangeAspect="1"/>
          </p:cNvPicPr>
          <p:nvPr/>
        </p:nvPicPr>
        <p:blipFill>
          <a:blip r:embed="rId5" cstate="print"/>
          <a:stretch>
            <a:fillRect/>
          </a:stretch>
        </p:blipFill>
        <p:spPr>
          <a:xfrm>
            <a:off x="4910770" y="1981200"/>
            <a:ext cx="4233230" cy="3581400"/>
          </a:xfrm>
          <a:prstGeom prst="rect">
            <a:avLst/>
          </a:prstGeom>
        </p:spPr>
      </p:pic>
      <p:sp>
        <p:nvSpPr>
          <p:cNvPr id="10" name="TextBox 9"/>
          <p:cNvSpPr txBox="1"/>
          <p:nvPr/>
        </p:nvSpPr>
        <p:spPr>
          <a:xfrm>
            <a:off x="762000" y="5715000"/>
            <a:ext cx="7557966" cy="400110"/>
          </a:xfrm>
          <a:prstGeom prst="rect">
            <a:avLst/>
          </a:prstGeom>
          <a:noFill/>
        </p:spPr>
        <p:txBody>
          <a:bodyPr wrap="none" rtlCol="0">
            <a:spAutoFit/>
          </a:bodyPr>
          <a:lstStyle/>
          <a:p>
            <a:r>
              <a:rPr lang="en-US" sz="2000" dirty="0" smtClean="0"/>
              <a:t>Where,</a:t>
            </a:r>
            <a:r>
              <a:rPr lang="en-US" sz="2000" b="1" dirty="0" smtClean="0"/>
              <a:t> </a:t>
            </a:r>
            <a:r>
              <a:rPr lang="en-US" sz="2000" b="1" dirty="0" err="1" smtClean="0"/>
              <a:t>Uc</a:t>
            </a:r>
            <a:r>
              <a:rPr lang="en-US" sz="2000" b="1" dirty="0" smtClean="0"/>
              <a:t> </a:t>
            </a:r>
            <a:r>
              <a:rPr lang="en-US" sz="2000" dirty="0" smtClean="0"/>
              <a:t>is the time-averaged velocity magnitude along the jet centerline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5" name="Content Placeholder 4"/>
          <p:cNvSpPr>
            <a:spLocks noGrp="1"/>
          </p:cNvSpPr>
          <p:nvPr>
            <p:ph idx="1"/>
          </p:nvPr>
        </p:nvSpPr>
        <p:spPr>
          <a:xfrm>
            <a:off x="762000" y="990600"/>
            <a:ext cx="8382000" cy="4706938"/>
          </a:xfrm>
        </p:spPr>
        <p:txBody>
          <a:bodyPr/>
          <a:lstStyle/>
          <a:p>
            <a:r>
              <a:rPr lang="en-US" sz="2700" dirty="0" smtClean="0"/>
              <a:t>Effects of buoyancy and cross-flow were investigated in subsonic release of Helium,</a:t>
            </a:r>
          </a:p>
          <a:p>
            <a:r>
              <a:rPr lang="en-US" sz="2700" dirty="0" smtClean="0"/>
              <a:t>Mean and fluctuation velocity components were quantified using PIV,</a:t>
            </a:r>
          </a:p>
          <a:p>
            <a:r>
              <a:rPr lang="en-US" sz="2700" dirty="0" smtClean="0"/>
              <a:t>lowering the Froude number led to slower velocity decays due to the buoyancy-driven acceleration components in buoyancy dominated regions,</a:t>
            </a:r>
          </a:p>
          <a:p>
            <a:r>
              <a:rPr lang="en-US" sz="2700" dirty="0" smtClean="0"/>
              <a:t>Increasing effects of buoyancy were observed by reducing the Froude number,</a:t>
            </a:r>
          </a:p>
          <a:p>
            <a:r>
              <a:rPr lang="en-US" sz="2700" dirty="0" smtClean="0"/>
              <a:t>The present data can serve to validate computational models derived for investigating hydrogen safety scenarios.</a:t>
            </a:r>
            <a:endParaRPr lang="en-US" sz="27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533400"/>
            <a:ext cx="2514600" cy="820738"/>
          </a:xfrm>
        </p:spPr>
        <p:txBody>
          <a:bodyPr/>
          <a:lstStyle/>
          <a:p>
            <a:pPr>
              <a:buNone/>
            </a:pPr>
            <a:r>
              <a:rPr lang="en-US" dirty="0" smtClean="0"/>
              <a:t>Thank you</a:t>
            </a:r>
          </a:p>
        </p:txBody>
      </p:sp>
      <p:sp>
        <p:nvSpPr>
          <p:cNvPr id="6" name="Content Placeholder 4"/>
          <p:cNvSpPr txBox="1">
            <a:spLocks/>
          </p:cNvSpPr>
          <p:nvPr/>
        </p:nvSpPr>
        <p:spPr bwMode="auto">
          <a:xfrm>
            <a:off x="6629400" y="5334000"/>
            <a:ext cx="2514600" cy="820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Questions?</a:t>
            </a:r>
          </a:p>
        </p:txBody>
      </p:sp>
      <p:pic>
        <p:nvPicPr>
          <p:cNvPr id="4" name="Content Placeholder 8" descr="vertical subsonic air 93.gif"/>
          <p:cNvPicPr>
            <a:picLocks noChangeAspect="1"/>
          </p:cNvPicPr>
          <p:nvPr/>
        </p:nvPicPr>
        <p:blipFill>
          <a:blip r:embed="rId2" cstate="print"/>
          <a:stretch>
            <a:fillRect/>
          </a:stretch>
        </p:blipFill>
        <p:spPr bwMode="auto">
          <a:xfrm rot="5400000">
            <a:off x="1964867" y="1464133"/>
            <a:ext cx="4811712" cy="46266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Appendix</a:t>
            </a:r>
            <a:endParaRPr lang="en-CA" dirty="0"/>
          </a:p>
        </p:txBody>
      </p:sp>
      <p:sp>
        <p:nvSpPr>
          <p:cNvPr id="3" name="Content Placeholder 2"/>
          <p:cNvSpPr>
            <a:spLocks noGrp="1"/>
          </p:cNvSpPr>
          <p:nvPr>
            <p:ph idx="1"/>
          </p:nvPr>
        </p:nvSpPr>
        <p:spPr/>
        <p:txBody>
          <a:bodyPr/>
          <a:lstStyle/>
          <a:p>
            <a:r>
              <a:rPr lang="en-CA" dirty="0" smtClean="0"/>
              <a:t>Initial Condition – Sharp-edged Orifice</a:t>
            </a:r>
          </a:p>
          <a:p>
            <a:endParaRPr lang="en-CA" dirty="0"/>
          </a:p>
        </p:txBody>
      </p:sp>
      <p:pic>
        <p:nvPicPr>
          <p:cNvPr id="52226" name="Picture 2" descr="initial_Velocity_NCF"/>
          <p:cNvPicPr>
            <a:picLocks noChangeAspect="1" noChangeArrowheads="1"/>
          </p:cNvPicPr>
          <p:nvPr/>
        </p:nvPicPr>
        <p:blipFill>
          <a:blip r:embed="rId3" cstate="print"/>
          <a:srcRect/>
          <a:stretch>
            <a:fillRect/>
          </a:stretch>
        </p:blipFill>
        <p:spPr bwMode="auto">
          <a:xfrm>
            <a:off x="685800" y="2133600"/>
            <a:ext cx="4223983" cy="3886200"/>
          </a:xfrm>
          <a:prstGeom prst="rect">
            <a:avLst/>
          </a:prstGeom>
          <a:noFill/>
          <a:ln w="9525">
            <a:noFill/>
            <a:miter lim="800000"/>
            <a:headEnd/>
            <a:tailEnd/>
          </a:ln>
        </p:spPr>
      </p:pic>
      <p:pic>
        <p:nvPicPr>
          <p:cNvPr id="52227" name="Picture 3" descr="initial_rms_NCF"/>
          <p:cNvPicPr>
            <a:picLocks noChangeAspect="1" noChangeArrowheads="1"/>
          </p:cNvPicPr>
          <p:nvPr/>
        </p:nvPicPr>
        <p:blipFill>
          <a:blip r:embed="rId4" cstate="print"/>
          <a:srcRect/>
          <a:stretch>
            <a:fillRect/>
          </a:stretch>
        </p:blipFill>
        <p:spPr bwMode="auto">
          <a:xfrm>
            <a:off x="4876800" y="2133600"/>
            <a:ext cx="409899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Safety Standards</a:t>
            </a:r>
            <a:endParaRPr lang="en-CA" dirty="0"/>
          </a:p>
        </p:txBody>
      </p:sp>
      <p:sp>
        <p:nvSpPr>
          <p:cNvPr id="3" name="Content Placeholder 2"/>
          <p:cNvSpPr>
            <a:spLocks noGrp="1"/>
          </p:cNvSpPr>
          <p:nvPr>
            <p:ph idx="1"/>
          </p:nvPr>
        </p:nvSpPr>
        <p:spPr>
          <a:xfrm>
            <a:off x="914400" y="1295400"/>
            <a:ext cx="7707312" cy="4402138"/>
          </a:xfrm>
        </p:spPr>
        <p:txBody>
          <a:bodyPr/>
          <a:lstStyle/>
          <a:p>
            <a:pPr lvl="1">
              <a:buFont typeface="Wingdings" pitchFamily="2" charset="2"/>
              <a:buChar char="§"/>
            </a:pPr>
            <a:r>
              <a:rPr lang="en-US" dirty="0" smtClean="0"/>
              <a:t>The integration of a hydrogen gas storage has not been without its challenges.</a:t>
            </a:r>
          </a:p>
          <a:p>
            <a:pPr lvl="1">
              <a:buFont typeface="Wingdings" pitchFamily="2" charset="2"/>
              <a:buChar char="§"/>
            </a:pPr>
            <a:r>
              <a:rPr lang="en-US" dirty="0" smtClean="0"/>
              <a:t>Flammable characteristics of Hydrogen </a:t>
            </a:r>
            <a:r>
              <a:rPr lang="en-US" dirty="0" smtClean="0"/>
              <a:t>results in the requirement of more robust, high pressure storage systems that can meet modern safety standards.</a:t>
            </a:r>
          </a:p>
          <a:p>
            <a:pPr lvl="1">
              <a:buFont typeface="Wingdings" pitchFamily="2" charset="2"/>
              <a:buChar char="§"/>
            </a:pPr>
            <a:r>
              <a:rPr lang="en-US" sz="2700" kern="1200" dirty="0" smtClean="0"/>
              <a:t>Prior to the development of a hydrogen infrastructure, well-researched safety standards must be implemented to reduce the risk of uncontrolled leaks related to </a:t>
            </a:r>
            <a:r>
              <a:rPr lang="en-US" sz="2700" kern="1200" dirty="0" smtClean="0"/>
              <a:t>hydrogen </a:t>
            </a:r>
            <a:r>
              <a:rPr lang="en-US" sz="2700" kern="1200" dirty="0" smtClean="0"/>
              <a:t>storage. </a:t>
            </a:r>
          </a:p>
          <a:p>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Velocity Profiles</a:t>
            </a:r>
            <a:endParaRPr lang="en-CA" dirty="0"/>
          </a:p>
        </p:txBody>
      </p:sp>
      <p:sp>
        <p:nvSpPr>
          <p:cNvPr id="4" name="Text Placeholder 3"/>
          <p:cNvSpPr>
            <a:spLocks noGrp="1"/>
          </p:cNvSpPr>
          <p:nvPr>
            <p:ph type="body" idx="1"/>
          </p:nvPr>
        </p:nvSpPr>
        <p:spPr/>
        <p:txBody>
          <a:bodyPr/>
          <a:lstStyle/>
          <a:p>
            <a:pPr algn="ctr"/>
            <a:r>
              <a:rPr lang="en-CA" dirty="0" smtClean="0"/>
              <a:t>Free Jet </a:t>
            </a:r>
            <a:endParaRPr lang="en-CA" dirty="0"/>
          </a:p>
        </p:txBody>
      </p:sp>
      <p:sp>
        <p:nvSpPr>
          <p:cNvPr id="6" name="Text Placeholder 5"/>
          <p:cNvSpPr>
            <a:spLocks noGrp="1"/>
          </p:cNvSpPr>
          <p:nvPr>
            <p:ph type="body" sz="quarter" idx="3"/>
          </p:nvPr>
        </p:nvSpPr>
        <p:spPr/>
        <p:txBody>
          <a:bodyPr/>
          <a:lstStyle/>
          <a:p>
            <a:pPr algn="ctr"/>
            <a:r>
              <a:rPr lang="en-CA" dirty="0" smtClean="0"/>
              <a:t>Jet in cross-flow</a:t>
            </a:r>
            <a:endParaRPr lang="en-CA" dirty="0"/>
          </a:p>
        </p:txBody>
      </p:sp>
      <p:pic>
        <p:nvPicPr>
          <p:cNvPr id="53250" name="Picture 2" descr="Velocityprofile_NCF"/>
          <p:cNvPicPr>
            <a:picLocks noChangeAspect="1" noChangeArrowheads="1"/>
          </p:cNvPicPr>
          <p:nvPr/>
        </p:nvPicPr>
        <p:blipFill>
          <a:blip r:embed="rId2" cstate="print"/>
          <a:srcRect/>
          <a:stretch>
            <a:fillRect/>
          </a:stretch>
        </p:blipFill>
        <p:spPr bwMode="auto">
          <a:xfrm>
            <a:off x="533400" y="2667000"/>
            <a:ext cx="4251470" cy="3200400"/>
          </a:xfrm>
          <a:prstGeom prst="rect">
            <a:avLst/>
          </a:prstGeom>
          <a:noFill/>
          <a:ln w="9525">
            <a:noFill/>
            <a:miter lim="800000"/>
            <a:headEnd/>
            <a:tailEnd/>
          </a:ln>
        </p:spPr>
      </p:pic>
      <p:pic>
        <p:nvPicPr>
          <p:cNvPr id="9" name="Picture 8" descr="Velocity Profile_WCF.png"/>
          <p:cNvPicPr>
            <a:picLocks noChangeAspect="1"/>
          </p:cNvPicPr>
          <p:nvPr/>
        </p:nvPicPr>
        <p:blipFill>
          <a:blip r:embed="rId3" cstate="print"/>
          <a:stretch>
            <a:fillRect/>
          </a:stretch>
        </p:blipFill>
        <p:spPr>
          <a:xfrm>
            <a:off x="4800600" y="2666999"/>
            <a:ext cx="4343400" cy="328168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81000"/>
            <a:ext cx="7686675" cy="914400"/>
          </a:xfrm>
        </p:spPr>
        <p:txBody>
          <a:bodyPr/>
          <a:lstStyle/>
          <a:p>
            <a:r>
              <a:rPr lang="en-CA" dirty="0" smtClean="0"/>
              <a:t>Seeding - Stokes number</a:t>
            </a:r>
            <a:endParaRPr lang="en-CA" dirty="0"/>
          </a:p>
        </p:txBody>
      </p:sp>
      <p:sp>
        <p:nvSpPr>
          <p:cNvPr id="8" name="Content Placeholder 7"/>
          <p:cNvSpPr>
            <a:spLocks noGrp="1"/>
          </p:cNvSpPr>
          <p:nvPr>
            <p:ph idx="1"/>
          </p:nvPr>
        </p:nvSpPr>
        <p:spPr>
          <a:xfrm>
            <a:off x="979488" y="1066800"/>
            <a:ext cx="7707312" cy="4935538"/>
          </a:xfrm>
        </p:spPr>
        <p:txBody>
          <a:bodyPr/>
          <a:lstStyle/>
          <a:p>
            <a:r>
              <a:rPr lang="en-CA" sz="2400" dirty="0" smtClean="0"/>
              <a:t>Seeding particles must:</a:t>
            </a:r>
          </a:p>
          <a:p>
            <a:pPr marL="514350" indent="-514350">
              <a:buFont typeface="+mj-lt"/>
              <a:buAutoNum type="arabicPeriod"/>
            </a:pPr>
            <a:r>
              <a:rPr lang="en-CA" sz="2400" dirty="0" smtClean="0"/>
              <a:t>Match fluid properties</a:t>
            </a:r>
          </a:p>
          <a:p>
            <a:pPr marL="514350" indent="-514350">
              <a:buFont typeface="+mj-lt"/>
              <a:buAutoNum type="arabicPeriod"/>
            </a:pPr>
            <a:r>
              <a:rPr lang="en-CA" sz="2400" dirty="0" smtClean="0"/>
              <a:t>Neutrally buoyant</a:t>
            </a:r>
          </a:p>
          <a:p>
            <a:pPr marL="514350" indent="-514350">
              <a:buFont typeface="+mj-lt"/>
              <a:buAutoNum type="arabicPeriod"/>
            </a:pPr>
            <a:r>
              <a:rPr lang="en-CA" sz="2400" dirty="0" smtClean="0"/>
              <a:t>Short response time to flow motion</a:t>
            </a:r>
          </a:p>
          <a:p>
            <a:pPr marL="514350" indent="-514350">
              <a:buFont typeface="+mj-lt"/>
              <a:buAutoNum type="arabicPeriod"/>
            </a:pPr>
            <a:r>
              <a:rPr lang="en-CA" sz="2400" dirty="0" smtClean="0"/>
              <a:t>Reflectivity</a:t>
            </a:r>
          </a:p>
          <a:p>
            <a:pPr marL="514350" indent="-514350">
              <a:buNone/>
            </a:pPr>
            <a:r>
              <a:rPr lang="en-CA" sz="2400" dirty="0" smtClean="0"/>
              <a:t>Particle Flow is dominated by Stokes drag:</a:t>
            </a:r>
          </a:p>
          <a:p>
            <a:pPr marL="514350" indent="-514350">
              <a:buNone/>
            </a:pPr>
            <a:endParaRPr lang="en-US" sz="2400" dirty="0" smtClean="0"/>
          </a:p>
          <a:p>
            <a:pPr marL="514350" indent="-514350">
              <a:buNone/>
            </a:pPr>
            <a:r>
              <a:rPr lang="en-US" sz="2400" dirty="0" smtClean="0"/>
              <a:t>For </a:t>
            </a:r>
            <a:r>
              <a:rPr lang="en-US" sz="2400" i="1" dirty="0" smtClean="0"/>
              <a:t>St&gt;&gt;1</a:t>
            </a:r>
            <a:r>
              <a:rPr lang="en-US" sz="2400" dirty="0" smtClean="0"/>
              <a:t>, particles will continue in a straight line regardless of fluid streamline but for </a:t>
            </a:r>
            <a:r>
              <a:rPr lang="en-US" sz="2400" i="1" dirty="0" smtClean="0"/>
              <a:t>St&lt;&lt;1</a:t>
            </a:r>
            <a:r>
              <a:rPr lang="en-US" sz="2400" dirty="0" smtClean="0"/>
              <a:t>, particles will follow the fluid streamlines closely.</a:t>
            </a:r>
          </a:p>
          <a:p>
            <a:pPr marL="514350" indent="-514350">
              <a:buNone/>
            </a:pPr>
            <a:endParaRPr lang="en-CA" dirty="0"/>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56321" name="Object 1"/>
          <p:cNvGraphicFramePr>
            <a:graphicFrameLocks noChangeAspect="1"/>
          </p:cNvGraphicFramePr>
          <p:nvPr/>
        </p:nvGraphicFramePr>
        <p:xfrm>
          <a:off x="6248400" y="3048000"/>
          <a:ext cx="2634574" cy="990600"/>
        </p:xfrm>
        <a:graphic>
          <a:graphicData uri="http://schemas.openxmlformats.org/presentationml/2006/ole">
            <p:oleObj spid="_x0000_s56321" r:id="rId4" imgW="1193800" imgH="444500" progId="">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80" name="Picture 12" descr="http://imagesme.net/igreenspot/g2-portable-fuel-cell.jpg"/>
          <p:cNvPicPr>
            <a:picLocks noChangeAspect="1" noChangeArrowheads="1"/>
          </p:cNvPicPr>
          <p:nvPr/>
        </p:nvPicPr>
        <p:blipFill>
          <a:blip r:embed="rId3" cstate="print"/>
          <a:srcRect/>
          <a:stretch>
            <a:fillRect/>
          </a:stretch>
        </p:blipFill>
        <p:spPr bwMode="auto">
          <a:xfrm>
            <a:off x="5486400" y="3429000"/>
            <a:ext cx="3371850" cy="2779904"/>
          </a:xfrm>
          <a:prstGeom prst="rect">
            <a:avLst/>
          </a:prstGeom>
          <a:noFill/>
        </p:spPr>
      </p:pic>
      <p:sp>
        <p:nvSpPr>
          <p:cNvPr id="2" name="Title 1"/>
          <p:cNvSpPr>
            <a:spLocks noGrp="1"/>
          </p:cNvSpPr>
          <p:nvPr>
            <p:ph type="title"/>
          </p:nvPr>
        </p:nvSpPr>
        <p:spPr/>
        <p:txBody>
          <a:bodyPr/>
          <a:lstStyle/>
          <a:p>
            <a:r>
              <a:rPr lang="en-CA" dirty="0" smtClean="0"/>
              <a:t>H2 – Fuel Cell Application</a:t>
            </a:r>
            <a:endParaRPr lang="en-CA" dirty="0"/>
          </a:p>
        </p:txBody>
      </p:sp>
      <p:pic>
        <p:nvPicPr>
          <p:cNvPr id="83970" name="Picture 2" descr="Squeezing out the same power at half the temperature"/>
          <p:cNvPicPr>
            <a:picLocks noChangeAspect="1" noChangeArrowheads="1"/>
          </p:cNvPicPr>
          <p:nvPr/>
        </p:nvPicPr>
        <p:blipFill>
          <a:blip r:embed="rId4" cstate="print"/>
          <a:srcRect/>
          <a:stretch>
            <a:fillRect/>
          </a:stretch>
        </p:blipFill>
        <p:spPr bwMode="auto">
          <a:xfrm>
            <a:off x="6172200" y="1066800"/>
            <a:ext cx="2763590" cy="2264019"/>
          </a:xfrm>
          <a:prstGeom prst="rect">
            <a:avLst/>
          </a:prstGeom>
          <a:noFill/>
        </p:spPr>
      </p:pic>
      <p:sp>
        <p:nvSpPr>
          <p:cNvPr id="83972" name="AutoShape 4" descr="data:image/jpg;base64,/9j/4AAQSkZJRgABAQAAAQABAAD/2wCEAAkGBhQSERQUEhQUFRQUFRQYFxYWFRQUFBUUFRUVFBUXFRUXHSYeFxkjGhUUHy8gIycpLCwsFR4xNTAqNSYrLCkBCQoKDgwOGg8PGiwcHxwpKSksKSkpLCwsKSkpKSkpKSwsLCwsKSksKSksLCwsKSksLCwpKSwpLCwpKSwsKSksLP/AABEIAMIBAwMBIgACEQEDEQH/xAAcAAABBQEBAQAAAAAAAAAAAAAEAAIDBQYBBwj/xABGEAABAwEFBAcDCgUDAwUBAAABAAIRAwQFEiExBkFRYRMiMnGBkaGxwdEHFCNCUlOCk+HwFTNicpJDorIXJNJjc7PC8Rb/xAAaAQADAQEBAQAAAAAAAAAAAAABAgMABAUG/8QAKBEAAgICAgEDBAIDAAAAAAAAAAECEQMSITFBBCJRExQyYTNxobHR/9oADAMBAAIRAxEAPwDBhOASC7CgegKFG4p7ymAIWbUQCe0LgCe0IDJD6TVO0qNhUkrGoaUVYapY4OGoIKHa1TMRRqPXNn7yFWmO5W0rznYy9C12AnuXojHSJXbCWys83JDWVD10Jq6mJD0k3EqS8tpA04aYxHidPDig3Q0Yt9F7Kp72v0s6lKC/zjwCoLRfVVwh1SOIZr/lu8B4oH5wYgZDlmT3nekcr6KqCj+Rc0r1ewEvfLj4n4BBV71c45eZQC6gBy+Bznk6mVG4QnJFYUQTgFG1ShYw4BSNTApGhYUeXQFW263wCjbUYaVjbZaXVXFrd2pXmesWXJJY48J9s6IThiju+WEULb0hcNwTaNLCS3ccx7whrnoEF3IqzLJBjUZj9/vVck8cYT+kupKjr9LklkwrJLtMM2Y/mkLbfNWmCRmN6xGzZ/7gRoQtheNpwtgald3ov4qfgj6z+T+xz7e0GMsklWC7iczvSXZbOSjy4BdL1GXJBQs9VREuhJOAQGo60J7GSmtCnAWMJOASATgsAcAntTAnSiagqw2jA9ruBXq9zWwPYCDOS8gDlu9jLeG0yXmGt+sdJ4d/LmrYZc0c3qIWrNrKHtt4spCajgJ0Grj/AGtGZWavfbQNBFMhg+26J/CDl5z3LDXjtaJOGXuOrnEmfPM+KtLIkc8MLfZury2tLgQwYG/adGL4N9VkLXtLTbMEvPLT/I+5Za1Xk+oes4nluHcNFCoPI2dMcSRpLPtRidBbhHIq9pPkSF54tDs7en1HHuRhPwyWXFXKNOCnKA2lo3p1G0tdoU+8W6TOdwkldEqSSUJxRpUjUwp1MoGJmqZgUTQpmLAIrXTlpAQVO6G0aTie06fNWwVXeNoNR4aNAkl8itWAWax4WE8UK2phcDzz7ir+10sNJZu0HJeD691li0e36KK+k0Wd1swWocNR3H9Z81pB9JUJ3BZW0VcqTxqOqe4x74Wyuuj1AeK9bEvjzyedmf8AjgJASU3RpLoOY8NATgEgF1cx7tCXUg1SspIGoTGqQBcSJRF7HBOCjDk9rSUA0OxJ9OmTok7Cztug/ZGbj3NCgtF9FoOCKbd7jBd8B6p4wchJSSLLoWUxiquAHDj7z4IS37UuMMpjCNG4hn+GmNO8rO17c5xlk/3uzee7goLA/BUBJz3E5weJVklHog5XyXtruis4YnPxEiYMz3Kjqsc0w4EFXrNpXNOEtBj6wOXerJ1ClXbunks4p9EVkkvyMnRqotrpRFu2dc3NmYVcHFpgiFNxLRmn0FFNY4gykHrjkg5ai8SQAirttha4c1Rtqwi6VRcc4fSlvEqnutWbyk+QCE9Utx26RhKul6mOanG0eVkg4So4k3VdK4nECWBTNUFM5KZqxh7hkgrLZuuSjl2k2CkkZAt+ZU4WUtRWov8APVCzdOjjqNbzXz/q/f6hI9v03tw2Wlgu4vpHukLX3VVmk08s+9RWGyBrAOSZdOWNnB0+BXuwjqkeLOWzbLPEkugJKglHh+FdaxWl53aWmQqtczVHuReyJMS5jTU+nQJ/eaUYaXJzQSYAKI6BrM3HwGvmhrTeMDLqN9T4qkcUpEpZUuiZzWs7Zz+yMz+iHtF4kZD6McBm8+O5VNovQDTLn9Y9w3eKq69tLuQ9T3lWUIx/ZF5JS6LOveYEhoz35/8AJ29Vla0OJlx7uA7gh2uhTuMws5Ni0SUqrip2tTKYhPDwsK2SgqSjanNMtMIcuSDkRTWXbfoe2H5OHqgLxpioSQIVLTqEGQrmhWDhIXH6mUo00WwxjyitzaYKma6VPa7Niz3oGnMrY5qaseS1dE5U1F6Y0LhTNJqmC66LSxWjC4FbGy2gOaDKyF2Xc6oMR6rOJ39yZftEksY0kNjScvLRDBGWO14EyqORr5NNatpbPTkOqNJG5vWP+2Y8VWVNvKIOTah/C33vCw9usxpuwk6IfEujdhj6aFfJvmfKFTB/l1PJv/mrOy7e2R3aNZh/qpAt82OcfReX411pW3Y/22Nnt1gttKs0GlWpPnQYw13+L8JRnRFphwIPMELyrZm1npA3cArattVaLPXIpvmmBnTcMVOOQPYO6WkZo3aOSWCpVE1W0WgQGzdDFWJ4Iuy1advBFK0UzVGbaT2mk5wInCHHqucNJhswiNnLvfTe9tRpa8GCHCCP3xXlvBL7rZrj5Ot5FH0+vk0QCHptw1v7h+qKAUFdsPaea9U8kPCS7CSJjA12hwzWYtlnBd1M+J3eac+1veOsYbzyHlq5D1rcG6Z8z7huSauZ6ikoErWNbrmfTzUNa8Yybl3IC1W6BLjA9T4Kmtl5F2Tch6nvVFCMOxHNzD7ZeoG+Xeg7yqivbnOP7y7uCgck1qDm2aqOEpwYntZwUrWJaBYxrOC7UfHepENigyFgWFtpZZodzhKcyXDSe8wB3pz3Bnajua0H1dmsLtQ1tRTNehnV2E/W8m+xPEfVM+h8v1WoymmEtqAoy77RDo3FUwcQeaIpV9CEs4qcXFjJ6uzTO0VaXdYo2hWxskKrqmHFcPpo1aZ0ZHdMOpPRdmohzmtaQXzL5BimwaT9pzuG4A79KqnVmBMSQJ5n9lXtlpBvZgTqePxXYkSb4NDa7yaKZbAGUdXd3TCzF7WxgLSTUyG4M9pd7kXa3jAc8+SobxeXYQGmdNE7BjirJLLdrrXVc2kHOe0ThIZJaIzBL2jeN29WH/T+072Af3Psrf8AlaFQ4yHPjSBB5gNB80GaZmZEcN/fp70OB+fk1X/8LVGr7O3+602Jvsc5S09iz9a02Ud1spE/7aRWVZQlFUQ4aYvDF7lrKa/s0V5bLsoUg/5yHOLoAbWe5uhMyKbd4Gh3qjtlod2XEGN+sxI7R6x8TvRTXk02gh8tfJlrowkEEyR3Jla6KtSBSY55bM4RPA5Ea6+oSvsMaQCy0EZgkHiDB8wtbcO2FpszWPr46tmJgOe7FUYJAODEcTmT4A6RnOJrU3MJD2lpGRDgQQeYKurltAq03UX8MjyAjrHtEAZBgyzVId0S9V+FpWe1XdeFOsxtSm4OY4SCP3kprW3IFeJbG7VusVWHSaLu006jg4cxv4r2inaW1aTXsOJrgCCOCKZ5+TG4f0HByS5TGQ7kkxKzwV9cnTzQFpvINybm7juCDtV4F2QyCDWlk8I9FQ8slq1i4yTKfRqGIPVbMkgZngJ39yhaBv8A34p5E/vIKXY7OGCTAMbp96eGcV1rITw3uA5pibZwBdlPqUgBJOcCBGvPuUMorkV8HKzoCKsl0Oed0xMTx0BO5Mslk6R3WIaxmbnEwByniuW29iAadJwwyeuAQ5wOcScwBp4cFhGx1ue0NZGRDRkCDLs5IzyGQ81U1apcU1cWSElKx1N0EIq3sDXnC4OGRkcwg1aXPZG1G1Q4dZrQ5pznJwxDhoT5IPjk0efaDUrT9oBw5yPUFdfVEy0EDeCcXrAUNVkErlJhcQ1oJJyAAklEa6LWxW4sPLgjaxbUEt14K32W+TmpaHBtR+DIkgDEWtHHnugStU3Ymw06mEOf1acnpHS7pPsQ3qg6TwUpY05WuGUjkev6PMaAxVGhwcGBwxFoxEAkYiASATEwCQtjZLBYYkuvF39IbQZ/9zCvL02XwHBS6Jz8ONpLcbKggnCC7SYOayn8ecP9Oh+RS/8AFXUE1dkvuZRuNFwyz2EETZrY5u8utTW5dwbHqhNr7JZ2PwWUYWBrXOLq7ahdiAcDEyBBGTt+4KurX3UeMJ6MA5dWlSafNrZ9VnOjJqlu8ujzMJZxpFsGbaXK/wBltSotLcdQ9Qb9C895z48NNwCGq3zGVJrWDkMz3ner+w7Kvt1d9Ck+nTZQphznVHFrBmxo0BMkmNPqq2Z8jpHat9jHd0jtxd9kbmlIlY0skduWYX+K1ftnyCRvGr9sr0Kn8kLN94UctSKNVwHZ1MiO20d5jUFFWj5GaVNzm1LeAWgThslZ2oBABDocYc3IScwjqwrJi+TzIW+pPbd5qVt51WRge9saQ4geWi9Ob8jVnxMabdUlxaB/2dQDE4vABcXQ0zTfkdIzTrV8lNiY5zH2yvLJxEUAA2HYMyZAkkRxkI6SN9fEjzutffzhpFdrXPaMnABhwjXsiJEzpBz0OZv9ktjq1Vhq2c06jHdV2I4XMcNWkCePin7V7IWKy0Q+hWtFSo92FoqU2sYW4RjcDGcYg3v9bH5PNohYW1w9r3ktD8LIJwjJ3VO8AT3SeK2tPkd5N4+0o9qPk5r2Szmu7CWtc0ODSSWtccLSZGgMD8Q4K0+S3aYgmyVDk6XUidzhm5niMxzB4q6v75WbNaLPVomlULarHMM4WxiEAjM5gwRzC8isFdzHhwMOY4EHmDIKHHgWpSTjPyfTVMZDuXFWbP32yvZqVUuAL2iRwcOq71BXU9nnOEk6o+bU5rEebsO4yoX0iNQVNHpsibTUgC5KSYQkY2Z0y3Hf+9VwHec/37E6lSL8gWg8CQChbSIdGLFzWFOV68/v2JlNyaV0shhdzwjviT6e1YSTobVtBIgaDnqeKa2gSJAP6cVEibPbS0OA0cII4iQRPHMA+CYg3ZARCanOdJlNWAJH3QTicG6mnUH+0mPRAIy6rRgrMdEw4ZcRoQg+ho9h931GkgOGR1iPet1s/dLcX0TZccgThyESSSAABGvcsHb7MaFd1OC2DkHdoA5gOjQxuWq2Z2gc0FhBId1Tg1IMGOYy9FVPjghKNOmbe13iKbBSs7jhyL3iWl7yPMAcFDZrvcRif9GwaucCPADVx5BJl7MpUhBqNbiDpwNkuGkuJIMKnvHakvcXAEuP1nnEfAaDwSJa/wDR21Ll8/rpFhf1+tpQ5uUNDKTT2oEjE7zJ8VgrbRh3I5jx/WVJbqrnuLnGSri4bBTtIwPnE0HCQYPNOvhE5XdszQGY71DVokWiR3jvaJ9oWnvXZN9MFzDiA1EdYD3qhrZV6J4uaPAkT7Us1wVwy9xtPk2j+Jmm8w202eq2edN1OuDrwpnevYKtzUTrXYAJ0wjrOcXE9rmMuQXilw1+ht1hqH6tqZTdybXaabp817bT6GHno3zTiescWsGIOoKljftQ2b8iCtclEGH2gZgyCAO0Q9xaMXVkgGeHoXaLtoViB0oLi1jTAaS4NDuW/I/hUNa0UXYZouOQAdiiAABm4cI9Cn2StSFRoFFzXYh1i5xgnL2mFUkR/MrPIJtGY0htNuWJziAcOQl78ufIKO9rusdRzq1SqAHk4smOacIbIOJhLcqbTumOBMyONEtc42cnC6HAudphcSZ3jqkLDbabRMZUbTwscIxCjTxlxOTWdIT1TBDj4SRkJN1yPCG7ozO1tvaMZpYnUQ7Cwuz6pPaggSXFpMAb81kLTeDqRcYcyuXaEQabQIaBOeL2K6u2+GvvGk600+kZiIwFxbDniGOGuQJaRruMlF/K9Qb85oPbTdTL7O3E0yc6b6lMHER1jha3wwpHytjqvWSgkZSpYSS0gdsNMAfWdIwgcciUNfN2uoVyCDhJgEggO00O/wDRaCy1HPYDTpgYmAS5xGQEaNzjLkh7bddWpTIqlgLes0DLMDTrQeW9QTOiTsAs171GNDWuIAnLvJK4gnUyMikmstogunbww4TB5osWth3t8Sqa20gKh55p1nog5uOEcdT3AbyskQbont7qf1czxGir3PTqtQbvDj4oZzpTdCM69670ZiePqprJZS6XEdVsT3nRSWpyIjZBSog5lOt7QCG/YaJ/vd1j7QPwqSxCXtbzk/2tGJ0+AKDrVC4lx1cST3kyUyIzZETyVlclwVLS8NY0mSGiBJLjub+8kFSolzg0akgDvJhe47D3YyxWKra4BcPoaEj65HXf6+TXDeikRk6Ri7f8nVCzgNq1HOqwJYwjqzxJHwVDbdha0/QguadA4gOHfu9i9FsNHE4veZcXanMlxMknnqrdlCI0OXP1P71VdUyG8keJ19k7UzWg8/2gP/4kqO77O6lVBq03t1iQ5kOjqmSNxhe8MogHT3IymwQZjCNZiABxQeNDxzNO6PnW0VzUqYsy50SScRc76xnmV6V8ntn+bTUdTa57hq4nqN4NjQnj4I69K1O11QKVKmKbT/MFNofUPEGJDfamXrb20GYWxO9GMaBkybM1lrvSx1rNUBEu+sw6h2cFp3/3Ly2nUnEPsucO+DqgK17uaS4TnI8/3PgrK47v6QZGB5nPekly+Bo8LkFtLVdbM2V1Imo7IkZDlxKsrJdDGmYxHifcleTsDSd+g708Y12TlK+EdvLacM6oGJ/kB3lYXaBxlrwIkh0cDOftCuKdlOsEkk8ySpbZsTbK9E1G0XBgk4nkMBHLFrmAllbHx+1jb2nDUczUFlVve0isI/CveLq2lbaGCrSr0HU3tcW9emC0kS0OGoIyBB4rxN1zPfTo9YMqMY0OkYmktECc9IJB45cEJdtwWiy1S6iab6Tu1TLi0+BIiRuPmpRhJLovOUZeT30XjU316I7n0vPPd5rrbzfD5r0Jyw/SU8usMU/hnyXljGkjSOWUjyKa+meHotbXgVJPyen17wc6lhNooBxxBxFSl2XAZju63mvnGwtdRtdSi5wLmmrSxA4hiEtDgRqCRrzW4qBVNrsLZLgAC7M5b/2EkpWi+L2mdq1C2qyocQLXsJzLSS0gmDqDlruWg25vp1vdStJc0VK5LGWcEP6GgCMBqOGj3uNR0cMOWirb0qFwh5kDONB47/WFWWYYqoIzbS6x/qcey0d59JQ24o6tVKpBF4VyJY0kNblAJAJ3kxrmq3Crapd7yB1S5zuAkkk8O9azZ35Ja9YB9od0TPsjN8e5JR1qUYoxbrJoTkSGntNGRAIyJ4EJL3H/AKZWEgY6QcQAMROZDQAPQBJGkc31ZHgF50Cc949iB6QwOCs61VV1WnGY0TJiyB3mU+jS3nyShdlMTZdXPa4oWgQDjABngOCpm0QRKlsVqwEg9l2vJMewsMbjodyNk6oQ6jXka4S3/Lqn0lCVTmURaXdT8Q9AUK52/wA+/RFEZdh9xCa7ORJ8mkhez39asF3XfSGQc19U8y6CP/kK8SuqthqsPOPMR7163flQ1LtsNUZimH0nciIAn8v1TJ0Taslu2qNCRmAYjx3jgrihm0Z6k5ZRA/8AwLIXbazkSYgjPeG6Ee3LmrWxXjAEkRB4zOfmqpkHE1tmsZI1WV2kvg1nGzUT9G0xVcPru+wDw4+Sh2i2sNOmKbSRjHWLe0GzBw8CUPdtrs7WYqTi6Bk1whwPMb0bBVck1eq2zU/6yPILF260mq7XL2ngiL6vUvcc9VBdd3urVOjYYqAOIkxm0AxPGChKVcD48bZDeFjwsaN8yVf7ONhoVNaqNZpw1muEcW+8ZFG2K3OYOrHlKSwtGsaq29qgcQJyGveq59sqP1Lu7QeiIu6xOcTiEMALnk/ZYC4jxiPFNtYulclpsRs6bVaYIPR0wHVCMpxdikDuxDM8hG9a3bG3Oc75vTkU6cYgMgXjdHBvtngrj5OrF82uvp3jr1sdodxOL+WP8Q0eKoyySS7UkkniTmc0bM0UAsxSNMq9FALpsIOhHlCNi0UTWngpBVI4q3ZdZJwtEuJAAG8lHW3Y6rTYHOwxvwmcM8cvYtZqZmaloZHW035Aqur3L07SaeOnMwQ90+Ry9EReNEGsKYzAPWjj+isKVB0dQgYcomEaQVJrowto2UrB0Ox1BlHZ4ZzED14KzujZfCRiEmZDRn1jvJ3n2e3W2ex1nGGtxexa259n+jhz4L+WgXNOMV5O3FlnLwD7ObNNpAOc0F55dlaSITAE7EonUcNNJOSWAfIzqpXXWokRkmwmEKlBEkkksARTBUIyBMcNycmOREZK2g5zJ3Yo8SBEIVyPpWjBT/Hl3wCJ45gHwVeXIo55dnWLb7N7dsbSdZ7QD0b4lwBMOEQ/LQ5Ce4cwsMx0FSVaaNWLdG3rXvRpmelY9s5Fp63i0aIuz37QcZFRueuYB8ivOEljHpV8WYV2B1Nwc5kxn2hw71QWasWneCOOqzNB7geqS3uJHsRn8Vqg5vxR9oB3qRK1m1PQ9nNkjWPzioPog6Gj7TwJ8kNZPob1eDlic8juqUgR/uYQtX8n1+fOruLTHSUSZAy7JJkDmxw/xKqtp7lNR7K1IgVqek9lzZnC7x0PMrATota0FCPsbeCgZaj9YQY019d6kFqTWToeyxt4KS8yGWS0EZHo483NBTRXUF6nHZ6zBqabo7xB9yZMWj0faK3tpXXSY0jNtnZ4DCT6NKxdO8eaP2ntgqXXQqN/9B3myPaViWW5FMz5NdStwRVO2hY5l4ImneSNim1sN5hj2vAzaZ/Qq6vHakVKZAbhES4kzMZxovO6d6qW23x9E+PslakFN9D7gb0lWpUPP1KurHdDnOwtIIJknMRKyuzdtd0cNEuc+AOJyAlerXVYOjYAe1v796Sc6K4sWz56RLd13tpNho8d5RZXYyUVV2S5megq6Qn6SuMKie/JcZXAShoMwJIb50upganySnQprbYjTdBzG48VACnMNIXFI4KMrGEmOTpXCiIxwH0buRn1A95Q2Ao2xgHEDpyzMZ6DyUdqtgIwsbhYPFx5uPuRIvsEJUtOpORXKbw0zE98H0IhRlEm0deyE1TB0iE6jW6Mzhaf7m4h5ImRCGpycDPJTMsL3CQJAIEyBr3nmlKos9ktpalhrirTzByezc4fHXzI3r0kbUWWs3Gyq2nOrKh6MsPAOd1XDhBXktSylpg6jUaEGSITrRVyDRpr8FrA4JqzdX1tZQpg9G4VX7g3Ng5udpHIT4arHs2jtAJPSHMzBDSPARkFWroWAopGgobaVR2msd5tPvVjZ9umfWY4dxDh7ljsKdhWNqj1vZ+/6NqsVWyMd12tcabXSHYZxtAnWHZZboWUFVY9lQtcC0kOByIJBB5EL0GybOuNJhc89IRLsWck566ytdCSh5AxWUrLSizsvW3Bru4j3wqvozJbq4bhmfRNZOg9tqTrVVJYe5V5cRkfUZrvSkgjijZqNd8mllx1C49mlJ8TovW6R3rzT5KWno7ROpc3ywrdtrFvxUJPk78cfaWb6ohVN5WzQA5khRWy9QATKzOzt8m2Wt+H+XRyni/9FNuyqjXZsnPQNaZyR8So3U1g3QAC9JF9EurUHY+cbFbm1h0dbJ253H9UFeV2OpGDmDoRv/VDPpqzsV5Yop1c4PVJ0O6HfFWOdMq2lMeFZW663NlwacM+Q3eHNV7gsORJLpCUIiMfYj1wOOQ79R6gJtrs+E5dkzHI72nmPgd6jmCCNRmrWoRUbzgH8PHvaZHd4LEpLkqHU/FEWa7C8xips/8AcqNYPNxySfZyNU11I668wiAhqUC3XUHUGQfEKeztD8j++a7TcRp6qd5Y1rHsDg760nImT2I+rhjI+wopglD4IzdpEyYAE8S4f08fGEdZmdCwVMw55BpAgEYWmHVHTrmMIyjtHcirPVa7C7CHROR0zEEH98Cg7QX1qwAzc6ABkA1jRkODWtaO4AEotUbHLbsgecRe8jfJMRmc9BlnmhHGTKNvO1tMU6X8tm+INR57VQjnoBuaBvmQko7djYTgEgnhqIBAJEJwTHuQMWuyl2dNaBI6rOsfDReoUWLObFXd0dIkjrO1WqosSRd8iZOOAW/ry6GgSO07Ie8qL5PrAKbHWh/bfk2eCpbxLrZahTb2G5eA1PmrXaa+WWNjWToIACYkzQ2x9Izja108QDn4oWwbM0K5M04H9JLVV7KVPnA6R3gFpLFaOje7hCOrqxb5oguHorJbH0WOOGo0EYiJxN3T3H0WwqVBC8a2mtB+cYgTIMyNQVr9l9o6lVmCoJIGTuPfzUpJ9nZhyKqYXtLaIpujgVLsJdDbNSMOxdIcZJEHrZwu26wmoIiSfRWtko9G1rdwAHkppM6ZTWyVlo05qO0Pw5pMqoC87eA0yi3RqthwtCSxdPacNEToSPVcS7D6lDaLmoT/ACaX5bPgoKlzUPuaX5bPgkkuo4fBeXddlLo2/RU9PsN+CpalzUJP0NL8tnwSSQQURG5qH3NL8tnwSNzUPuaX5bPgkkiYabmofc0vy2fBTUboow36Gl2j/ps4DkkksKwltzUMLx0NKAcvo2ZZuGWXADyQpuWh9xR/LZ8EkkRB77loSPoKOv3bPgoP4PQ+5pbv9NnDuSSQCw6x3PQAyo0t3+mznyXf4TRDa5FGkCRTB+jZmC9sjTQpJJxF2wD+DUPuaX5bPgu/wah9zS/LZ8FxJKUOi5qH3NL8tnwTv4LQ+4o/ls+CSSxjhuWh9xR/LZ8F2jctDEPoaWo/02fBJJB9GRtbqu+kGCKbB3Mb8EfVsbMJ6jND9UJJJV+Isuyu2Tu6kKlQinTBgZhjQd/JUW112UnWjrUqZy3sad/MJJJkKaLZSwU20+rTYO5rR7ArOrZGSeo3/EJJJ30IuzLXjdlI1DNKmcz9RvwWg2ZsNMDKmwdzWj3JJJB/Bom0G/ZHkE40W/ZHkEkkGaPYuhbwHkFX3hZmFubW+QXElOR1xZm2XbS+7p7/AKjePckkkhQb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83974" name="AutoShape 6" descr="data:image/jpg;base64,/9j/4AAQSkZJRgABAQAAAQABAAD/2wCEAAkGBhQSERQUEhQUFRQUFRQYFxYWFRQUFBUUFRUVFBUXFRUXHSYeFxkjGhUUHy8gIycpLCwsFR4xNTAqNSYrLCkBCQoKDgwOGg8PGiwcHxwpKSksKSkpLCwsKSkpKSkpKSwsLCwsKSksKSksLCwsKSksLCwpKSwpLCwpKSwsKSksLP/AABEIAMIBAwMBIgACEQEDEQH/xAAcAAABBQEBAQAAAAAAAAAAAAAEAAIDBQYBBwj/xABGEAABAwEFBAcDCgUDAwUBAAABAAIRAwQFEiExBkFRYRMiMnGBkaGxwdEHFCNCUlOCk+HwFTNicpJDorIXJNJjc7PC8Rb/xAAaAQADAQEBAQAAAAAAAAAAAAABAgMABAUG/8QAKBEAAgICAgEDBAIDAAAAAAAAAAECEQMSITFBBCJRExQyYTNxobHR/9oADAMBAAIRAxEAPwDBhOASC7CgegKFG4p7ymAIWbUQCe0LgCe0IDJD6TVO0qNhUkrGoaUVYapY4OGoIKHa1TMRRqPXNn7yFWmO5W0rznYy9C12AnuXojHSJXbCWys83JDWVD10Jq6mJD0k3EqS8tpA04aYxHidPDig3Q0Yt9F7Kp72v0s6lKC/zjwCoLRfVVwh1SOIZr/lu8B4oH5wYgZDlmT3nekcr6KqCj+Rc0r1ewEvfLj4n4BBV71c45eZQC6gBy+Bznk6mVG4QnJFYUQTgFG1ShYw4BSNTApGhYUeXQFW263wCjbUYaVjbZaXVXFrd2pXmesWXJJY48J9s6IThiju+WEULb0hcNwTaNLCS3ccx7whrnoEF3IqzLJBjUZj9/vVck8cYT+kupKjr9LklkwrJLtMM2Y/mkLbfNWmCRmN6xGzZ/7gRoQtheNpwtgald3ov4qfgj6z+T+xz7e0GMsklWC7iczvSXZbOSjy4BdL1GXJBQs9VREuhJOAQGo60J7GSmtCnAWMJOASATgsAcAntTAnSiagqw2jA9ruBXq9zWwPYCDOS8gDlu9jLeG0yXmGt+sdJ4d/LmrYZc0c3qIWrNrKHtt4spCajgJ0Grj/AGtGZWavfbQNBFMhg+26J/CDl5z3LDXjtaJOGXuOrnEmfPM+KtLIkc8MLfZury2tLgQwYG/adGL4N9VkLXtLTbMEvPLT/I+5Za1Xk+oes4nluHcNFCoPI2dMcSRpLPtRidBbhHIq9pPkSF54tDs7en1HHuRhPwyWXFXKNOCnKA2lo3p1G0tdoU+8W6TOdwkldEqSSUJxRpUjUwp1MoGJmqZgUTQpmLAIrXTlpAQVO6G0aTie06fNWwVXeNoNR4aNAkl8itWAWax4WE8UK2phcDzz7ir+10sNJZu0HJeD691li0e36KK+k0Wd1swWocNR3H9Z81pB9JUJ3BZW0VcqTxqOqe4x74Wyuuj1AeK9bEvjzyedmf8AjgJASU3RpLoOY8NATgEgF1cx7tCXUg1SspIGoTGqQBcSJRF7HBOCjDk9rSUA0OxJ9OmTok7Cztug/ZGbj3NCgtF9FoOCKbd7jBd8B6p4wchJSSLLoWUxiquAHDj7z4IS37UuMMpjCNG4hn+GmNO8rO17c5xlk/3uzee7goLA/BUBJz3E5weJVklHog5XyXtruis4YnPxEiYMz3Kjqsc0w4EFXrNpXNOEtBj6wOXerJ1ClXbunks4p9EVkkvyMnRqotrpRFu2dc3NmYVcHFpgiFNxLRmn0FFNY4gykHrjkg5ai8SQAirttha4c1Rtqwi6VRcc4fSlvEqnutWbyk+QCE9Utx26RhKul6mOanG0eVkg4So4k3VdK4nECWBTNUFM5KZqxh7hkgrLZuuSjl2k2CkkZAt+ZU4WUtRWov8APVCzdOjjqNbzXz/q/f6hI9v03tw2Wlgu4vpHukLX3VVmk08s+9RWGyBrAOSZdOWNnB0+BXuwjqkeLOWzbLPEkugJKglHh+FdaxWl53aWmQqtczVHuReyJMS5jTU+nQJ/eaUYaXJzQSYAKI6BrM3HwGvmhrTeMDLqN9T4qkcUpEpZUuiZzWs7Zz+yMz+iHtF4kZD6McBm8+O5VNovQDTLn9Y9w3eKq69tLuQ9T3lWUIx/ZF5JS6LOveYEhoz35/8AJ29Vla0OJlx7uA7gh2uhTuMws5Ni0SUqrip2tTKYhPDwsK2SgqSjanNMtMIcuSDkRTWXbfoe2H5OHqgLxpioSQIVLTqEGQrmhWDhIXH6mUo00WwxjyitzaYKma6VPa7Niz3oGnMrY5qaseS1dE5U1F6Y0LhTNJqmC66LSxWjC4FbGy2gOaDKyF2Xc6oMR6rOJ39yZftEksY0kNjScvLRDBGWO14EyqORr5NNatpbPTkOqNJG5vWP+2Y8VWVNvKIOTah/C33vCw9usxpuwk6IfEujdhj6aFfJvmfKFTB/l1PJv/mrOy7e2R3aNZh/qpAt82OcfReX411pW3Y/22Nnt1gttKs0GlWpPnQYw13+L8JRnRFphwIPMELyrZm1npA3cArattVaLPXIpvmmBnTcMVOOQPYO6WkZo3aOSWCpVE1W0WgQGzdDFWJ4Iuy1advBFK0UzVGbaT2mk5wInCHHqucNJhswiNnLvfTe9tRpa8GCHCCP3xXlvBL7rZrj5Ot5FH0+vk0QCHptw1v7h+qKAUFdsPaea9U8kPCS7CSJjA12hwzWYtlnBd1M+J3eac+1veOsYbzyHlq5D1rcG6Z8z7huSauZ6ikoErWNbrmfTzUNa8Yybl3IC1W6BLjA9T4Kmtl5F2Tch6nvVFCMOxHNzD7ZeoG+Xeg7yqivbnOP7y7uCgck1qDm2aqOEpwYntZwUrWJaBYxrOC7UfHepENigyFgWFtpZZodzhKcyXDSe8wB3pz3Bnajua0H1dmsLtQ1tRTNehnV2E/W8m+xPEfVM+h8v1WoymmEtqAoy77RDo3FUwcQeaIpV9CEs4qcXFjJ6uzTO0VaXdYo2hWxskKrqmHFcPpo1aZ0ZHdMOpPRdmohzmtaQXzL5BimwaT9pzuG4A79KqnVmBMSQJ5n9lXtlpBvZgTqePxXYkSb4NDa7yaKZbAGUdXd3TCzF7WxgLSTUyG4M9pd7kXa3jAc8+SobxeXYQGmdNE7BjirJLLdrrXVc2kHOe0ThIZJaIzBL2jeN29WH/T+072Af3Psrf8AlaFQ4yHPjSBB5gNB80GaZmZEcN/fp70OB+fk1X/8LVGr7O3+602Jvsc5S09iz9a02Ud1spE/7aRWVZQlFUQ4aYvDF7lrKa/s0V5bLsoUg/5yHOLoAbWe5uhMyKbd4Gh3qjtlod2XEGN+sxI7R6x8TvRTXk02gh8tfJlrowkEEyR3Jla6KtSBSY55bM4RPA5Ea6+oSvsMaQCy0EZgkHiDB8wtbcO2FpszWPr46tmJgOe7FUYJAODEcTmT4A6RnOJrU3MJD2lpGRDgQQeYKurltAq03UX8MjyAjrHtEAZBgyzVId0S9V+FpWe1XdeFOsxtSm4OY4SCP3kprW3IFeJbG7VusVWHSaLu006jg4cxv4r2inaW1aTXsOJrgCCOCKZ5+TG4f0HByS5TGQ7kkxKzwV9cnTzQFpvINybm7juCDtV4F2QyCDWlk8I9FQ8slq1i4yTKfRqGIPVbMkgZngJ39yhaBv8A34p5E/vIKXY7OGCTAMbp96eGcV1rITw3uA5pibZwBdlPqUgBJOcCBGvPuUMorkV8HKzoCKsl0Oed0xMTx0BO5Mslk6R3WIaxmbnEwByniuW29iAadJwwyeuAQ5wOcScwBp4cFhGx1ue0NZGRDRkCDLs5IzyGQ81U1apcU1cWSElKx1N0EIq3sDXnC4OGRkcwg1aXPZG1G1Q4dZrQ5pznJwxDhoT5IPjk0efaDUrT9oBw5yPUFdfVEy0EDeCcXrAUNVkErlJhcQ1oJJyAAklEa6LWxW4sPLgjaxbUEt14K32W+TmpaHBtR+DIkgDEWtHHnugStU3Ymw06mEOf1acnpHS7pPsQ3qg6TwUpY05WuGUjkev6PMaAxVGhwcGBwxFoxEAkYiASATEwCQtjZLBYYkuvF39IbQZ/9zCvL02XwHBS6Jz8ONpLcbKggnCC7SYOayn8ecP9Oh+RS/8AFXUE1dkvuZRuNFwyz2EETZrY5u8utTW5dwbHqhNr7JZ2PwWUYWBrXOLq7ahdiAcDEyBBGTt+4KurX3UeMJ6MA5dWlSafNrZ9VnOjJqlu8ujzMJZxpFsGbaXK/wBltSotLcdQ9Qb9C895z48NNwCGq3zGVJrWDkMz3ner+w7Kvt1d9Ck+nTZQphznVHFrBmxo0BMkmNPqq2Z8jpHat9jHd0jtxd9kbmlIlY0skduWYX+K1ftnyCRvGr9sr0Kn8kLN94UctSKNVwHZ1MiO20d5jUFFWj5GaVNzm1LeAWgThslZ2oBABDocYc3IScwjqwrJi+TzIW+pPbd5qVt51WRge9saQ4geWi9Ob8jVnxMabdUlxaB/2dQDE4vABcXQ0zTfkdIzTrV8lNiY5zH2yvLJxEUAA2HYMyZAkkRxkI6SN9fEjzutffzhpFdrXPaMnABhwjXsiJEzpBz0OZv9ktjq1Vhq2c06jHdV2I4XMcNWkCePin7V7IWKy0Q+hWtFSo92FoqU2sYW4RjcDGcYg3v9bH5PNohYW1w9r3ktD8LIJwjJ3VO8AT3SeK2tPkd5N4+0o9qPk5r2Szmu7CWtc0ODSSWtccLSZGgMD8Q4K0+S3aYgmyVDk6XUidzhm5niMxzB4q6v75WbNaLPVomlULarHMM4WxiEAjM5gwRzC8isFdzHhwMOY4EHmDIKHHgWpSTjPyfTVMZDuXFWbP32yvZqVUuAL2iRwcOq71BXU9nnOEk6o+bU5rEebsO4yoX0iNQVNHpsibTUgC5KSYQkY2Z0y3Hf+9VwHec/37E6lSL8gWg8CQChbSIdGLFzWFOV68/v2JlNyaV0shhdzwjviT6e1YSTobVtBIgaDnqeKa2gSJAP6cVEibPbS0OA0cII4iQRPHMA+CYg3ZARCanOdJlNWAJH3QTicG6mnUH+0mPRAIy6rRgrMdEw4ZcRoQg+ho9h931GkgOGR1iPet1s/dLcX0TZccgThyESSSAABGvcsHb7MaFd1OC2DkHdoA5gOjQxuWq2Z2gc0FhBId1Tg1IMGOYy9FVPjghKNOmbe13iKbBSs7jhyL3iWl7yPMAcFDZrvcRif9GwaucCPADVx5BJl7MpUhBqNbiDpwNkuGkuJIMKnvHakvcXAEuP1nnEfAaDwSJa/wDR21Ll8/rpFhf1+tpQ5uUNDKTT2oEjE7zJ8VgrbRh3I5jx/WVJbqrnuLnGSri4bBTtIwPnE0HCQYPNOvhE5XdszQGY71DVokWiR3jvaJ9oWnvXZN9MFzDiA1EdYD3qhrZV6J4uaPAkT7Us1wVwy9xtPk2j+Jmm8w202eq2edN1OuDrwpnevYKtzUTrXYAJ0wjrOcXE9rmMuQXilw1+ht1hqH6tqZTdybXaabp817bT6GHno3zTiescWsGIOoKljftQ2b8iCtclEGH2gZgyCAO0Q9xaMXVkgGeHoXaLtoViB0oLi1jTAaS4NDuW/I/hUNa0UXYZouOQAdiiAABm4cI9Cn2StSFRoFFzXYh1i5xgnL2mFUkR/MrPIJtGY0htNuWJziAcOQl78ufIKO9rusdRzq1SqAHk4smOacIbIOJhLcqbTumOBMyONEtc42cnC6HAudphcSZ3jqkLDbabRMZUbTwscIxCjTxlxOTWdIT1TBDj4SRkJN1yPCG7ozO1tvaMZpYnUQ7Cwuz6pPaggSXFpMAb81kLTeDqRcYcyuXaEQabQIaBOeL2K6u2+GvvGk600+kZiIwFxbDniGOGuQJaRruMlF/K9Qb85oPbTdTL7O3E0yc6b6lMHER1jha3wwpHytjqvWSgkZSpYSS0gdsNMAfWdIwgcciUNfN2uoVyCDhJgEggO00O/wDRaCy1HPYDTpgYmAS5xGQEaNzjLkh7bddWpTIqlgLes0DLMDTrQeW9QTOiTsAs171GNDWuIAnLvJK4gnUyMikmstogunbww4TB5osWth3t8Sqa20gKh55p1nog5uOEcdT3AbyskQbont7qf1czxGir3PTqtQbvDj4oZzpTdCM69670ZiePqprJZS6XEdVsT3nRSWpyIjZBSog5lOt7QCG/YaJ/vd1j7QPwqSxCXtbzk/2tGJ0+AKDrVC4lx1cST3kyUyIzZETyVlclwVLS8NY0mSGiBJLjub+8kFSolzg0akgDvJhe47D3YyxWKra4BcPoaEj65HXf6+TXDeikRk6Ri7f8nVCzgNq1HOqwJYwjqzxJHwVDbdha0/QguadA4gOHfu9i9FsNHE4veZcXanMlxMknnqrdlCI0OXP1P71VdUyG8keJ19k7UzWg8/2gP/4kqO77O6lVBq03t1iQ5kOjqmSNxhe8MogHT3IymwQZjCNZiABxQeNDxzNO6PnW0VzUqYsy50SScRc76xnmV6V8ntn+bTUdTa57hq4nqN4NjQnj4I69K1O11QKVKmKbT/MFNofUPEGJDfamXrb20GYWxO9GMaBkybM1lrvSx1rNUBEu+sw6h2cFp3/3Ly2nUnEPsucO+DqgK17uaS4TnI8/3PgrK47v6QZGB5nPekly+Bo8LkFtLVdbM2V1Imo7IkZDlxKsrJdDGmYxHifcleTsDSd+g708Y12TlK+EdvLacM6oGJ/kB3lYXaBxlrwIkh0cDOftCuKdlOsEkk8ySpbZsTbK9E1G0XBgk4nkMBHLFrmAllbHx+1jb2nDUczUFlVve0isI/CveLq2lbaGCrSr0HU3tcW9emC0kS0OGoIyBB4rxN1zPfTo9YMqMY0OkYmktECc9IJB45cEJdtwWiy1S6iab6Tu1TLi0+BIiRuPmpRhJLovOUZeT30XjU316I7n0vPPd5rrbzfD5r0Jyw/SU8usMU/hnyXljGkjSOWUjyKa+meHotbXgVJPyen17wc6lhNooBxxBxFSl2XAZju63mvnGwtdRtdSi5wLmmrSxA4hiEtDgRqCRrzW4qBVNrsLZLgAC7M5b/2EkpWi+L2mdq1C2qyocQLXsJzLSS0gmDqDlruWg25vp1vdStJc0VK5LGWcEP6GgCMBqOGj3uNR0cMOWirb0qFwh5kDONB47/WFWWYYqoIzbS6x/qcey0d59JQ24o6tVKpBF4VyJY0kNblAJAJ3kxrmq3Crapd7yB1S5zuAkkk8O9azZ35Ja9YB9od0TPsjN8e5JR1qUYoxbrJoTkSGntNGRAIyJ4EJL3H/AKZWEgY6QcQAMROZDQAPQBJGkc31ZHgF50Cc949iB6QwOCs61VV1WnGY0TJiyB3mU+jS3nyShdlMTZdXPa4oWgQDjABngOCpm0QRKlsVqwEg9l2vJMewsMbjodyNk6oQ6jXka4S3/Lqn0lCVTmURaXdT8Q9AUK52/wA+/RFEZdh9xCa7ORJ8mkhez39asF3XfSGQc19U8y6CP/kK8SuqthqsPOPMR7163flQ1LtsNUZimH0nciIAn8v1TJ0Taslu2qNCRmAYjx3jgrihm0Z6k5ZRA/8AwLIXbazkSYgjPeG6Ee3LmrWxXjAEkRB4zOfmqpkHE1tmsZI1WV2kvg1nGzUT9G0xVcPru+wDw4+Sh2i2sNOmKbSRjHWLe0GzBw8CUPdtrs7WYqTi6Bk1whwPMb0bBVck1eq2zU/6yPILF260mq7XL2ngiL6vUvcc9VBdd3urVOjYYqAOIkxm0AxPGChKVcD48bZDeFjwsaN8yVf7ONhoVNaqNZpw1muEcW+8ZFG2K3OYOrHlKSwtGsaq29qgcQJyGveq59sqP1Lu7QeiIu6xOcTiEMALnk/ZYC4jxiPFNtYulclpsRs6bVaYIPR0wHVCMpxdikDuxDM8hG9a3bG3Oc75vTkU6cYgMgXjdHBvtngrj5OrF82uvp3jr1sdodxOL+WP8Q0eKoyySS7UkkniTmc0bM0UAsxSNMq9FALpsIOhHlCNi0UTWngpBVI4q3ZdZJwtEuJAAG8lHW3Y6rTYHOwxvwmcM8cvYtZqZmaloZHW035Aqur3L07SaeOnMwQ90+Ry9EReNEGsKYzAPWjj+isKVB0dQgYcomEaQVJrowto2UrB0Ox1BlHZ4ZzED14KzujZfCRiEmZDRn1jvJ3n2e3W2ex1nGGtxexa259n+jhz4L+WgXNOMV5O3FlnLwD7ObNNpAOc0F55dlaSITAE7EonUcNNJOSWAfIzqpXXWokRkmwmEKlBEkkksARTBUIyBMcNycmOREZK2g5zJ3Yo8SBEIVyPpWjBT/Hl3wCJ45gHwVeXIo55dnWLb7N7dsbSdZ7QD0b4lwBMOEQ/LQ5Ce4cwsMx0FSVaaNWLdG3rXvRpmelY9s5Fp63i0aIuz37QcZFRueuYB8ivOEljHpV8WYV2B1Nwc5kxn2hw71QWasWneCOOqzNB7geqS3uJHsRn8Vqg5vxR9oB3qRK1m1PQ9nNkjWPzioPog6Gj7TwJ8kNZPob1eDlic8juqUgR/uYQtX8n1+fOruLTHSUSZAy7JJkDmxw/xKqtp7lNR7K1IgVqek9lzZnC7x0PMrATota0FCPsbeCgZaj9YQY019d6kFqTWToeyxt4KS8yGWS0EZHo483NBTRXUF6nHZ6zBqabo7xB9yZMWj0faK3tpXXSY0jNtnZ4DCT6NKxdO8eaP2ntgqXXQqN/9B3myPaViWW5FMz5NdStwRVO2hY5l4ImneSNim1sN5hj2vAzaZ/Qq6vHakVKZAbhES4kzMZxovO6d6qW23x9E+PslakFN9D7gb0lWpUPP1KurHdDnOwtIIJknMRKyuzdtd0cNEuc+AOJyAlerXVYOjYAe1v796Sc6K4sWz56RLd13tpNho8d5RZXYyUVV2S5megq6Qn6SuMKie/JcZXAShoMwJIb50upganySnQprbYjTdBzG48VACnMNIXFI4KMrGEmOTpXCiIxwH0buRn1A95Q2Ao2xgHEDpyzMZ6DyUdqtgIwsbhYPFx5uPuRIvsEJUtOpORXKbw0zE98H0IhRlEm0deyE1TB0iE6jW6Mzhaf7m4h5ImRCGpycDPJTMsL3CQJAIEyBr3nmlKos9ktpalhrirTzByezc4fHXzI3r0kbUWWs3Gyq2nOrKh6MsPAOd1XDhBXktSylpg6jUaEGSITrRVyDRpr8FrA4JqzdX1tZQpg9G4VX7g3Ng5udpHIT4arHs2jtAJPSHMzBDSPARkFWroWAopGgobaVR2msd5tPvVjZ9umfWY4dxDh7ljsKdhWNqj1vZ+/6NqsVWyMd12tcabXSHYZxtAnWHZZboWUFVY9lQtcC0kOByIJBB5EL0GybOuNJhc89IRLsWck566ytdCSh5AxWUrLSizsvW3Bru4j3wqvozJbq4bhmfRNZOg9tqTrVVJYe5V5cRkfUZrvSkgjijZqNd8mllx1C49mlJ8TovW6R3rzT5KWno7ROpc3ywrdtrFvxUJPk78cfaWb6ohVN5WzQA5khRWy9QATKzOzt8m2Wt+H+XRyni/9FNuyqjXZsnPQNaZyR8So3U1g3QAC9JF9EurUHY+cbFbm1h0dbJ253H9UFeV2OpGDmDoRv/VDPpqzsV5Yop1c4PVJ0O6HfFWOdMq2lMeFZW663NlwacM+Q3eHNV7gsORJLpCUIiMfYj1wOOQ79R6gJtrs+E5dkzHI72nmPgd6jmCCNRmrWoRUbzgH8PHvaZHd4LEpLkqHU/FEWa7C8xips/8AcqNYPNxySfZyNU11I668wiAhqUC3XUHUGQfEKeztD8j++a7TcRp6qd5Y1rHsDg760nImT2I+rhjI+wopglD4IzdpEyYAE8S4f08fGEdZmdCwVMw55BpAgEYWmHVHTrmMIyjtHcirPVa7C7CHROR0zEEH98Cg7QX1qwAzc6ABkA1jRkODWtaO4AEotUbHLbsgecRe8jfJMRmc9BlnmhHGTKNvO1tMU6X8tm+INR57VQjnoBuaBvmQko7djYTgEgnhqIBAJEJwTHuQMWuyl2dNaBI6rOsfDReoUWLObFXd0dIkjrO1WqosSRd8iZOOAW/ry6GgSO07Ie8qL5PrAKbHWh/bfk2eCpbxLrZahTb2G5eA1PmrXaa+WWNjWToIACYkzQ2x9Izja108QDn4oWwbM0K5M04H9JLVV7KVPnA6R3gFpLFaOje7hCOrqxb5oguHorJbH0WOOGo0EYiJxN3T3H0WwqVBC8a2mtB+cYgTIMyNQVr9l9o6lVmCoJIGTuPfzUpJ9nZhyKqYXtLaIpujgVLsJdDbNSMOxdIcZJEHrZwu26wmoIiSfRWtko9G1rdwAHkppM6ZTWyVlo05qO0Pw5pMqoC87eA0yi3RqthwtCSxdPacNEToSPVcS7D6lDaLmoT/ACaX5bPgoKlzUPuaX5bPgkkuo4fBeXddlLo2/RU9PsN+CpalzUJP0NL8tnwSSQQURG5qH3NL8tnwSNzUPuaX5bPgkkiYabmofc0vy2fBTUboow36Gl2j/ps4DkkksKwltzUMLx0NKAcvo2ZZuGWXADyQpuWh9xR/LZ8EkkRB77loSPoKOv3bPgoP4PQ+5pbv9NnDuSSQCw6x3PQAyo0t3+mznyXf4TRDa5FGkCRTB+jZmC9sjTQpJJxF2wD+DUPuaX5bPgu/wah9zS/LZ8FxJKUOi5qH3NL8tnwTv4LQ+4o/ls+CSSxjhuWh9xR/LZ8F2jctDEPoaWo/02fBJJB9GRtbqu+kGCKbB3Mb8EfVsbMJ6jND9UJJJV+Isuyu2Tu6kKlQinTBgZhjQd/JUW112UnWjrUqZy3sad/MJJJkKaLZSwU20+rTYO5rR7ArOrZGSeo3/EJJJ30IuzLXjdlI1DNKmcz9RvwWg2ZsNMDKmwdzWj3JJJB/Bom0G/ZHkE40W/ZHkEkkGaPYuhbwHkFX3hZmFubW+QXElOR1xZm2XbS+7p7/AKjePckkkhQb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83976" name="Picture 8" descr="http://www.theepochtimes.com/n2/images/stories/large/2009/05/27/Fueling.jpg"/>
          <p:cNvPicPr>
            <a:picLocks noChangeAspect="1" noChangeArrowheads="1"/>
          </p:cNvPicPr>
          <p:nvPr/>
        </p:nvPicPr>
        <p:blipFill>
          <a:blip r:embed="rId5" cstate="print"/>
          <a:srcRect/>
          <a:stretch>
            <a:fillRect/>
          </a:stretch>
        </p:blipFill>
        <p:spPr bwMode="auto">
          <a:xfrm>
            <a:off x="838200" y="3657600"/>
            <a:ext cx="4495800" cy="2514600"/>
          </a:xfrm>
          <a:prstGeom prst="rect">
            <a:avLst/>
          </a:prstGeom>
          <a:noFill/>
        </p:spPr>
      </p:pic>
      <p:pic>
        <p:nvPicPr>
          <p:cNvPr id="83978" name="Picture 10" descr="http://www.powertechlabs.com/images/2007102335564.jpg"/>
          <p:cNvPicPr>
            <a:picLocks noChangeAspect="1" noChangeArrowheads="1"/>
          </p:cNvPicPr>
          <p:nvPr/>
        </p:nvPicPr>
        <p:blipFill>
          <a:blip r:embed="rId6" cstate="print"/>
          <a:srcRect/>
          <a:stretch>
            <a:fillRect/>
          </a:stretch>
        </p:blipFill>
        <p:spPr bwMode="auto">
          <a:xfrm>
            <a:off x="838200" y="1066800"/>
            <a:ext cx="5257800" cy="26289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Project Motivation and Objectives</a:t>
            </a:r>
            <a:endParaRPr lang="en-CA" dirty="0"/>
          </a:p>
        </p:txBody>
      </p:sp>
      <p:sp>
        <p:nvSpPr>
          <p:cNvPr id="3" name="Content Placeholder 2"/>
          <p:cNvSpPr>
            <a:spLocks noGrp="1"/>
          </p:cNvSpPr>
          <p:nvPr>
            <p:ph idx="1"/>
          </p:nvPr>
        </p:nvSpPr>
        <p:spPr>
          <a:xfrm>
            <a:off x="979488" y="1524000"/>
            <a:ext cx="7707312" cy="4402138"/>
          </a:xfrm>
        </p:spPr>
        <p:txBody>
          <a:bodyPr/>
          <a:lstStyle/>
          <a:p>
            <a:r>
              <a:rPr lang="en-US" sz="2800" dirty="0" smtClean="0"/>
              <a:t>Perform series of well-defined experiments to generate data to guide development of engineering turbulence model suitable for rapid discharge simulations</a:t>
            </a:r>
          </a:p>
          <a:p>
            <a:r>
              <a:rPr lang="en-US" sz="2800" dirty="0" smtClean="0"/>
              <a:t> Objectives</a:t>
            </a:r>
          </a:p>
          <a:p>
            <a:pPr lvl="1"/>
            <a:r>
              <a:rPr lang="en-CA" sz="2400" dirty="0" smtClean="0"/>
              <a:t>experimentally characterize the effects of buoyancy and cross-flow in a complex flow structure</a:t>
            </a:r>
          </a:p>
          <a:p>
            <a:pPr lvl="1"/>
            <a:r>
              <a:rPr lang="en-CA" sz="2400" dirty="0" smtClean="0"/>
              <a:t>provide a quantitative database that can be used for future concentration measurements and also to validate CFD models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a:t>
            </a:r>
            <a:endParaRPr lang="en-CA" dirty="0"/>
          </a:p>
        </p:txBody>
      </p:sp>
      <p:sp>
        <p:nvSpPr>
          <p:cNvPr id="3" name="Content Placeholder 2"/>
          <p:cNvSpPr>
            <a:spLocks noGrp="1"/>
          </p:cNvSpPr>
          <p:nvPr>
            <p:ph idx="1"/>
          </p:nvPr>
        </p:nvSpPr>
        <p:spPr>
          <a:xfrm>
            <a:off x="990600" y="1143000"/>
            <a:ext cx="7707312" cy="4402138"/>
          </a:xfrm>
        </p:spPr>
        <p:txBody>
          <a:bodyPr/>
          <a:lstStyle/>
          <a:p>
            <a:r>
              <a:rPr lang="en-US" sz="2700" dirty="0" smtClean="0"/>
              <a:t>the momentum and buoyancy effects related to the rapid, uncontrolled release of hydrogen must be studied in detail to accurately determine the resultant dispersion.</a:t>
            </a:r>
          </a:p>
          <a:p>
            <a:r>
              <a:rPr lang="en-CA" sz="2700" dirty="0" smtClean="0"/>
              <a:t>In this study, dispersion of a buoyant, turbulent, round jet in a quiescent and moving ambient at a wide range of Froude numbers was investigated. </a:t>
            </a:r>
          </a:p>
          <a:p>
            <a:r>
              <a:rPr lang="en-CA" sz="2700" dirty="0" smtClean="0"/>
              <a:t>This study focuses on slow leaks which might take place in small-scaled hydrogen based systems.</a:t>
            </a:r>
          </a:p>
          <a:p>
            <a:endParaRPr lang="en-US" sz="2800" kern="1200" dirty="0" smtClean="0"/>
          </a:p>
          <a:p>
            <a:endParaRPr lang="en-CA" sz="2800"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z="3200" dirty="0" smtClean="0">
                <a:effectLst>
                  <a:outerShdw blurRad="38100" dist="38100" dir="2700000" algn="tl">
                    <a:srgbClr val="C0C0C0"/>
                  </a:outerShdw>
                </a:effectLst>
                <a:ea typeface="新細明體" charset="-120"/>
              </a:rPr>
              <a:t>Experimental Setup</a:t>
            </a:r>
            <a:endParaRPr lang="en-CA" sz="3200" dirty="0"/>
          </a:p>
        </p:txBody>
      </p:sp>
      <p:sp>
        <p:nvSpPr>
          <p:cNvPr id="3" name="Content Placeholder 2"/>
          <p:cNvSpPr>
            <a:spLocks noGrp="1"/>
          </p:cNvSpPr>
          <p:nvPr>
            <p:ph idx="1"/>
          </p:nvPr>
        </p:nvSpPr>
        <p:spPr>
          <a:xfrm>
            <a:off x="685800" y="1066800"/>
            <a:ext cx="5257800" cy="4402138"/>
          </a:xfrm>
        </p:spPr>
        <p:txBody>
          <a:bodyPr/>
          <a:lstStyle/>
          <a:p>
            <a:r>
              <a:rPr lang="en-CA" dirty="0" smtClean="0"/>
              <a:t>Jet Apparatus:</a:t>
            </a:r>
          </a:p>
          <a:p>
            <a:pPr lvl="1"/>
            <a:r>
              <a:rPr lang="en-US" kern="1200" dirty="0" smtClean="0"/>
              <a:t>honeycomb settling chamber</a:t>
            </a:r>
            <a:endParaRPr lang="en-CA" dirty="0" smtClean="0"/>
          </a:p>
          <a:p>
            <a:pPr lvl="1"/>
            <a:r>
              <a:rPr lang="en-US" kern="1200" dirty="0" smtClean="0"/>
              <a:t>Sharp-edged orifice</a:t>
            </a:r>
          </a:p>
          <a:p>
            <a:pPr lvl="1"/>
            <a:r>
              <a:rPr lang="en-US" kern="1200" dirty="0" smtClean="0"/>
              <a:t>Nozzle Diameter = 2mm</a:t>
            </a:r>
          </a:p>
          <a:p>
            <a:pPr lvl="0"/>
            <a:r>
              <a:rPr lang="en-CA" dirty="0" smtClean="0">
                <a:solidFill>
                  <a:srgbClr val="000000"/>
                </a:solidFill>
              </a:rPr>
              <a:t>Cross-flow assembly:</a:t>
            </a:r>
          </a:p>
          <a:p>
            <a:pPr lvl="1"/>
            <a:r>
              <a:rPr lang="en-CA" dirty="0" smtClean="0">
                <a:solidFill>
                  <a:srgbClr val="000000"/>
                </a:solidFill>
              </a:rPr>
              <a:t>11m/s ± 4%</a:t>
            </a:r>
          </a:p>
          <a:p>
            <a:pPr lvl="0"/>
            <a:r>
              <a:rPr lang="en-CA" dirty="0" smtClean="0">
                <a:solidFill>
                  <a:srgbClr val="000000"/>
                </a:solidFill>
              </a:rPr>
              <a:t>Laser: </a:t>
            </a:r>
            <a:r>
              <a:rPr lang="en-CA" dirty="0" err="1" smtClean="0">
                <a:solidFill>
                  <a:srgbClr val="000000"/>
                </a:solidFill>
              </a:rPr>
              <a:t>Nd</a:t>
            </a:r>
            <a:r>
              <a:rPr lang="en-CA" dirty="0" smtClean="0">
                <a:solidFill>
                  <a:srgbClr val="000000"/>
                </a:solidFill>
              </a:rPr>
              <a:t> YAG 532 nm</a:t>
            </a:r>
          </a:p>
          <a:p>
            <a:pPr lvl="0"/>
            <a:r>
              <a:rPr lang="en-CA" dirty="0" smtClean="0">
                <a:solidFill>
                  <a:srgbClr val="000000"/>
                </a:solidFill>
              </a:rPr>
              <a:t>CCD camera: </a:t>
            </a:r>
            <a:r>
              <a:rPr lang="en-CA" dirty="0" smtClean="0"/>
              <a:t>1376 × 1040 pixels </a:t>
            </a:r>
            <a:endParaRPr lang="en-CA" dirty="0" smtClean="0">
              <a:solidFill>
                <a:srgbClr val="000000"/>
              </a:solidFill>
            </a:endParaRPr>
          </a:p>
          <a:p>
            <a:pPr lvl="1">
              <a:buNone/>
            </a:pPr>
            <a:endParaRPr lang="en-CA" dirty="0" smtClean="0"/>
          </a:p>
          <a:p>
            <a:pPr lvl="1">
              <a:buNone/>
            </a:pPr>
            <a:endParaRPr lang="en-US" kern="1200" dirty="0" smtClean="0"/>
          </a:p>
        </p:txBody>
      </p:sp>
      <p:pic>
        <p:nvPicPr>
          <p:cNvPr id="1027" name="Picture 3" descr="nozzle2"/>
          <p:cNvPicPr>
            <a:picLocks noChangeAspect="1" noChangeArrowheads="1"/>
          </p:cNvPicPr>
          <p:nvPr/>
        </p:nvPicPr>
        <p:blipFill>
          <a:blip r:embed="rId4" cstate="print"/>
          <a:srcRect/>
          <a:stretch>
            <a:fillRect/>
          </a:stretch>
        </p:blipFill>
        <p:spPr bwMode="auto">
          <a:xfrm rot="5400000">
            <a:off x="4774630" y="2159570"/>
            <a:ext cx="4861271" cy="2828131"/>
          </a:xfrm>
          <a:prstGeom prst="rect">
            <a:avLst/>
          </a:prstGeom>
          <a:noFill/>
          <a:ln w="9525">
            <a:noFill/>
            <a:miter lim="800000"/>
            <a:headEnd/>
            <a:tailEnd/>
          </a:ln>
        </p:spPr>
      </p:pic>
      <p:pic>
        <p:nvPicPr>
          <p:cNvPr id="9" name="Picture 1" descr="experimental setup"/>
          <p:cNvPicPr>
            <a:picLocks noChangeAspect="1" noChangeArrowheads="1"/>
          </p:cNvPicPr>
          <p:nvPr/>
        </p:nvPicPr>
        <p:blipFill>
          <a:blip r:embed="rId5" cstate="print"/>
          <a:srcRect/>
          <a:stretch>
            <a:fillRect/>
          </a:stretch>
        </p:blipFill>
        <p:spPr bwMode="auto">
          <a:xfrm>
            <a:off x="1066800" y="1143000"/>
            <a:ext cx="7424470" cy="500611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Flow Conditions</a:t>
            </a:r>
            <a:endParaRPr lang="en-CA" dirty="0"/>
          </a:p>
        </p:txBody>
      </p:sp>
      <p:graphicFrame>
        <p:nvGraphicFramePr>
          <p:cNvPr id="4" name="Content Placeholder 3"/>
          <p:cNvGraphicFramePr>
            <a:graphicFrameLocks noGrp="1"/>
          </p:cNvGraphicFramePr>
          <p:nvPr>
            <p:ph idx="1"/>
          </p:nvPr>
        </p:nvGraphicFramePr>
        <p:xfrm>
          <a:off x="990600" y="1219200"/>
          <a:ext cx="7924799" cy="3108960"/>
        </p:xfrm>
        <a:graphic>
          <a:graphicData uri="http://schemas.openxmlformats.org/drawingml/2006/table">
            <a:tbl>
              <a:tblPr/>
              <a:tblGrid>
                <a:gridCol w="954749"/>
                <a:gridCol w="1278024"/>
                <a:gridCol w="1577227"/>
                <a:gridCol w="1219200"/>
                <a:gridCol w="1524000"/>
                <a:gridCol w="1371599"/>
              </a:tblGrid>
              <a:tr h="342900">
                <a:tc>
                  <a:txBody>
                    <a:bodyPr/>
                    <a:lstStyle/>
                    <a:p>
                      <a:pPr marL="36195" marR="36195" algn="ctr" hangingPunct="0">
                        <a:spcAft>
                          <a:spcPts val="0"/>
                        </a:spcAft>
                      </a:pPr>
                      <a:r>
                        <a:rPr lang="en-US" sz="2400" dirty="0">
                          <a:latin typeface="Times New Roman"/>
                          <a:ea typeface="Times New Roman"/>
                          <a:cs typeface="Times New Roman"/>
                        </a:rPr>
                        <a:t>Case</a:t>
                      </a:r>
                      <a:endParaRPr lang="en-CA"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US" sz="1800">
                          <a:latin typeface="Times New Roman"/>
                          <a:ea typeface="Times New Roman"/>
                          <a:cs typeface="Times New Roman"/>
                        </a:rPr>
                        <a:t>Q (lpm – H</a:t>
                      </a:r>
                      <a:r>
                        <a:rPr lang="en-US" sz="1800" baseline="-25000">
                          <a:latin typeface="Times New Roman"/>
                          <a:ea typeface="Times New Roman"/>
                          <a:cs typeface="Times New Roman"/>
                        </a:rPr>
                        <a:t>2</a:t>
                      </a:r>
                      <a:r>
                        <a:rPr lang="en-US" sz="1800">
                          <a:latin typeface="Times New Roman"/>
                          <a:ea typeface="Times New Roman"/>
                          <a:cs typeface="Times New Roman"/>
                        </a:rPr>
                        <a:t>)</a:t>
                      </a:r>
                      <a:endParaRPr lang="en-CA"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US" sz="1800">
                          <a:latin typeface="Times New Roman"/>
                          <a:ea typeface="Times New Roman"/>
                          <a:cs typeface="Times New Roman"/>
                        </a:rPr>
                        <a:t>U</a:t>
                      </a:r>
                      <a:r>
                        <a:rPr lang="en-US" sz="1800" baseline="-25000">
                          <a:latin typeface="Times New Roman"/>
                          <a:ea typeface="Times New Roman"/>
                          <a:cs typeface="Times New Roman"/>
                        </a:rPr>
                        <a:t>oc</a:t>
                      </a:r>
                      <a:r>
                        <a:rPr lang="en-US" sz="1800">
                          <a:latin typeface="Times New Roman"/>
                          <a:ea typeface="Times New Roman"/>
                          <a:cs typeface="Times New Roman"/>
                        </a:rPr>
                        <a:t> (m/s)</a:t>
                      </a:r>
                      <a:endParaRPr lang="en-CA"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US" sz="2400" i="1">
                          <a:latin typeface="Times New Roman"/>
                          <a:ea typeface="Times New Roman"/>
                          <a:cs typeface="Times New Roman"/>
                        </a:rPr>
                        <a:t>Fr</a:t>
                      </a:r>
                      <a:endParaRPr lang="en-CA"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US" sz="2400" i="1" dirty="0">
                          <a:latin typeface="Times New Roman"/>
                          <a:ea typeface="Times New Roman"/>
                          <a:cs typeface="Times New Roman"/>
                        </a:rPr>
                        <a:t>Re</a:t>
                      </a:r>
                      <a:endParaRPr lang="en-CA"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CA" sz="2400" i="1" dirty="0" smtClean="0">
                          <a:latin typeface="Times New Roman"/>
                          <a:ea typeface="Times New Roman"/>
                          <a:cs typeface="Times New Roman"/>
                        </a:rPr>
                        <a:t>r</a:t>
                      </a:r>
                      <a:endParaRPr lang="en-CA" sz="2400" i="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lstStyle/>
                    <a:p>
                      <a:pPr marL="36195" marR="36195" algn="ctr" hangingPunct="0">
                        <a:spcAft>
                          <a:spcPts val="0"/>
                        </a:spcAft>
                      </a:pPr>
                      <a:r>
                        <a:rPr lang="en-US" sz="2400">
                          <a:latin typeface="Times New Roman"/>
                          <a:ea typeface="Times New Roman"/>
                          <a:cs typeface="Times New Roman"/>
                        </a:rPr>
                        <a:t>1</a:t>
                      </a:r>
                      <a:endParaRPr lang="en-CA"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US" sz="2400">
                          <a:latin typeface="Times New Roman"/>
                          <a:ea typeface="Times New Roman"/>
                          <a:cs typeface="Times New Roman"/>
                        </a:rPr>
                        <a:t>64.4</a:t>
                      </a:r>
                      <a:endParaRPr lang="en-CA"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US" sz="2400">
                          <a:latin typeface="Times New Roman"/>
                          <a:ea typeface="Times New Roman"/>
                          <a:cs typeface="Times New Roman"/>
                        </a:rPr>
                        <a:t>318.33</a:t>
                      </a:r>
                      <a:endParaRPr lang="en-CA"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US" sz="2400" dirty="0" smtClean="0">
                          <a:latin typeface="Times New Roman"/>
                          <a:ea typeface="Times New Roman"/>
                          <a:cs typeface="Times New Roman"/>
                        </a:rPr>
                        <a:t>~1000</a:t>
                      </a:r>
                      <a:endParaRPr lang="en-CA"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US" sz="2400">
                          <a:latin typeface="Times New Roman"/>
                          <a:ea typeface="Times New Roman"/>
                          <a:cs typeface="Times New Roman"/>
                        </a:rPr>
                        <a:t>5263</a:t>
                      </a:r>
                      <a:endParaRPr lang="en-CA"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CA" sz="2400" dirty="0" smtClean="0">
                          <a:latin typeface="Times New Roman"/>
                          <a:ea typeface="Times New Roman"/>
                          <a:cs typeface="Times New Roman"/>
                        </a:rPr>
                        <a:t>11.2</a:t>
                      </a:r>
                      <a:endParaRPr lang="en-CA"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lstStyle/>
                    <a:p>
                      <a:pPr marL="36195" marR="36195" algn="ctr" hangingPunct="0">
                        <a:spcAft>
                          <a:spcPts val="0"/>
                        </a:spcAft>
                      </a:pPr>
                      <a:r>
                        <a:rPr lang="en-US" sz="2400" dirty="0">
                          <a:latin typeface="Times New Roman"/>
                          <a:ea typeface="Times New Roman"/>
                          <a:cs typeface="Times New Roman"/>
                        </a:rPr>
                        <a:t>2</a:t>
                      </a:r>
                      <a:endParaRPr lang="en-CA"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US" sz="2400">
                          <a:latin typeface="Times New Roman"/>
                          <a:ea typeface="Times New Roman"/>
                          <a:cs typeface="Times New Roman"/>
                        </a:rPr>
                        <a:t>43.4</a:t>
                      </a:r>
                      <a:endParaRPr lang="en-CA"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US" sz="2400">
                          <a:latin typeface="Times New Roman"/>
                          <a:ea typeface="Times New Roman"/>
                          <a:cs typeface="Times New Roman"/>
                        </a:rPr>
                        <a:t>248.98</a:t>
                      </a:r>
                      <a:endParaRPr lang="en-CA"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US" sz="2400" dirty="0" smtClean="0">
                          <a:latin typeface="Times New Roman"/>
                          <a:ea typeface="Times New Roman"/>
                          <a:cs typeface="Times New Roman"/>
                        </a:rPr>
                        <a:t>~750</a:t>
                      </a:r>
                      <a:endParaRPr lang="en-CA"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US" sz="2400">
                          <a:latin typeface="Times New Roman"/>
                          <a:ea typeface="Times New Roman"/>
                          <a:cs typeface="Times New Roman"/>
                        </a:rPr>
                        <a:t>4196</a:t>
                      </a:r>
                      <a:endParaRPr lang="en-CA"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CA" sz="2400" dirty="0" smtClean="0">
                          <a:latin typeface="Times New Roman"/>
                          <a:ea typeface="Times New Roman"/>
                          <a:cs typeface="Times New Roman"/>
                        </a:rPr>
                        <a:t>6.9</a:t>
                      </a:r>
                      <a:endParaRPr lang="en-CA"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lstStyle/>
                    <a:p>
                      <a:pPr marL="36195" marR="36195" algn="ctr" hangingPunct="0">
                        <a:spcAft>
                          <a:spcPts val="0"/>
                        </a:spcAft>
                      </a:pPr>
                      <a:r>
                        <a:rPr lang="en-US" sz="2400">
                          <a:latin typeface="Times New Roman"/>
                          <a:ea typeface="Times New Roman"/>
                          <a:cs typeface="Times New Roman"/>
                        </a:rPr>
                        <a:t>3</a:t>
                      </a:r>
                      <a:endParaRPr lang="en-CA"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US" sz="2400">
                          <a:latin typeface="Times New Roman"/>
                          <a:ea typeface="Times New Roman"/>
                          <a:cs typeface="Times New Roman"/>
                        </a:rPr>
                        <a:t>35.7</a:t>
                      </a:r>
                      <a:endParaRPr lang="en-CA"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US" sz="2400">
                          <a:latin typeface="Times New Roman"/>
                          <a:ea typeface="Times New Roman"/>
                          <a:cs typeface="Times New Roman"/>
                        </a:rPr>
                        <a:t>185.23</a:t>
                      </a:r>
                      <a:endParaRPr lang="en-CA"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US" sz="2400" dirty="0" smtClean="0">
                          <a:latin typeface="Times New Roman"/>
                          <a:ea typeface="Times New Roman"/>
                          <a:cs typeface="Times New Roman"/>
                        </a:rPr>
                        <a:t>~500</a:t>
                      </a:r>
                      <a:endParaRPr lang="en-CA"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US" sz="2400">
                          <a:latin typeface="Times New Roman"/>
                          <a:ea typeface="Times New Roman"/>
                          <a:cs typeface="Times New Roman"/>
                        </a:rPr>
                        <a:t>3121</a:t>
                      </a:r>
                      <a:endParaRPr lang="en-CA"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CA" sz="2400" dirty="0" smtClean="0">
                          <a:latin typeface="Times New Roman"/>
                          <a:ea typeface="Times New Roman"/>
                          <a:cs typeface="Times New Roman"/>
                        </a:rPr>
                        <a:t>6.1</a:t>
                      </a:r>
                      <a:endParaRPr lang="en-CA"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lstStyle/>
                    <a:p>
                      <a:pPr marL="36195" marR="36195" algn="ctr" hangingPunct="0">
                        <a:spcAft>
                          <a:spcPts val="0"/>
                        </a:spcAft>
                      </a:pPr>
                      <a:r>
                        <a:rPr lang="en-US" sz="2400">
                          <a:latin typeface="Times New Roman"/>
                          <a:ea typeface="Times New Roman"/>
                          <a:cs typeface="Times New Roman"/>
                        </a:rPr>
                        <a:t>4</a:t>
                      </a:r>
                      <a:endParaRPr lang="en-CA"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US" sz="2400">
                          <a:latin typeface="Times New Roman"/>
                          <a:ea typeface="Times New Roman"/>
                          <a:cs typeface="Times New Roman"/>
                        </a:rPr>
                        <a:t>21</a:t>
                      </a:r>
                      <a:endParaRPr lang="en-CA"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US" sz="2400">
                          <a:latin typeface="Times New Roman"/>
                          <a:ea typeface="Times New Roman"/>
                          <a:cs typeface="Times New Roman"/>
                        </a:rPr>
                        <a:t>94.56</a:t>
                      </a:r>
                      <a:endParaRPr lang="en-CA"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US" sz="2400" dirty="0" smtClean="0">
                          <a:latin typeface="Times New Roman"/>
                          <a:ea typeface="Times New Roman"/>
                          <a:cs typeface="Times New Roman"/>
                        </a:rPr>
                        <a:t>~250</a:t>
                      </a:r>
                      <a:endParaRPr lang="en-CA"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US" sz="2400">
                          <a:latin typeface="Times New Roman"/>
                          <a:ea typeface="Times New Roman"/>
                          <a:cs typeface="Times New Roman"/>
                        </a:rPr>
                        <a:t>1593</a:t>
                      </a:r>
                      <a:endParaRPr lang="en-CA"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CA" sz="2400" dirty="0" smtClean="0">
                          <a:latin typeface="Times New Roman"/>
                          <a:ea typeface="Times New Roman"/>
                          <a:cs typeface="Times New Roman"/>
                        </a:rPr>
                        <a:t>3.2</a:t>
                      </a:r>
                      <a:endParaRPr lang="en-CA"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lstStyle/>
                    <a:p>
                      <a:pPr marL="36195" marR="36195" algn="ctr" hangingPunct="0">
                        <a:spcAft>
                          <a:spcPts val="0"/>
                        </a:spcAft>
                      </a:pPr>
                      <a:r>
                        <a:rPr lang="en-US" sz="2400">
                          <a:latin typeface="Times New Roman"/>
                          <a:ea typeface="Times New Roman"/>
                          <a:cs typeface="Times New Roman"/>
                        </a:rPr>
                        <a:t>5</a:t>
                      </a:r>
                      <a:endParaRPr lang="en-CA"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US" sz="2400">
                          <a:latin typeface="Times New Roman"/>
                          <a:ea typeface="Times New Roman"/>
                          <a:cs typeface="Times New Roman"/>
                        </a:rPr>
                        <a:t>12</a:t>
                      </a:r>
                      <a:endParaRPr lang="en-CA"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US" sz="2400" dirty="0">
                          <a:latin typeface="Times New Roman"/>
                          <a:ea typeface="Times New Roman"/>
                          <a:cs typeface="Times New Roman"/>
                        </a:rPr>
                        <a:t>18.86</a:t>
                      </a:r>
                      <a:endParaRPr lang="en-CA"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US" sz="2400" dirty="0" smtClean="0">
                          <a:latin typeface="Times New Roman"/>
                          <a:ea typeface="Times New Roman"/>
                          <a:cs typeface="Times New Roman"/>
                        </a:rPr>
                        <a:t>~50</a:t>
                      </a:r>
                      <a:endParaRPr lang="en-CA"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US" sz="2400">
                          <a:latin typeface="Times New Roman"/>
                          <a:ea typeface="Times New Roman"/>
                          <a:cs typeface="Times New Roman"/>
                        </a:rPr>
                        <a:t>317</a:t>
                      </a:r>
                      <a:endParaRPr lang="en-CA"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hangingPunct="0">
                        <a:spcAft>
                          <a:spcPts val="0"/>
                        </a:spcAft>
                      </a:pPr>
                      <a:r>
                        <a:rPr lang="en-CA" sz="2400" dirty="0" smtClean="0">
                          <a:latin typeface="Times New Roman"/>
                          <a:ea typeface="Times New Roman"/>
                          <a:cs typeface="Times New Roman"/>
                        </a:rPr>
                        <a:t>0.6</a:t>
                      </a:r>
                      <a:endParaRPr lang="en-CA"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gridSpan="5">
                  <a:txBody>
                    <a:bodyPr/>
                    <a:lstStyle/>
                    <a:p>
                      <a:pPr marL="36195" marR="36195" hangingPunct="0">
                        <a:spcAft>
                          <a:spcPts val="0"/>
                        </a:spcAft>
                      </a:pPr>
                      <a:r>
                        <a:rPr lang="en-US" sz="2400" dirty="0">
                          <a:latin typeface="Times New Roman"/>
                          <a:ea typeface="Times New Roman"/>
                          <a:cs typeface="Times New Roman"/>
                        </a:rPr>
                        <a:t>Helium density and viscosity are 0.166</a:t>
                      </a:r>
                      <a:r>
                        <a:rPr lang="en-US" sz="2400" i="1" dirty="0">
                          <a:latin typeface="Times New Roman"/>
                          <a:ea typeface="Times New Roman"/>
                          <a:cs typeface="Times New Roman"/>
                        </a:rPr>
                        <a:t> kg/m</a:t>
                      </a:r>
                      <a:r>
                        <a:rPr lang="en-US" sz="2400" i="1" baseline="30000" dirty="0">
                          <a:latin typeface="Times New Roman"/>
                          <a:ea typeface="Times New Roman"/>
                          <a:cs typeface="Times New Roman"/>
                        </a:rPr>
                        <a:t>3</a:t>
                      </a:r>
                      <a:r>
                        <a:rPr lang="en-US" sz="2400" i="1" dirty="0">
                          <a:latin typeface="Times New Roman"/>
                          <a:ea typeface="Times New Roman"/>
                          <a:cs typeface="Times New Roman"/>
                        </a:rPr>
                        <a:t> </a:t>
                      </a:r>
                      <a:r>
                        <a:rPr lang="en-US" sz="2400" dirty="0">
                          <a:latin typeface="Times New Roman"/>
                          <a:ea typeface="Times New Roman"/>
                          <a:cs typeface="Times New Roman"/>
                        </a:rPr>
                        <a:t>and 1.97E-05</a:t>
                      </a:r>
                      <a:r>
                        <a:rPr lang="en-US" sz="2400" i="1" dirty="0">
                          <a:latin typeface="Times New Roman"/>
                          <a:ea typeface="Times New Roman"/>
                          <a:cs typeface="Times New Roman"/>
                        </a:rPr>
                        <a:t> kg/ms</a:t>
                      </a:r>
                      <a:r>
                        <a:rPr lang="en-US" sz="2400" dirty="0">
                          <a:latin typeface="Times New Roman"/>
                          <a:ea typeface="Times New Roman"/>
                          <a:cs typeface="Times New Roman"/>
                        </a:rPr>
                        <a:t>, respectively</a:t>
                      </a:r>
                      <a:endParaRPr lang="en-CA"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marL="36195" marR="36195" hangingPunct="0">
                        <a:spcAft>
                          <a:spcPts val="0"/>
                        </a:spcAft>
                      </a:pPr>
                      <a:endParaRPr lang="en-CA"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25601" name="Object 1"/>
          <p:cNvGraphicFramePr>
            <a:graphicFrameLocks noChangeAspect="1"/>
          </p:cNvGraphicFramePr>
          <p:nvPr/>
        </p:nvGraphicFramePr>
        <p:xfrm>
          <a:off x="990600" y="4419600"/>
          <a:ext cx="4800600" cy="672084"/>
        </p:xfrm>
        <a:graphic>
          <a:graphicData uri="http://schemas.openxmlformats.org/presentationml/2006/ole">
            <p:oleObj spid="_x0000_s25601" name="Equation" r:id="rId4" imgW="1904174" imgH="266584" progId="Equation.3">
              <p:embed/>
            </p:oleObj>
          </a:graphicData>
        </a:graphic>
      </p:graphicFrame>
      <p:sp>
        <p:nvSpPr>
          <p:cNvPr id="7" name="TextBox 6"/>
          <p:cNvSpPr txBox="1"/>
          <p:nvPr/>
        </p:nvSpPr>
        <p:spPr>
          <a:xfrm>
            <a:off x="914401" y="5029200"/>
            <a:ext cx="8001000" cy="1015663"/>
          </a:xfrm>
          <a:prstGeom prst="rect">
            <a:avLst/>
          </a:prstGeom>
          <a:noFill/>
        </p:spPr>
        <p:txBody>
          <a:bodyPr wrap="square" rtlCol="0">
            <a:spAutoFit/>
          </a:bodyPr>
          <a:lstStyle/>
          <a:p>
            <a:r>
              <a:rPr lang="en-CA" sz="2000" dirty="0" smtClean="0"/>
              <a:t>Where  </a:t>
            </a:r>
            <a:r>
              <a:rPr lang="en-US" sz="2000" i="1" dirty="0" smtClean="0"/>
              <a:t>Fr </a:t>
            </a:r>
            <a:r>
              <a:rPr lang="en-US" sz="2000" dirty="0" smtClean="0"/>
              <a:t>– Froude number, Dimensionless;</a:t>
            </a:r>
            <a:r>
              <a:rPr lang="en-US" sz="2000" i="1" dirty="0" smtClean="0"/>
              <a:t> </a:t>
            </a:r>
            <a:r>
              <a:rPr lang="en-US" sz="2000" i="1" dirty="0" err="1" smtClean="0"/>
              <a:t>U</a:t>
            </a:r>
            <a:r>
              <a:rPr lang="en-US" sz="2000" i="1" baseline="-25000" dirty="0" err="1" smtClean="0"/>
              <a:t>oc</a:t>
            </a:r>
            <a:r>
              <a:rPr lang="en-US" sz="2000" i="1" dirty="0" smtClean="0"/>
              <a:t> </a:t>
            </a:r>
            <a:r>
              <a:rPr lang="en-US" sz="2000" dirty="0" smtClean="0"/>
              <a:t>– Jet centerline exit velocity, m/s;  </a:t>
            </a:r>
            <a:r>
              <a:rPr lang="en-US" sz="2000" i="1" dirty="0" smtClean="0"/>
              <a:t>g</a:t>
            </a:r>
            <a:r>
              <a:rPr lang="en-US" sz="2000" dirty="0" smtClean="0"/>
              <a:t> – acceleration due to gravity, m</a:t>
            </a:r>
            <a:r>
              <a:rPr lang="en-US" sz="2000" baseline="30000" dirty="0" smtClean="0"/>
              <a:t>2</a:t>
            </a:r>
            <a:r>
              <a:rPr lang="en-US" sz="2000" dirty="0" smtClean="0"/>
              <a:t>/s; </a:t>
            </a:r>
            <a:r>
              <a:rPr lang="en-US" sz="2000" i="1" dirty="0" smtClean="0"/>
              <a:t>D</a:t>
            </a:r>
            <a:r>
              <a:rPr lang="en-US" sz="2000" dirty="0" smtClean="0"/>
              <a:t> – Jet diameter, mm;</a:t>
            </a:r>
          </a:p>
          <a:p>
            <a:r>
              <a:rPr lang="en-US" sz="2000" dirty="0" smtClean="0"/>
              <a:t>  , </a:t>
            </a:r>
            <a:r>
              <a:rPr lang="en-US" sz="2000" i="1" dirty="0" smtClean="0"/>
              <a:t>ρ</a:t>
            </a:r>
            <a:r>
              <a:rPr lang="en-US" sz="2000" i="1" baseline="-25000" dirty="0" smtClean="0">
                <a:sym typeface="Symbol"/>
              </a:rPr>
              <a:t></a:t>
            </a:r>
            <a:r>
              <a:rPr lang="en-US" sz="2000" dirty="0" smtClean="0"/>
              <a:t> – Ambient air density, kg/m</a:t>
            </a:r>
            <a:r>
              <a:rPr lang="en-US" sz="2000" baseline="30000" dirty="0" smtClean="0"/>
              <a:t>3</a:t>
            </a:r>
            <a:r>
              <a:rPr lang="en-US" sz="2000" dirty="0" smtClean="0"/>
              <a:t> and </a:t>
            </a:r>
            <a:r>
              <a:rPr lang="en-US" sz="2000" i="1" dirty="0" err="1" smtClean="0"/>
              <a:t>ρ</a:t>
            </a:r>
            <a:r>
              <a:rPr lang="en-US" sz="2000" i="1" baseline="-25000" dirty="0" err="1" smtClean="0"/>
              <a:t>j</a:t>
            </a:r>
            <a:r>
              <a:rPr lang="en-US" sz="2000" dirty="0" smtClean="0"/>
              <a:t> – Jet exit density of helium, kg/m</a:t>
            </a:r>
            <a:r>
              <a:rPr lang="en-US" sz="2000" baseline="30000" dirty="0" smtClean="0"/>
              <a:t>3</a:t>
            </a:r>
            <a:endParaRPr lang="en-CA"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nstantanious_250_Presentation.png"/>
          <p:cNvPicPr>
            <a:picLocks noChangeAspect="1"/>
          </p:cNvPicPr>
          <p:nvPr/>
        </p:nvPicPr>
        <p:blipFill>
          <a:blip r:embed="rId4" cstate="print"/>
          <a:stretch>
            <a:fillRect/>
          </a:stretch>
        </p:blipFill>
        <p:spPr>
          <a:xfrm>
            <a:off x="2209800" y="914400"/>
            <a:ext cx="5286884" cy="5130236"/>
          </a:xfrm>
          <a:prstGeom prst="rect">
            <a:avLst/>
          </a:prstGeom>
        </p:spPr>
      </p:pic>
      <p:sp>
        <p:nvSpPr>
          <p:cNvPr id="6" name="Rectangle 5"/>
          <p:cNvSpPr/>
          <p:nvPr/>
        </p:nvSpPr>
        <p:spPr>
          <a:xfrm>
            <a:off x="4038600" y="1752600"/>
            <a:ext cx="3886200" cy="3657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sz="3200" dirty="0" smtClean="0"/>
              <a:t>PIV - Cross Correlation</a:t>
            </a:r>
            <a:endParaRPr lang="en-CA" sz="3200" dirty="0"/>
          </a:p>
        </p:txBody>
      </p:sp>
      <p:pic>
        <p:nvPicPr>
          <p:cNvPr id="30722" name="Picture 2"/>
          <p:cNvPicPr>
            <a:picLocks noChangeAspect="1" noChangeArrowheads="1"/>
          </p:cNvPicPr>
          <p:nvPr/>
        </p:nvPicPr>
        <p:blipFill>
          <a:blip r:embed="rId5" cstate="print"/>
          <a:srcRect/>
          <a:stretch>
            <a:fillRect/>
          </a:stretch>
        </p:blipFill>
        <p:spPr bwMode="auto">
          <a:xfrm>
            <a:off x="5105400" y="2590800"/>
            <a:ext cx="1971675" cy="1952625"/>
          </a:xfrm>
          <a:prstGeom prst="rect">
            <a:avLst/>
          </a:prstGeom>
          <a:noFill/>
          <a:ln w="9525">
            <a:noFill/>
            <a:miter lim="800000"/>
            <a:headEnd/>
            <a:tailEnd/>
          </a:ln>
        </p:spPr>
      </p:pic>
      <p:sp>
        <p:nvSpPr>
          <p:cNvPr id="7" name="TextBox 6"/>
          <p:cNvSpPr txBox="1"/>
          <p:nvPr/>
        </p:nvSpPr>
        <p:spPr>
          <a:xfrm>
            <a:off x="5334000" y="5486400"/>
            <a:ext cx="1600200" cy="381000"/>
          </a:xfrm>
          <a:prstGeom prst="rect">
            <a:avLst/>
          </a:prstGeom>
          <a:noFill/>
        </p:spPr>
        <p:txBody>
          <a:bodyPr wrap="square" rtlCol="0">
            <a:spAutoFit/>
          </a:bodyPr>
          <a:lstStyle/>
          <a:p>
            <a:r>
              <a:rPr lang="en-CA" dirty="0" smtClean="0">
                <a:solidFill>
                  <a:srgbClr val="FF0000"/>
                </a:solidFill>
              </a:rPr>
              <a:t>Search Area</a:t>
            </a:r>
            <a:endParaRPr lang="en-CA" dirty="0">
              <a:solidFill>
                <a:srgbClr val="FF0000"/>
              </a:solidFill>
            </a:endParaRPr>
          </a:p>
        </p:txBody>
      </p:sp>
      <p:sp>
        <p:nvSpPr>
          <p:cNvPr id="8" name="TextBox 7"/>
          <p:cNvSpPr txBox="1"/>
          <p:nvPr/>
        </p:nvSpPr>
        <p:spPr>
          <a:xfrm>
            <a:off x="5257800" y="4572000"/>
            <a:ext cx="1600200" cy="381000"/>
          </a:xfrm>
          <a:prstGeom prst="rect">
            <a:avLst/>
          </a:prstGeom>
          <a:noFill/>
        </p:spPr>
        <p:txBody>
          <a:bodyPr wrap="square" rtlCol="0">
            <a:spAutoFit/>
          </a:bodyPr>
          <a:lstStyle/>
          <a:p>
            <a:r>
              <a:rPr lang="en-CA" dirty="0" smtClean="0">
                <a:solidFill>
                  <a:srgbClr val="FF0000"/>
                </a:solidFill>
              </a:rPr>
              <a:t>Original IA</a:t>
            </a:r>
            <a:endParaRPr lang="en-CA" dirty="0">
              <a:solidFill>
                <a:srgbClr val="FF0000"/>
              </a:solidFill>
            </a:endParaRPr>
          </a:p>
        </p:txBody>
      </p:sp>
      <p:pic>
        <p:nvPicPr>
          <p:cNvPr id="30723" name="Picture 3"/>
          <p:cNvPicPr>
            <a:picLocks noChangeAspect="1" noChangeArrowheads="1"/>
          </p:cNvPicPr>
          <p:nvPr/>
        </p:nvPicPr>
        <p:blipFill>
          <a:blip r:embed="rId6" cstate="print"/>
          <a:srcRect/>
          <a:stretch>
            <a:fillRect/>
          </a:stretch>
        </p:blipFill>
        <p:spPr bwMode="auto">
          <a:xfrm>
            <a:off x="5105400" y="2209800"/>
            <a:ext cx="2743200" cy="2400300"/>
          </a:xfrm>
          <a:prstGeom prst="rect">
            <a:avLst/>
          </a:prstGeom>
          <a:noFill/>
          <a:ln w="9525">
            <a:noFill/>
            <a:miter lim="800000"/>
            <a:headEnd/>
            <a:tailEnd/>
          </a:ln>
        </p:spPr>
      </p:pic>
      <p:sp>
        <p:nvSpPr>
          <p:cNvPr id="10" name="TextBox 9"/>
          <p:cNvSpPr txBox="1"/>
          <p:nvPr/>
        </p:nvSpPr>
        <p:spPr>
          <a:xfrm>
            <a:off x="7543800" y="2667000"/>
            <a:ext cx="1371600" cy="646331"/>
          </a:xfrm>
          <a:prstGeom prst="rect">
            <a:avLst/>
          </a:prstGeom>
          <a:noFill/>
        </p:spPr>
        <p:txBody>
          <a:bodyPr wrap="square" rtlCol="0">
            <a:spAutoFit/>
          </a:bodyPr>
          <a:lstStyle/>
          <a:p>
            <a:r>
              <a:rPr lang="en-CA" dirty="0" smtClean="0">
                <a:solidFill>
                  <a:srgbClr val="FF0000"/>
                </a:solidFill>
              </a:rPr>
              <a:t>Particles In image B</a:t>
            </a:r>
            <a:endParaRPr lang="en-CA" dirty="0">
              <a:solidFill>
                <a:srgbClr val="FF0000"/>
              </a:solidFill>
            </a:endParaRPr>
          </a:p>
        </p:txBody>
      </p:sp>
      <p:pic>
        <p:nvPicPr>
          <p:cNvPr id="30724" name="Picture 4"/>
          <p:cNvPicPr>
            <a:picLocks noChangeAspect="1" noChangeArrowheads="1"/>
          </p:cNvPicPr>
          <p:nvPr/>
        </p:nvPicPr>
        <p:blipFill>
          <a:blip r:embed="rId7" cstate="print"/>
          <a:srcRect/>
          <a:stretch>
            <a:fillRect/>
          </a:stretch>
        </p:blipFill>
        <p:spPr bwMode="auto">
          <a:xfrm>
            <a:off x="5105400" y="2057400"/>
            <a:ext cx="2724150" cy="2495550"/>
          </a:xfrm>
          <a:prstGeom prst="rect">
            <a:avLst/>
          </a:prstGeom>
          <a:noFill/>
          <a:ln w="9525">
            <a:noFill/>
            <a:miter lim="800000"/>
            <a:headEnd/>
            <a:tailEnd/>
          </a:ln>
        </p:spPr>
      </p:pic>
      <p:pic>
        <p:nvPicPr>
          <p:cNvPr id="30725" name="Picture 5"/>
          <p:cNvPicPr>
            <a:picLocks noChangeAspect="1" noChangeArrowheads="1"/>
          </p:cNvPicPr>
          <p:nvPr/>
        </p:nvPicPr>
        <p:blipFill>
          <a:blip r:embed="rId8" cstate="print"/>
          <a:srcRect/>
          <a:stretch>
            <a:fillRect/>
          </a:stretch>
        </p:blipFill>
        <p:spPr bwMode="auto">
          <a:xfrm>
            <a:off x="4343400" y="1981200"/>
            <a:ext cx="3533775" cy="3400425"/>
          </a:xfrm>
          <a:prstGeom prst="rect">
            <a:avLst/>
          </a:prstGeom>
          <a:noFill/>
          <a:ln w="9525">
            <a:noFill/>
            <a:miter lim="800000"/>
            <a:headEnd/>
            <a:tailEnd/>
          </a:ln>
        </p:spPr>
      </p:pic>
      <p:pic>
        <p:nvPicPr>
          <p:cNvPr id="30726" name="Picture 6"/>
          <p:cNvPicPr>
            <a:picLocks noChangeAspect="1" noChangeArrowheads="1"/>
          </p:cNvPicPr>
          <p:nvPr/>
        </p:nvPicPr>
        <p:blipFill>
          <a:blip r:embed="rId9" cstate="print"/>
          <a:srcRect/>
          <a:stretch>
            <a:fillRect/>
          </a:stretch>
        </p:blipFill>
        <p:spPr bwMode="auto">
          <a:xfrm>
            <a:off x="4876800" y="1981200"/>
            <a:ext cx="3019425" cy="2838450"/>
          </a:xfrm>
          <a:prstGeom prst="rect">
            <a:avLst/>
          </a:prstGeom>
          <a:noFill/>
          <a:ln w="9525">
            <a:noFill/>
            <a:miter lim="800000"/>
            <a:headEnd/>
            <a:tailEnd/>
          </a:ln>
        </p:spPr>
      </p:pic>
      <p:pic>
        <p:nvPicPr>
          <p:cNvPr id="20" name="Picture 19" descr="instantanious_Vector_Presentation.png"/>
          <p:cNvPicPr>
            <a:picLocks noChangeAspect="1"/>
          </p:cNvPicPr>
          <p:nvPr/>
        </p:nvPicPr>
        <p:blipFill>
          <a:blip r:embed="rId10" cstate="print"/>
          <a:stretch>
            <a:fillRect/>
          </a:stretch>
        </p:blipFill>
        <p:spPr>
          <a:xfrm>
            <a:off x="2057400" y="914400"/>
            <a:ext cx="5569009" cy="5211812"/>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8.33333E-7 1.97965E-6 L -0.2224 0.0037 " pathEditMode="relative" rAng="0" ptsTypes="AA">
                                      <p:cBhvr>
                                        <p:cTn id="6" dur="2000" fill="hold"/>
                                        <p:tgtEl>
                                          <p:spTgt spid="17"/>
                                        </p:tgtEl>
                                        <p:attrNameLst>
                                          <p:attrName>ppt_x</p:attrName>
                                          <p:attrName>ppt_y</p:attrName>
                                        </p:attrNameLst>
                                      </p:cBhvr>
                                      <p:rCtr x="-111" y="2"/>
                                    </p:animMotion>
                                  </p:childTnLst>
                                </p:cTn>
                              </p:par>
                            </p:childTnLst>
                          </p:cTn>
                        </p:par>
                        <p:par>
                          <p:cTn id="7" fill="hold">
                            <p:stCondLst>
                              <p:cond delay="2000"/>
                            </p:stCondLst>
                            <p:childTnLst>
                              <p:par>
                                <p:cTn id="8" presetID="3" presetClass="entr" presetSubtype="10" fill="hold" nodeType="after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blinds(horizontal)">
                                      <p:cBhvr>
                                        <p:cTn id="10" dur="500"/>
                                        <p:tgtEl>
                                          <p:spTgt spid="30722"/>
                                        </p:tgtEl>
                                      </p:cBhvr>
                                    </p:animEffect>
                                  </p:childTnLst>
                                </p:cTn>
                              </p:par>
                              <p:par>
                                <p:cTn id="11" presetID="0" presetClass="path" presetSubtype="0" accel="50000" decel="50000" fill="hold" nodeType="withEffect">
                                  <p:stCondLst>
                                    <p:cond delay="0"/>
                                  </p:stCondLst>
                                  <p:childTnLst>
                                    <p:animMotion origin="layout" path="M -0.28386 -0.10199 L 2.5E-6 -5.3654E-7 " pathEditMode="relative" rAng="0" ptsTypes="AA">
                                      <p:cBhvr>
                                        <p:cTn id="12" dur="2000" fill="hold"/>
                                        <p:tgtEl>
                                          <p:spTgt spid="30722"/>
                                        </p:tgtEl>
                                        <p:attrNameLst>
                                          <p:attrName>ppt_x</p:attrName>
                                          <p:attrName>ppt_y</p:attrName>
                                        </p:attrNameLst>
                                      </p:cBhvr>
                                      <p:rCtr x="142" y="51"/>
                                    </p:animMotion>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par>
                          <p:cTn id="18" fill="hold">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0723"/>
                                        </p:tgtEl>
                                        <p:attrNameLst>
                                          <p:attrName>style.visibility</p:attrName>
                                        </p:attrNameLst>
                                      </p:cBhvr>
                                      <p:to>
                                        <p:strVal val="visible"/>
                                      </p:to>
                                    </p:set>
                                    <p:animEffect transition="in" filter="blinds(horizontal)">
                                      <p:cBhvr>
                                        <p:cTn id="29" dur="500"/>
                                        <p:tgtEl>
                                          <p:spTgt spid="30723"/>
                                        </p:tgtEl>
                                      </p:cBhvr>
                                    </p:animEffect>
                                  </p:childTnLst>
                                </p:cTn>
                              </p:par>
                              <p:par>
                                <p:cTn id="30" presetID="3" presetClass="exit" presetSubtype="10" fill="hold" grpId="1" nodeType="withEffect">
                                  <p:stCondLst>
                                    <p:cond delay="0"/>
                                  </p:stCondLst>
                                  <p:childTnLst>
                                    <p:animEffect transition="out" filter="blinds(horizont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par>
                          <p:cTn id="36" fill="hold">
                            <p:stCondLst>
                              <p:cond delay="500"/>
                            </p:stCondLst>
                            <p:childTnLst>
                              <p:par>
                                <p:cTn id="37" presetID="3" presetClass="entr" presetSubtype="1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linds(horizont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0724"/>
                                        </p:tgtEl>
                                        <p:attrNameLst>
                                          <p:attrName>style.visibility</p:attrName>
                                        </p:attrNameLst>
                                      </p:cBhvr>
                                      <p:to>
                                        <p:strVal val="visible"/>
                                      </p:to>
                                    </p:set>
                                    <p:animEffect transition="in" filter="blinds(horizontal)">
                                      <p:cBhvr>
                                        <p:cTn id="44" dur="500"/>
                                        <p:tgtEl>
                                          <p:spTgt spid="30724"/>
                                        </p:tgtEl>
                                      </p:cBhvr>
                                    </p:animEffect>
                                  </p:childTnLst>
                                </p:cTn>
                              </p:par>
                              <p:par>
                                <p:cTn id="45" presetID="3" presetClass="exit" presetSubtype="10" fill="hold" grpId="1" nodeType="withEffect">
                                  <p:stCondLst>
                                    <p:cond delay="0"/>
                                  </p:stCondLst>
                                  <p:childTnLst>
                                    <p:animEffect transition="out" filter="blinds(horizontal)">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0725"/>
                                        </p:tgtEl>
                                        <p:attrNameLst>
                                          <p:attrName>style.visibility</p:attrName>
                                        </p:attrNameLst>
                                      </p:cBhvr>
                                      <p:to>
                                        <p:strVal val="visible"/>
                                      </p:to>
                                    </p:set>
                                    <p:animEffect transition="in" filter="blinds(horizontal)">
                                      <p:cBhvr>
                                        <p:cTn id="52" dur="500"/>
                                        <p:tgtEl>
                                          <p:spTgt spid="3072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0726"/>
                                        </p:tgtEl>
                                        <p:attrNameLst>
                                          <p:attrName>style.visibility</p:attrName>
                                        </p:attrNameLst>
                                      </p:cBhvr>
                                      <p:to>
                                        <p:strVal val="visible"/>
                                      </p:to>
                                    </p:set>
                                    <p:animEffect transition="in" filter="blinds(horizontal)">
                                      <p:cBhvr>
                                        <p:cTn id="57" dur="500"/>
                                        <p:tgtEl>
                                          <p:spTgt spid="30726"/>
                                        </p:tgtEl>
                                      </p:cBhvr>
                                    </p:animEffect>
                                  </p:childTnLst>
                                </p:cTn>
                              </p:par>
                              <p:par>
                                <p:cTn id="58" presetID="5" presetClass="exit" presetSubtype="10" fill="hold" nodeType="withEffect">
                                  <p:stCondLst>
                                    <p:cond delay="0"/>
                                  </p:stCondLst>
                                  <p:childTnLst>
                                    <p:animEffect transition="out" filter="checkerboard(across)">
                                      <p:cBhvr>
                                        <p:cTn id="59" dur="500"/>
                                        <p:tgtEl>
                                          <p:spTgt spid="30725"/>
                                        </p:tgtEl>
                                      </p:cBhvr>
                                    </p:animEffect>
                                    <p:set>
                                      <p:cBhvr>
                                        <p:cTn id="60" dur="1" fill="hold">
                                          <p:stCondLst>
                                            <p:cond delay="499"/>
                                          </p:stCondLst>
                                        </p:cTn>
                                        <p:tgtEl>
                                          <p:spTgt spid="3072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checkerboard(across)">
                                      <p:cBhvr>
                                        <p:cTn id="65" dur="500"/>
                                        <p:tgtEl>
                                          <p:spTgt spid="20"/>
                                        </p:tgtEl>
                                      </p:cBhvr>
                                    </p:animEffect>
                                  </p:childTnLst>
                                </p:cTn>
                              </p:par>
                              <p:par>
                                <p:cTn id="66" presetID="3" presetClass="exit" presetSubtype="10" fill="hold" nodeType="withEffect">
                                  <p:stCondLst>
                                    <p:cond delay="0"/>
                                  </p:stCondLst>
                                  <p:childTnLst>
                                    <p:animEffect transition="out" filter="blinds(horizontal)">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6"/>
                                        </p:tgtEl>
                                      </p:cBhvr>
                                    </p:animEffect>
                                    <p:set>
                                      <p:cBhvr>
                                        <p:cTn id="71" dur="1" fill="hold">
                                          <p:stCondLst>
                                            <p:cond delay="499"/>
                                          </p:stCondLst>
                                        </p:cTn>
                                        <p:tgtEl>
                                          <p:spTgt spid="6"/>
                                        </p:tgtEl>
                                        <p:attrNameLst>
                                          <p:attrName>style.visibility</p:attrName>
                                        </p:attrNameLst>
                                      </p:cBhvr>
                                      <p:to>
                                        <p:strVal val="hidden"/>
                                      </p:to>
                                    </p:set>
                                  </p:childTnLst>
                                </p:cTn>
                              </p:par>
                              <p:par>
                                <p:cTn id="72" presetID="3" presetClass="exit" presetSubtype="10" fill="hold" grpId="2" nodeType="withEffect">
                                  <p:stCondLst>
                                    <p:cond delay="0"/>
                                  </p:stCondLst>
                                  <p:childTnLst>
                                    <p:animEffect transition="out" filter="blinds(horizontal)">
                                      <p:cBhvr>
                                        <p:cTn id="73" dur="500"/>
                                        <p:tgtEl>
                                          <p:spTgt spid="10"/>
                                        </p:tgtEl>
                                      </p:cBhvr>
                                    </p:animEffect>
                                    <p:set>
                                      <p:cBhvr>
                                        <p:cTn id="74" dur="1" fill="hold">
                                          <p:stCondLst>
                                            <p:cond delay="499"/>
                                          </p:stCondLst>
                                        </p:cTn>
                                        <p:tgtEl>
                                          <p:spTgt spid="10"/>
                                        </p:tgtEl>
                                        <p:attrNameLst>
                                          <p:attrName>style.visibility</p:attrName>
                                        </p:attrNameLst>
                                      </p:cBhvr>
                                      <p:to>
                                        <p:strVal val="hidden"/>
                                      </p:to>
                                    </p:set>
                                  </p:childTnLst>
                                </p:cTn>
                              </p:par>
                              <p:par>
                                <p:cTn id="75" presetID="3" presetClass="exit" presetSubtype="10" fill="hold" nodeType="withEffect">
                                  <p:stCondLst>
                                    <p:cond delay="0"/>
                                  </p:stCondLst>
                                  <p:childTnLst>
                                    <p:animEffect transition="out" filter="blinds(horizontal)">
                                      <p:cBhvr>
                                        <p:cTn id="76" dur="500"/>
                                        <p:tgtEl>
                                          <p:spTgt spid="30726"/>
                                        </p:tgtEl>
                                      </p:cBhvr>
                                    </p:animEffect>
                                    <p:set>
                                      <p:cBhvr>
                                        <p:cTn id="77" dur="1" fill="hold">
                                          <p:stCondLst>
                                            <p:cond delay="499"/>
                                          </p:stCondLst>
                                        </p:cTn>
                                        <p:tgtEl>
                                          <p:spTgt spid="30726"/>
                                        </p:tgtEl>
                                        <p:attrNameLst>
                                          <p:attrName>style.visibility</p:attrName>
                                        </p:attrNameLst>
                                      </p:cBhvr>
                                      <p:to>
                                        <p:strVal val="hidden"/>
                                      </p:to>
                                    </p:set>
                                  </p:childTnLst>
                                </p:cTn>
                              </p:par>
                              <p:par>
                                <p:cTn id="78" presetID="3" presetClass="exit" presetSubtype="10" fill="hold" nodeType="withEffect">
                                  <p:stCondLst>
                                    <p:cond delay="0"/>
                                  </p:stCondLst>
                                  <p:childTnLst>
                                    <p:animEffect transition="out" filter="blinds(horizontal)">
                                      <p:cBhvr>
                                        <p:cTn id="79" dur="500"/>
                                        <p:tgtEl>
                                          <p:spTgt spid="30724"/>
                                        </p:tgtEl>
                                      </p:cBhvr>
                                    </p:animEffect>
                                    <p:set>
                                      <p:cBhvr>
                                        <p:cTn id="80" dur="1" fill="hold">
                                          <p:stCondLst>
                                            <p:cond delay="499"/>
                                          </p:stCondLst>
                                        </p:cTn>
                                        <p:tgtEl>
                                          <p:spTgt spid="307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8" grpId="0"/>
      <p:bldP spid="8" grpId="1"/>
      <p:bldP spid="10" grpId="0"/>
      <p:bldP spid="10" grpId="1"/>
      <p:bldP spid="10"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xfrm>
            <a:off x="914400" y="2590800"/>
            <a:ext cx="7686675" cy="914400"/>
          </a:xfrm>
        </p:spPr>
        <p:txBody>
          <a:bodyPr/>
          <a:lstStyle/>
          <a:p>
            <a:r>
              <a:rPr lang="en-US" altLang="zh-TW" sz="3600" dirty="0" smtClean="0">
                <a:effectLst>
                  <a:outerShdw blurRad="38100" dist="38100" dir="2700000" algn="tl">
                    <a:srgbClr val="C0C0C0"/>
                  </a:outerShdw>
                </a:effectLst>
                <a:ea typeface="新細明體" charset="-120"/>
              </a:rPr>
              <a:t>Results and Discussions</a:t>
            </a:r>
            <a:endParaRPr lang="en-US" altLang="zh-TW" sz="3600" dirty="0">
              <a:effectLst>
                <a:outerShdw blurRad="38100" dist="38100" dir="2700000" algn="tl">
                  <a:srgbClr val="C0C0C0"/>
                </a:outerShdw>
              </a:effectLst>
              <a:ea typeface="新細明體" charset="-12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2"/>
</p:tagLst>
</file>

<file path=ppt/tags/tag2.xml><?xml version="1.0" encoding="utf-8"?>
<p:tagLst xmlns:a="http://schemas.openxmlformats.org/drawingml/2006/main" xmlns:r="http://schemas.openxmlformats.org/officeDocument/2006/relationships" xmlns:p="http://schemas.openxmlformats.org/presentationml/2006/main">
  <p:tag name="TIMING" val="|0.2|1|0.9"/>
</p:tagLst>
</file>

<file path=ppt/tags/tag3.xml><?xml version="1.0" encoding="utf-8"?>
<p:tagLst xmlns:a="http://schemas.openxmlformats.org/drawingml/2006/main" xmlns:r="http://schemas.openxmlformats.org/officeDocument/2006/relationships" xmlns:p="http://schemas.openxmlformats.org/presentationml/2006/main">
  <p:tag name="TIMING" val="|5.1|36.9|6.3|41.2|5.5|1.2|1.4|0.7"/>
</p:tagLst>
</file>

<file path=ppt/theme/theme1.xml><?xml version="1.0" encoding="utf-8"?>
<a:theme xmlns:a="http://schemas.openxmlformats.org/drawingml/2006/main" name="IESVIC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IESVIC Theme</Template>
  <TotalTime>2036</TotalTime>
  <Words>2294</Words>
  <Application>Microsoft Office PowerPoint</Application>
  <PresentationFormat>On-screen Show (4:3)</PresentationFormat>
  <Paragraphs>233</Paragraphs>
  <Slides>21</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IESVIC Theme</vt:lpstr>
      <vt:lpstr>Equation</vt:lpstr>
      <vt:lpstr>Microsoft Equation 3.0</vt:lpstr>
      <vt:lpstr>QUANTITATIVE IMAGING OF MULTI-COMPONENT TURBULENT JETS</vt:lpstr>
      <vt:lpstr>Safety Standards</vt:lpstr>
      <vt:lpstr>H2 – Fuel Cell Application</vt:lpstr>
      <vt:lpstr>Project Motivation and Objectives</vt:lpstr>
      <vt:lpstr>Introduction</vt:lpstr>
      <vt:lpstr>Experimental Setup</vt:lpstr>
      <vt:lpstr>Flow Conditions</vt:lpstr>
      <vt:lpstr>PIV - Cross Correlation</vt:lpstr>
      <vt:lpstr>Results and Discussions</vt:lpstr>
      <vt:lpstr>Velocity Fields</vt:lpstr>
      <vt:lpstr>Jet Centerline</vt:lpstr>
      <vt:lpstr>Jet Centerline (Continue)</vt:lpstr>
      <vt:lpstr>Scaling Factors</vt:lpstr>
      <vt:lpstr>Velocity Decays</vt:lpstr>
      <vt:lpstr>Velocity Decay (Continue)</vt:lpstr>
      <vt:lpstr>Turbulence Quantities</vt:lpstr>
      <vt:lpstr>Conclusion</vt:lpstr>
      <vt:lpstr>Slide 18</vt:lpstr>
      <vt:lpstr>Appendix</vt:lpstr>
      <vt:lpstr>Velocity Profiles</vt:lpstr>
      <vt:lpstr>Seeding - Stokes number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Study of Hydrogen Jet Dispersion</dc:title>
  <dc:creator>Brendan</dc:creator>
  <cp:lastModifiedBy>Administrator</cp:lastModifiedBy>
  <cp:revision>268</cp:revision>
  <dcterms:created xsi:type="dcterms:W3CDTF">2006-08-16T00:00:00Z</dcterms:created>
  <dcterms:modified xsi:type="dcterms:W3CDTF">2011-09-09T17:23:33Z</dcterms:modified>
</cp:coreProperties>
</file>