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397" r:id="rId2"/>
    <p:sldId id="395" r:id="rId3"/>
    <p:sldId id="494" r:id="rId4"/>
    <p:sldId id="427" r:id="rId5"/>
    <p:sldId id="428" r:id="rId6"/>
    <p:sldId id="451" r:id="rId7"/>
    <p:sldId id="453" r:id="rId8"/>
    <p:sldId id="477" r:id="rId9"/>
    <p:sldId id="499" r:id="rId10"/>
    <p:sldId id="465" r:id="rId11"/>
    <p:sldId id="404" r:id="rId12"/>
    <p:sldId id="467" r:id="rId13"/>
    <p:sldId id="405" r:id="rId14"/>
    <p:sldId id="473" r:id="rId15"/>
    <p:sldId id="406" r:id="rId16"/>
    <p:sldId id="408" r:id="rId17"/>
    <p:sldId id="469" r:id="rId18"/>
    <p:sldId id="409" r:id="rId19"/>
    <p:sldId id="411" r:id="rId20"/>
    <p:sldId id="426" r:id="rId21"/>
    <p:sldId id="412" r:id="rId22"/>
    <p:sldId id="432" r:id="rId23"/>
    <p:sldId id="425" r:id="rId24"/>
    <p:sldId id="415" r:id="rId25"/>
    <p:sldId id="424" r:id="rId26"/>
    <p:sldId id="422" r:id="rId27"/>
    <p:sldId id="417" r:id="rId28"/>
    <p:sldId id="498" r:id="rId29"/>
    <p:sldId id="445" r:id="rId30"/>
    <p:sldId id="495" r:id="rId31"/>
    <p:sldId id="496" r:id="rId32"/>
    <p:sldId id="497" r:id="rId33"/>
    <p:sldId id="474" r:id="rId34"/>
    <p:sldId id="475" r:id="rId35"/>
    <p:sldId id="476" r:id="rId36"/>
    <p:sldId id="488" r:id="rId37"/>
    <p:sldId id="492" r:id="rId38"/>
  </p:sldIdLst>
  <p:sldSz cx="9144000" cy="6858000" type="screen4x3"/>
  <p:notesSz cx="7019925" cy="9305925"/>
  <p:custDataLst>
    <p:tags r:id="rId41"/>
  </p:custDataLst>
  <p:defaultTex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8CAEE"/>
    <a:srgbClr val="996600"/>
    <a:srgbClr val="6699FF"/>
    <a:srgbClr val="CC9900"/>
    <a:srgbClr val="FFFF00"/>
    <a:srgbClr val="FF9900"/>
    <a:srgbClr val="FF3300"/>
    <a:srgbClr val="EA9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248" autoAdjust="0"/>
    <p:restoredTop sz="94660"/>
  </p:normalViewPr>
  <p:slideViewPr>
    <p:cSldViewPr>
      <p:cViewPr varScale="1">
        <p:scale>
          <a:sx n="95" d="100"/>
          <a:sy n="95" d="100"/>
        </p:scale>
        <p:origin x="-90" y="-210"/>
      </p:cViewPr>
      <p:guideLst>
        <p:guide orient="horz" pos="2313"/>
        <p:guide pos="2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526" y="-108"/>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hdr" sz="quarter"/>
          </p:nvPr>
        </p:nvSpPr>
        <p:spPr bwMode="auto">
          <a:xfrm>
            <a:off x="0" y="0"/>
            <a:ext cx="3041650" cy="465138"/>
          </a:xfrm>
          <a:prstGeom prst="rect">
            <a:avLst/>
          </a:prstGeom>
          <a:noFill/>
          <a:ln w="9525">
            <a:noFill/>
            <a:miter lim="800000"/>
            <a:headEnd/>
            <a:tailEnd/>
          </a:ln>
        </p:spPr>
        <p:txBody>
          <a:bodyPr vert="horz" wrap="square" lIns="93280" tIns="46640" rIns="93280" bIns="46640" numCol="1" anchor="t" anchorCtr="0" compatLnSpc="1">
            <a:prstTxWarp prst="textNoShape">
              <a:avLst/>
            </a:prstTxWarp>
          </a:bodyPr>
          <a:lstStyle>
            <a:lvl1pPr defTabSz="933450">
              <a:defRPr sz="1200" b="0"/>
            </a:lvl1pPr>
          </a:lstStyle>
          <a:p>
            <a:pPr>
              <a:defRPr/>
            </a:pPr>
            <a:endParaRPr lang="en-US"/>
          </a:p>
        </p:txBody>
      </p:sp>
      <p:sp>
        <p:nvSpPr>
          <p:cNvPr id="479235"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p:spPr>
        <p:txBody>
          <a:bodyPr vert="horz" wrap="square" lIns="93280" tIns="46640" rIns="93280" bIns="46640" numCol="1" anchor="t" anchorCtr="0" compatLnSpc="1">
            <a:prstTxWarp prst="textNoShape">
              <a:avLst/>
            </a:prstTxWarp>
          </a:bodyPr>
          <a:lstStyle>
            <a:lvl1pPr algn="r" defTabSz="933450">
              <a:defRPr sz="1200" b="0"/>
            </a:lvl1pPr>
          </a:lstStyle>
          <a:p>
            <a:pPr>
              <a:defRPr/>
            </a:pPr>
            <a:endParaRPr lang="en-US"/>
          </a:p>
        </p:txBody>
      </p:sp>
      <p:sp>
        <p:nvSpPr>
          <p:cNvPr id="479236"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p:spPr>
        <p:txBody>
          <a:bodyPr vert="horz" wrap="square" lIns="93280" tIns="46640" rIns="93280" bIns="46640" numCol="1" anchor="b" anchorCtr="0" compatLnSpc="1">
            <a:prstTxWarp prst="textNoShape">
              <a:avLst/>
            </a:prstTxWarp>
          </a:bodyPr>
          <a:lstStyle>
            <a:lvl1pPr defTabSz="933450">
              <a:defRPr sz="1200" b="0"/>
            </a:lvl1pPr>
          </a:lstStyle>
          <a:p>
            <a:pPr>
              <a:defRPr/>
            </a:pPr>
            <a:endParaRPr lang="en-US"/>
          </a:p>
        </p:txBody>
      </p:sp>
      <p:sp>
        <p:nvSpPr>
          <p:cNvPr id="479237"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p:spPr>
        <p:txBody>
          <a:bodyPr vert="horz" wrap="square" lIns="93280" tIns="46640" rIns="93280" bIns="46640" numCol="1" anchor="b" anchorCtr="0" compatLnSpc="1">
            <a:prstTxWarp prst="textNoShape">
              <a:avLst/>
            </a:prstTxWarp>
          </a:bodyPr>
          <a:lstStyle>
            <a:lvl1pPr algn="r" defTabSz="933450">
              <a:defRPr sz="1200" b="0"/>
            </a:lvl1pPr>
          </a:lstStyle>
          <a:p>
            <a:pPr>
              <a:defRPr/>
            </a:pPr>
            <a:fld id="{F61ECAF3-CA3E-424E-B05A-10408797D2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1650" cy="465138"/>
          </a:xfrm>
          <a:prstGeom prst="rect">
            <a:avLst/>
          </a:prstGeom>
          <a:noFill/>
          <a:ln w="9525">
            <a:noFill/>
            <a:miter lim="800000"/>
            <a:headEnd/>
            <a:tailEnd/>
          </a:ln>
        </p:spPr>
        <p:txBody>
          <a:bodyPr vert="horz" wrap="square" lIns="19434" tIns="0" rIns="19434" bIns="0" numCol="1" anchor="t" anchorCtr="0" compatLnSpc="1">
            <a:prstTxWarp prst="textNoShape">
              <a:avLst/>
            </a:prstTxWarp>
          </a:bodyPr>
          <a:lstStyle>
            <a:lvl1pPr defTabSz="933450">
              <a:defRPr sz="1100" b="0" i="1"/>
            </a:lvl1pPr>
          </a:lstStyle>
          <a:p>
            <a:pPr>
              <a:defRPr/>
            </a:pPr>
            <a:r>
              <a:rPr lang="en-US"/>
              <a:t>*</a:t>
            </a:r>
            <a:endParaRPr lang="en-US" sz="1200"/>
          </a:p>
        </p:txBody>
      </p:sp>
      <p:sp>
        <p:nvSpPr>
          <p:cNvPr id="2051" name="Rectangle 3"/>
          <p:cNvSpPr>
            <a:spLocks noGrp="1" noChangeArrowheads="1"/>
          </p:cNvSpPr>
          <p:nvPr>
            <p:ph type="dt" idx="1"/>
          </p:nvPr>
        </p:nvSpPr>
        <p:spPr bwMode="auto">
          <a:xfrm>
            <a:off x="3978275" y="0"/>
            <a:ext cx="3041650" cy="465138"/>
          </a:xfrm>
          <a:prstGeom prst="rect">
            <a:avLst/>
          </a:prstGeom>
          <a:noFill/>
          <a:ln w="9525">
            <a:noFill/>
            <a:miter lim="800000"/>
            <a:headEnd/>
            <a:tailEnd/>
          </a:ln>
        </p:spPr>
        <p:txBody>
          <a:bodyPr vert="horz" wrap="square" lIns="19434" tIns="0" rIns="19434" bIns="0" numCol="1" anchor="t" anchorCtr="0" compatLnSpc="1">
            <a:prstTxWarp prst="textNoShape">
              <a:avLst/>
            </a:prstTxWarp>
          </a:bodyPr>
          <a:lstStyle>
            <a:lvl1pPr algn="r" defTabSz="933450">
              <a:defRPr sz="1100" b="0" i="1"/>
            </a:lvl1pPr>
          </a:lstStyle>
          <a:p>
            <a:pPr>
              <a:defRPr/>
            </a:pPr>
            <a:r>
              <a:rPr lang="en-US"/>
              <a:t>07/16/96</a:t>
            </a:r>
            <a:endParaRPr lang="en-US" sz="1200"/>
          </a:p>
        </p:txBody>
      </p:sp>
      <p:sp>
        <p:nvSpPr>
          <p:cNvPr id="56324" name="Rectangle 4"/>
          <p:cNvSpPr>
            <a:spLocks noGrp="1" noRot="1" noChangeAspect="1" noChangeArrowheads="1"/>
          </p:cNvSpPr>
          <p:nvPr>
            <p:ph type="sldImg" idx="2"/>
          </p:nvPr>
        </p:nvSpPr>
        <p:spPr bwMode="auto">
          <a:xfrm>
            <a:off x="1182688" y="698500"/>
            <a:ext cx="4654550" cy="3489325"/>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5038" y="4421188"/>
            <a:ext cx="5149850" cy="4186237"/>
          </a:xfrm>
          <a:prstGeom prst="rect">
            <a:avLst/>
          </a:prstGeom>
          <a:noFill/>
          <a:ln w="9525">
            <a:noFill/>
            <a:miter lim="800000"/>
            <a:headEnd/>
            <a:tailEnd/>
          </a:ln>
        </p:spPr>
        <p:txBody>
          <a:bodyPr vert="horz" wrap="square" lIns="93927" tIns="46965" rIns="93927" bIns="469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40788"/>
            <a:ext cx="3041650" cy="465137"/>
          </a:xfrm>
          <a:prstGeom prst="rect">
            <a:avLst/>
          </a:prstGeom>
          <a:noFill/>
          <a:ln w="9525">
            <a:noFill/>
            <a:miter lim="800000"/>
            <a:headEnd/>
            <a:tailEnd/>
          </a:ln>
        </p:spPr>
        <p:txBody>
          <a:bodyPr vert="horz" wrap="square" lIns="19434" tIns="0" rIns="19434" bIns="0" numCol="1" anchor="b" anchorCtr="0" compatLnSpc="1">
            <a:prstTxWarp prst="textNoShape">
              <a:avLst/>
            </a:prstTxWarp>
          </a:bodyPr>
          <a:lstStyle>
            <a:lvl1pPr defTabSz="933450">
              <a:defRPr sz="1100" b="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978275" y="8840788"/>
            <a:ext cx="3041650" cy="465137"/>
          </a:xfrm>
          <a:prstGeom prst="rect">
            <a:avLst/>
          </a:prstGeom>
          <a:noFill/>
          <a:ln w="9525">
            <a:noFill/>
            <a:miter lim="800000"/>
            <a:headEnd/>
            <a:tailEnd/>
          </a:ln>
        </p:spPr>
        <p:txBody>
          <a:bodyPr vert="horz" wrap="square" lIns="19434" tIns="0" rIns="19434" bIns="0" numCol="1" anchor="b" anchorCtr="0" compatLnSpc="1">
            <a:prstTxWarp prst="textNoShape">
              <a:avLst/>
            </a:prstTxWarp>
          </a:bodyPr>
          <a:lstStyle>
            <a:lvl1pPr algn="r" defTabSz="933450">
              <a:defRPr sz="1100" b="0" i="1"/>
            </a:lvl1pPr>
          </a:lstStyle>
          <a:p>
            <a:pPr>
              <a:defRPr/>
            </a:pPr>
            <a:r>
              <a:rPr lang="en-US"/>
              <a:t>##</a:t>
            </a:r>
            <a:endParaRPr lang="en-US" sz="120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84275" y="698500"/>
            <a:ext cx="4651375" cy="3489325"/>
          </a:xfrm>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B8C26117-41E0-498D-BA37-4311910BDD8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84275" y="698500"/>
            <a:ext cx="4651375" cy="3489325"/>
          </a:xfrm>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6385E249-C4CB-4E86-9A65-42CD908A347C}"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84275" y="698500"/>
            <a:ext cx="4651375" cy="3489325"/>
          </a:xfrm>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F7C16BD2-9136-45DC-B7C9-BFF6EACF098B}"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4275" y="698500"/>
            <a:ext cx="4651375" cy="3489325"/>
          </a:xfrm>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329887DF-89ED-47CF-A67F-A03F9287D481}"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1375" cy="3489325"/>
          </a:xfrm>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6772D062-204C-43F5-A760-1013D028200A}"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84275" y="698500"/>
            <a:ext cx="4651375" cy="3489325"/>
          </a:xfrm>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639CF467-5D6D-410D-9BA7-FB41AEB013DB}"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84275" y="698500"/>
            <a:ext cx="4651375" cy="3489325"/>
          </a:xfrm>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A6648E14-1C8F-45D7-A7AE-E97B1686FE1F}"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84275" y="698500"/>
            <a:ext cx="4651375" cy="3489325"/>
          </a:xfrm>
          <a:ln/>
        </p:spPr>
      </p:sp>
      <p:sp>
        <p:nvSpPr>
          <p:cNvPr id="86019" name="Notes Placeholder 2"/>
          <p:cNvSpPr>
            <a:spLocks noGrp="1"/>
          </p:cNvSpPr>
          <p:nvPr>
            <p:ph type="body" idx="1"/>
          </p:nvPr>
        </p:nvSpPr>
        <p:spPr>
          <a:noFill/>
          <a:ln/>
        </p:spPr>
        <p:txBody>
          <a:bodyPr/>
          <a:lstStyle/>
          <a:p>
            <a:endParaRPr lang="en-US" smtClean="0"/>
          </a:p>
        </p:txBody>
      </p:sp>
      <p:sp>
        <p:nvSpPr>
          <p:cNvPr id="86020" name="Header Placeholder 3"/>
          <p:cNvSpPr>
            <a:spLocks noGrp="1"/>
          </p:cNvSpPr>
          <p:nvPr>
            <p:ph type="hdr" sz="quarter"/>
          </p:nvPr>
        </p:nvSpPr>
        <p:spPr>
          <a:noFill/>
        </p:spPr>
        <p:txBody>
          <a:bodyPr/>
          <a:lstStyle/>
          <a:p>
            <a:r>
              <a:rPr lang="en-US" smtClean="0"/>
              <a:t>*</a:t>
            </a:r>
            <a:endParaRPr lang="en-US" sz="1200" smtClean="0"/>
          </a:p>
        </p:txBody>
      </p:sp>
      <p:sp>
        <p:nvSpPr>
          <p:cNvPr id="86021" name="Date Placeholder 4"/>
          <p:cNvSpPr>
            <a:spLocks noGrp="1"/>
          </p:cNvSpPr>
          <p:nvPr>
            <p:ph type="dt" sz="quarter" idx="1"/>
          </p:nvPr>
        </p:nvSpPr>
        <p:spPr>
          <a:noFill/>
        </p:spPr>
        <p:txBody>
          <a:bodyPr/>
          <a:lstStyle/>
          <a:p>
            <a:r>
              <a:rPr lang="en-US" smtClean="0"/>
              <a:t>07/16/96</a:t>
            </a:r>
            <a:endParaRPr lang="en-US" sz="1200" smtClean="0"/>
          </a:p>
        </p:txBody>
      </p:sp>
      <p:sp>
        <p:nvSpPr>
          <p:cNvPr id="86022" name="Footer Placeholder 5"/>
          <p:cNvSpPr>
            <a:spLocks noGrp="1"/>
          </p:cNvSpPr>
          <p:nvPr>
            <p:ph type="ftr" sz="quarter" idx="4"/>
          </p:nvPr>
        </p:nvSpPr>
        <p:spPr>
          <a:noFill/>
        </p:spPr>
        <p:txBody>
          <a:bodyPr/>
          <a:lstStyle/>
          <a:p>
            <a:r>
              <a:rPr lang="en-US" smtClean="0"/>
              <a:t>*</a:t>
            </a:r>
            <a:endParaRPr lang="en-US" sz="1200" smtClean="0"/>
          </a:p>
        </p:txBody>
      </p:sp>
      <p:sp>
        <p:nvSpPr>
          <p:cNvPr id="86023"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84275" y="698500"/>
            <a:ext cx="4651375" cy="3489325"/>
          </a:xfrm>
          <a:ln/>
        </p:spPr>
      </p:sp>
      <p:sp>
        <p:nvSpPr>
          <p:cNvPr id="58371" name="Notes Placeholder 2"/>
          <p:cNvSpPr>
            <a:spLocks noGrp="1"/>
          </p:cNvSpPr>
          <p:nvPr>
            <p:ph type="body" idx="1"/>
          </p:nvPr>
        </p:nvSpPr>
        <p:spPr>
          <a:noFill/>
          <a:ln/>
        </p:spPr>
        <p:txBody>
          <a:bodyPr/>
          <a:lstStyle/>
          <a:p>
            <a:endParaRPr lang="en-US" smtClean="0"/>
          </a:p>
        </p:txBody>
      </p:sp>
      <p:sp>
        <p:nvSpPr>
          <p:cNvPr id="58372" name="Header Placeholder 3"/>
          <p:cNvSpPr>
            <a:spLocks noGrp="1"/>
          </p:cNvSpPr>
          <p:nvPr>
            <p:ph type="hdr" sz="quarter"/>
          </p:nvPr>
        </p:nvSpPr>
        <p:spPr>
          <a:noFill/>
        </p:spPr>
        <p:txBody>
          <a:bodyPr/>
          <a:lstStyle/>
          <a:p>
            <a:r>
              <a:rPr lang="en-US" smtClean="0"/>
              <a:t>*</a:t>
            </a:r>
            <a:endParaRPr lang="en-US" sz="1200" smtClean="0"/>
          </a:p>
        </p:txBody>
      </p:sp>
      <p:sp>
        <p:nvSpPr>
          <p:cNvPr id="58373" name="Date Placeholder 4"/>
          <p:cNvSpPr>
            <a:spLocks noGrp="1"/>
          </p:cNvSpPr>
          <p:nvPr>
            <p:ph type="dt" sz="quarter" idx="1"/>
          </p:nvPr>
        </p:nvSpPr>
        <p:spPr>
          <a:noFill/>
        </p:spPr>
        <p:txBody>
          <a:bodyPr/>
          <a:lstStyle/>
          <a:p>
            <a:r>
              <a:rPr lang="en-US" smtClean="0"/>
              <a:t>07/16/96</a:t>
            </a:r>
            <a:endParaRPr lang="en-US" sz="1200" smtClean="0"/>
          </a:p>
        </p:txBody>
      </p:sp>
      <p:sp>
        <p:nvSpPr>
          <p:cNvPr id="58374" name="Footer Placeholder 5"/>
          <p:cNvSpPr>
            <a:spLocks noGrp="1"/>
          </p:cNvSpPr>
          <p:nvPr>
            <p:ph type="ftr" sz="quarter" idx="4"/>
          </p:nvPr>
        </p:nvSpPr>
        <p:spPr>
          <a:noFill/>
        </p:spPr>
        <p:txBody>
          <a:bodyPr/>
          <a:lstStyle/>
          <a:p>
            <a:r>
              <a:rPr lang="en-US" smtClean="0"/>
              <a:t>*</a:t>
            </a:r>
            <a:endParaRPr lang="en-US" sz="1200" smtClean="0"/>
          </a:p>
        </p:txBody>
      </p:sp>
      <p:sp>
        <p:nvSpPr>
          <p:cNvPr id="58375"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84275" y="698500"/>
            <a:ext cx="4651375" cy="3489325"/>
          </a:xfrm>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3535C848-4C16-464C-A313-E76EE9401057}"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84275" y="698500"/>
            <a:ext cx="4651375" cy="3489325"/>
          </a:xfrm>
          <a:ln/>
        </p:spPr>
      </p:sp>
      <p:sp>
        <p:nvSpPr>
          <p:cNvPr id="88067" name="Notes Placeholder 2"/>
          <p:cNvSpPr>
            <a:spLocks noGrp="1"/>
          </p:cNvSpPr>
          <p:nvPr>
            <p:ph type="body" idx="1"/>
          </p:nvPr>
        </p:nvSpPr>
        <p:spPr>
          <a:noFill/>
          <a:ln/>
        </p:spPr>
        <p:txBody>
          <a:bodyPr/>
          <a:lstStyle/>
          <a:p>
            <a:endParaRPr lang="en-US" dirty="0" smtClean="0"/>
          </a:p>
        </p:txBody>
      </p:sp>
      <p:sp>
        <p:nvSpPr>
          <p:cNvPr id="88068" name="Header Placeholder 3"/>
          <p:cNvSpPr>
            <a:spLocks noGrp="1"/>
          </p:cNvSpPr>
          <p:nvPr>
            <p:ph type="hdr" sz="quarter"/>
          </p:nvPr>
        </p:nvSpPr>
        <p:spPr>
          <a:noFill/>
        </p:spPr>
        <p:txBody>
          <a:bodyPr/>
          <a:lstStyle/>
          <a:p>
            <a:r>
              <a:rPr lang="en-US" smtClean="0"/>
              <a:t>*</a:t>
            </a:r>
            <a:endParaRPr lang="en-US" sz="1200" smtClean="0"/>
          </a:p>
        </p:txBody>
      </p:sp>
      <p:sp>
        <p:nvSpPr>
          <p:cNvPr id="88069" name="Date Placeholder 4"/>
          <p:cNvSpPr>
            <a:spLocks noGrp="1"/>
          </p:cNvSpPr>
          <p:nvPr>
            <p:ph type="dt" sz="quarter" idx="1"/>
          </p:nvPr>
        </p:nvSpPr>
        <p:spPr>
          <a:noFill/>
        </p:spPr>
        <p:txBody>
          <a:bodyPr/>
          <a:lstStyle/>
          <a:p>
            <a:r>
              <a:rPr lang="en-US" smtClean="0"/>
              <a:t>07/16/96</a:t>
            </a:r>
            <a:endParaRPr lang="en-US" sz="1200" smtClean="0"/>
          </a:p>
        </p:txBody>
      </p:sp>
      <p:sp>
        <p:nvSpPr>
          <p:cNvPr id="88070" name="Footer Placeholder 5"/>
          <p:cNvSpPr>
            <a:spLocks noGrp="1"/>
          </p:cNvSpPr>
          <p:nvPr>
            <p:ph type="ftr" sz="quarter" idx="4"/>
          </p:nvPr>
        </p:nvSpPr>
        <p:spPr>
          <a:noFill/>
        </p:spPr>
        <p:txBody>
          <a:bodyPr/>
          <a:lstStyle/>
          <a:p>
            <a:r>
              <a:rPr lang="en-US" smtClean="0"/>
              <a:t>*</a:t>
            </a:r>
            <a:endParaRPr lang="en-US" sz="1200" smtClean="0"/>
          </a:p>
        </p:txBody>
      </p:sp>
      <p:sp>
        <p:nvSpPr>
          <p:cNvPr id="88071"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84275" y="698500"/>
            <a:ext cx="4651375" cy="3489325"/>
          </a:xfrm>
          <a:ln/>
        </p:spPr>
      </p:sp>
      <p:sp>
        <p:nvSpPr>
          <p:cNvPr id="89091" name="Notes Placeholder 2"/>
          <p:cNvSpPr>
            <a:spLocks noGrp="1"/>
          </p:cNvSpPr>
          <p:nvPr>
            <p:ph type="body" idx="1"/>
          </p:nvPr>
        </p:nvSpPr>
        <p:spPr>
          <a:noFill/>
          <a:ln/>
        </p:spPr>
        <p:txBody>
          <a:bodyPr/>
          <a:lstStyle/>
          <a:p>
            <a:endParaRPr lang="en-US" smtClean="0"/>
          </a:p>
        </p:txBody>
      </p:sp>
      <p:sp>
        <p:nvSpPr>
          <p:cNvPr id="89092" name="Header Placeholder 3"/>
          <p:cNvSpPr>
            <a:spLocks noGrp="1"/>
          </p:cNvSpPr>
          <p:nvPr>
            <p:ph type="hdr" sz="quarter"/>
          </p:nvPr>
        </p:nvSpPr>
        <p:spPr>
          <a:noFill/>
        </p:spPr>
        <p:txBody>
          <a:bodyPr/>
          <a:lstStyle/>
          <a:p>
            <a:r>
              <a:rPr lang="en-US" smtClean="0"/>
              <a:t>*</a:t>
            </a:r>
            <a:endParaRPr lang="en-US" sz="1200" smtClean="0"/>
          </a:p>
        </p:txBody>
      </p:sp>
      <p:sp>
        <p:nvSpPr>
          <p:cNvPr id="89093" name="Date Placeholder 4"/>
          <p:cNvSpPr>
            <a:spLocks noGrp="1"/>
          </p:cNvSpPr>
          <p:nvPr>
            <p:ph type="dt" sz="quarter" idx="1"/>
          </p:nvPr>
        </p:nvSpPr>
        <p:spPr>
          <a:noFill/>
        </p:spPr>
        <p:txBody>
          <a:bodyPr/>
          <a:lstStyle/>
          <a:p>
            <a:r>
              <a:rPr lang="en-US" smtClean="0"/>
              <a:t>07/16/96</a:t>
            </a:r>
            <a:endParaRPr lang="en-US" sz="1200" smtClean="0"/>
          </a:p>
        </p:txBody>
      </p:sp>
      <p:sp>
        <p:nvSpPr>
          <p:cNvPr id="89094" name="Footer Placeholder 5"/>
          <p:cNvSpPr>
            <a:spLocks noGrp="1"/>
          </p:cNvSpPr>
          <p:nvPr>
            <p:ph type="ftr" sz="quarter" idx="4"/>
          </p:nvPr>
        </p:nvSpPr>
        <p:spPr>
          <a:noFill/>
        </p:spPr>
        <p:txBody>
          <a:bodyPr/>
          <a:lstStyle/>
          <a:p>
            <a:r>
              <a:rPr lang="en-US" smtClean="0"/>
              <a:t>*</a:t>
            </a:r>
            <a:endParaRPr lang="en-US" sz="1200" smtClean="0"/>
          </a:p>
        </p:txBody>
      </p:sp>
      <p:sp>
        <p:nvSpPr>
          <p:cNvPr id="89095"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84275" y="698500"/>
            <a:ext cx="4651375" cy="3489325"/>
          </a:xfrm>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10A466DA-F2A4-445B-A7D0-D4312FA1373A}"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84275" y="698500"/>
            <a:ext cx="4651375" cy="3489325"/>
          </a:xfrm>
          <a:ln/>
        </p:spPr>
      </p:sp>
      <p:sp>
        <p:nvSpPr>
          <p:cNvPr id="93187" name="Notes Placeholder 2"/>
          <p:cNvSpPr>
            <a:spLocks noGrp="1"/>
          </p:cNvSpPr>
          <p:nvPr>
            <p:ph type="body" idx="1"/>
          </p:nvPr>
        </p:nvSpPr>
        <p:spPr>
          <a:noFill/>
          <a:ln/>
        </p:spPr>
        <p:txBody>
          <a:bodyPr/>
          <a:lstStyle/>
          <a:p>
            <a:endParaRPr lang="en-US" smtClean="0"/>
          </a:p>
        </p:txBody>
      </p:sp>
      <p:sp>
        <p:nvSpPr>
          <p:cNvPr id="93188" name="Header Placeholder 3"/>
          <p:cNvSpPr>
            <a:spLocks noGrp="1"/>
          </p:cNvSpPr>
          <p:nvPr>
            <p:ph type="hdr" sz="quarter"/>
          </p:nvPr>
        </p:nvSpPr>
        <p:spPr>
          <a:noFill/>
        </p:spPr>
        <p:txBody>
          <a:bodyPr/>
          <a:lstStyle/>
          <a:p>
            <a:r>
              <a:rPr lang="en-US" smtClean="0"/>
              <a:t>*</a:t>
            </a:r>
            <a:endParaRPr lang="en-US" sz="1200" smtClean="0"/>
          </a:p>
        </p:txBody>
      </p:sp>
      <p:sp>
        <p:nvSpPr>
          <p:cNvPr id="93189" name="Date Placeholder 4"/>
          <p:cNvSpPr>
            <a:spLocks noGrp="1"/>
          </p:cNvSpPr>
          <p:nvPr>
            <p:ph type="dt" sz="quarter" idx="1"/>
          </p:nvPr>
        </p:nvSpPr>
        <p:spPr>
          <a:noFill/>
        </p:spPr>
        <p:txBody>
          <a:bodyPr/>
          <a:lstStyle/>
          <a:p>
            <a:r>
              <a:rPr lang="en-US" smtClean="0"/>
              <a:t>07/16/96</a:t>
            </a:r>
            <a:endParaRPr lang="en-US" sz="1200" smtClean="0"/>
          </a:p>
        </p:txBody>
      </p:sp>
      <p:sp>
        <p:nvSpPr>
          <p:cNvPr id="93190" name="Footer Placeholder 5"/>
          <p:cNvSpPr>
            <a:spLocks noGrp="1"/>
          </p:cNvSpPr>
          <p:nvPr>
            <p:ph type="ftr" sz="quarter" idx="4"/>
          </p:nvPr>
        </p:nvSpPr>
        <p:spPr>
          <a:noFill/>
        </p:spPr>
        <p:txBody>
          <a:bodyPr/>
          <a:lstStyle/>
          <a:p>
            <a:r>
              <a:rPr lang="en-US" smtClean="0"/>
              <a:t>*</a:t>
            </a:r>
            <a:endParaRPr lang="en-US" sz="1200" smtClean="0"/>
          </a:p>
        </p:txBody>
      </p:sp>
      <p:sp>
        <p:nvSpPr>
          <p:cNvPr id="93191"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84275" y="698500"/>
            <a:ext cx="4651375" cy="3489325"/>
          </a:xfrm>
          <a:ln/>
        </p:spPr>
      </p:sp>
      <p:sp>
        <p:nvSpPr>
          <p:cNvPr id="94211" name="Notes Placeholder 2"/>
          <p:cNvSpPr>
            <a:spLocks noGrp="1"/>
          </p:cNvSpPr>
          <p:nvPr>
            <p:ph type="body" idx="1"/>
          </p:nvPr>
        </p:nvSpPr>
        <p:spPr>
          <a:noFill/>
          <a:ln/>
        </p:spPr>
        <p:txBody>
          <a:bodyPr/>
          <a:lstStyle/>
          <a:p>
            <a:endParaRPr lang="en-US" smtClean="0"/>
          </a:p>
        </p:txBody>
      </p:sp>
      <p:sp>
        <p:nvSpPr>
          <p:cNvPr id="94212" name="Header Placeholder 3"/>
          <p:cNvSpPr>
            <a:spLocks noGrp="1"/>
          </p:cNvSpPr>
          <p:nvPr>
            <p:ph type="hdr" sz="quarter"/>
          </p:nvPr>
        </p:nvSpPr>
        <p:spPr>
          <a:noFill/>
        </p:spPr>
        <p:txBody>
          <a:bodyPr/>
          <a:lstStyle/>
          <a:p>
            <a:r>
              <a:rPr lang="en-US" smtClean="0"/>
              <a:t>*</a:t>
            </a:r>
            <a:endParaRPr lang="en-US" sz="1300" smtClean="0"/>
          </a:p>
        </p:txBody>
      </p:sp>
      <p:sp>
        <p:nvSpPr>
          <p:cNvPr id="94213" name="Date Placeholder 4"/>
          <p:cNvSpPr>
            <a:spLocks noGrp="1"/>
          </p:cNvSpPr>
          <p:nvPr>
            <p:ph type="dt" sz="quarter" idx="1"/>
          </p:nvPr>
        </p:nvSpPr>
        <p:spPr>
          <a:noFill/>
        </p:spPr>
        <p:txBody>
          <a:bodyPr/>
          <a:lstStyle/>
          <a:p>
            <a:r>
              <a:rPr lang="en-US" smtClean="0"/>
              <a:t>07/16/96</a:t>
            </a:r>
            <a:endParaRPr lang="en-US" sz="1300" smtClean="0"/>
          </a:p>
        </p:txBody>
      </p:sp>
      <p:sp>
        <p:nvSpPr>
          <p:cNvPr id="94214" name="Footer Placeholder 5"/>
          <p:cNvSpPr>
            <a:spLocks noGrp="1"/>
          </p:cNvSpPr>
          <p:nvPr>
            <p:ph type="ftr" sz="quarter" idx="4"/>
          </p:nvPr>
        </p:nvSpPr>
        <p:spPr>
          <a:noFill/>
        </p:spPr>
        <p:txBody>
          <a:bodyPr/>
          <a:lstStyle/>
          <a:p>
            <a:r>
              <a:rPr lang="en-US" smtClean="0"/>
              <a:t>*</a:t>
            </a:r>
            <a:endParaRPr lang="en-US" sz="1300" smtClean="0"/>
          </a:p>
        </p:txBody>
      </p:sp>
      <p:sp>
        <p:nvSpPr>
          <p:cNvPr id="94215" name="Slide Number Placeholder 6"/>
          <p:cNvSpPr>
            <a:spLocks noGrp="1"/>
          </p:cNvSpPr>
          <p:nvPr>
            <p:ph type="sldNum" sz="quarter" idx="5"/>
          </p:nvPr>
        </p:nvSpPr>
        <p:spPr>
          <a:noFill/>
        </p:spPr>
        <p:txBody>
          <a:bodyPr/>
          <a:lstStyle/>
          <a:p>
            <a:r>
              <a:rPr lang="en-US" smtClean="0"/>
              <a:t>##</a:t>
            </a:r>
            <a:endParaRPr lang="en-US" sz="13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4275" y="698500"/>
            <a:ext cx="4651375" cy="3489325"/>
          </a:xfrm>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7C7446C0-5899-4428-978A-234C870372EF}"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84275" y="698500"/>
            <a:ext cx="4651375" cy="3489325"/>
          </a:xfrm>
          <a:ln/>
        </p:spPr>
      </p:sp>
      <p:sp>
        <p:nvSpPr>
          <p:cNvPr id="101379" name="Notes Placeholder 2"/>
          <p:cNvSpPr>
            <a:spLocks noGrp="1"/>
          </p:cNvSpPr>
          <p:nvPr>
            <p:ph type="body" idx="1"/>
          </p:nvPr>
        </p:nvSpPr>
        <p:spPr>
          <a:noFill/>
          <a:ln/>
        </p:spPr>
        <p:txBody>
          <a:bodyPr/>
          <a:lstStyle/>
          <a:p>
            <a:endParaRPr lang="en-US" smtClean="0"/>
          </a:p>
        </p:txBody>
      </p:sp>
      <p:sp>
        <p:nvSpPr>
          <p:cNvPr id="101380" name="Header Placeholder 3"/>
          <p:cNvSpPr>
            <a:spLocks noGrp="1"/>
          </p:cNvSpPr>
          <p:nvPr>
            <p:ph type="hdr" sz="quarter"/>
          </p:nvPr>
        </p:nvSpPr>
        <p:spPr>
          <a:noFill/>
        </p:spPr>
        <p:txBody>
          <a:bodyPr/>
          <a:lstStyle/>
          <a:p>
            <a:r>
              <a:rPr lang="en-US" smtClean="0"/>
              <a:t>*</a:t>
            </a:r>
            <a:endParaRPr lang="en-US" sz="1200" smtClean="0"/>
          </a:p>
        </p:txBody>
      </p:sp>
      <p:sp>
        <p:nvSpPr>
          <p:cNvPr id="101381" name="Date Placeholder 4"/>
          <p:cNvSpPr>
            <a:spLocks noGrp="1"/>
          </p:cNvSpPr>
          <p:nvPr>
            <p:ph type="dt" sz="quarter" idx="1"/>
          </p:nvPr>
        </p:nvSpPr>
        <p:spPr>
          <a:noFill/>
        </p:spPr>
        <p:txBody>
          <a:bodyPr/>
          <a:lstStyle/>
          <a:p>
            <a:r>
              <a:rPr lang="en-US" smtClean="0"/>
              <a:t>07/16/96</a:t>
            </a:r>
            <a:endParaRPr lang="en-US" sz="1200" smtClean="0"/>
          </a:p>
        </p:txBody>
      </p:sp>
      <p:sp>
        <p:nvSpPr>
          <p:cNvPr id="101382" name="Footer Placeholder 5"/>
          <p:cNvSpPr>
            <a:spLocks noGrp="1"/>
          </p:cNvSpPr>
          <p:nvPr>
            <p:ph type="ftr" sz="quarter" idx="4"/>
          </p:nvPr>
        </p:nvSpPr>
        <p:spPr>
          <a:noFill/>
        </p:spPr>
        <p:txBody>
          <a:bodyPr/>
          <a:lstStyle/>
          <a:p>
            <a:r>
              <a:rPr lang="en-US" smtClean="0"/>
              <a:t>*</a:t>
            </a:r>
            <a:endParaRPr lang="en-US" sz="1200" smtClean="0"/>
          </a:p>
        </p:txBody>
      </p:sp>
      <p:sp>
        <p:nvSpPr>
          <p:cNvPr id="101383"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84275" y="698500"/>
            <a:ext cx="4651375" cy="3489325"/>
          </a:xfrm>
          <a:ln/>
        </p:spPr>
      </p:sp>
      <p:sp>
        <p:nvSpPr>
          <p:cNvPr id="64515" name="Notes Placeholder 2"/>
          <p:cNvSpPr>
            <a:spLocks noGrp="1"/>
          </p:cNvSpPr>
          <p:nvPr>
            <p:ph type="body" idx="1"/>
          </p:nvPr>
        </p:nvSpPr>
        <p:spPr>
          <a:noFill/>
          <a:ln/>
        </p:spPr>
        <p:txBody>
          <a:bodyPr/>
          <a:lstStyle/>
          <a:p>
            <a:endParaRPr lang="en-US" smtClean="0"/>
          </a:p>
        </p:txBody>
      </p:sp>
      <p:sp>
        <p:nvSpPr>
          <p:cNvPr id="64516" name="Header Placeholder 3"/>
          <p:cNvSpPr>
            <a:spLocks noGrp="1"/>
          </p:cNvSpPr>
          <p:nvPr>
            <p:ph type="hdr" sz="quarter"/>
          </p:nvPr>
        </p:nvSpPr>
        <p:spPr>
          <a:noFill/>
        </p:spPr>
        <p:txBody>
          <a:bodyPr/>
          <a:lstStyle/>
          <a:p>
            <a:r>
              <a:rPr lang="en-US" smtClean="0"/>
              <a:t>*</a:t>
            </a:r>
            <a:endParaRPr lang="en-US" sz="1200" smtClean="0"/>
          </a:p>
        </p:txBody>
      </p:sp>
      <p:sp>
        <p:nvSpPr>
          <p:cNvPr id="64517" name="Date Placeholder 4"/>
          <p:cNvSpPr>
            <a:spLocks noGrp="1"/>
          </p:cNvSpPr>
          <p:nvPr>
            <p:ph type="dt" sz="quarter" idx="1"/>
          </p:nvPr>
        </p:nvSpPr>
        <p:spPr>
          <a:noFill/>
        </p:spPr>
        <p:txBody>
          <a:bodyPr/>
          <a:lstStyle/>
          <a:p>
            <a:r>
              <a:rPr lang="en-US" smtClean="0"/>
              <a:t>07/16/96</a:t>
            </a:r>
            <a:endParaRPr lang="en-US" sz="1200" smtClean="0"/>
          </a:p>
        </p:txBody>
      </p:sp>
      <p:sp>
        <p:nvSpPr>
          <p:cNvPr id="64518" name="Footer Placeholder 5"/>
          <p:cNvSpPr>
            <a:spLocks noGrp="1"/>
          </p:cNvSpPr>
          <p:nvPr>
            <p:ph type="ftr" sz="quarter" idx="4"/>
          </p:nvPr>
        </p:nvSpPr>
        <p:spPr>
          <a:noFill/>
        </p:spPr>
        <p:txBody>
          <a:bodyPr/>
          <a:lstStyle/>
          <a:p>
            <a:r>
              <a:rPr lang="en-US" smtClean="0"/>
              <a:t>*</a:t>
            </a:r>
            <a:endParaRPr lang="en-US" sz="1200" smtClean="0"/>
          </a:p>
        </p:txBody>
      </p:sp>
      <p:sp>
        <p:nvSpPr>
          <p:cNvPr id="64519"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84275" y="698500"/>
            <a:ext cx="4651375" cy="3489325"/>
          </a:xfrm>
          <a:ln/>
        </p:spPr>
      </p:sp>
      <p:sp>
        <p:nvSpPr>
          <p:cNvPr id="69635" name="Notes Placeholder 2"/>
          <p:cNvSpPr>
            <a:spLocks noGrp="1"/>
          </p:cNvSpPr>
          <p:nvPr>
            <p:ph type="body" idx="1"/>
          </p:nvPr>
        </p:nvSpPr>
        <p:spPr>
          <a:noFill/>
          <a:ln/>
        </p:spPr>
        <p:txBody>
          <a:bodyPr/>
          <a:lstStyle/>
          <a:p>
            <a:endParaRPr lang="en-US" smtClean="0"/>
          </a:p>
        </p:txBody>
      </p:sp>
      <p:sp>
        <p:nvSpPr>
          <p:cNvPr id="69636" name="Header Placeholder 3"/>
          <p:cNvSpPr>
            <a:spLocks noGrp="1"/>
          </p:cNvSpPr>
          <p:nvPr>
            <p:ph type="hdr" sz="quarter"/>
          </p:nvPr>
        </p:nvSpPr>
        <p:spPr>
          <a:noFill/>
        </p:spPr>
        <p:txBody>
          <a:bodyPr/>
          <a:lstStyle/>
          <a:p>
            <a:r>
              <a:rPr lang="en-US" smtClean="0"/>
              <a:t>*</a:t>
            </a:r>
            <a:endParaRPr lang="en-US" sz="1200" smtClean="0"/>
          </a:p>
        </p:txBody>
      </p:sp>
      <p:sp>
        <p:nvSpPr>
          <p:cNvPr id="69637" name="Date Placeholder 4"/>
          <p:cNvSpPr>
            <a:spLocks noGrp="1"/>
          </p:cNvSpPr>
          <p:nvPr>
            <p:ph type="dt" sz="quarter" idx="1"/>
          </p:nvPr>
        </p:nvSpPr>
        <p:spPr>
          <a:noFill/>
        </p:spPr>
        <p:txBody>
          <a:bodyPr/>
          <a:lstStyle/>
          <a:p>
            <a:r>
              <a:rPr lang="en-US" smtClean="0"/>
              <a:t>07/16/96</a:t>
            </a:r>
            <a:endParaRPr lang="en-US" sz="1200" smtClean="0"/>
          </a:p>
        </p:txBody>
      </p:sp>
      <p:sp>
        <p:nvSpPr>
          <p:cNvPr id="69638" name="Footer Placeholder 5"/>
          <p:cNvSpPr>
            <a:spLocks noGrp="1"/>
          </p:cNvSpPr>
          <p:nvPr>
            <p:ph type="ftr" sz="quarter" idx="4"/>
          </p:nvPr>
        </p:nvSpPr>
        <p:spPr>
          <a:noFill/>
        </p:spPr>
        <p:txBody>
          <a:bodyPr/>
          <a:lstStyle/>
          <a:p>
            <a:r>
              <a:rPr lang="en-US" smtClean="0"/>
              <a:t>*</a:t>
            </a:r>
            <a:endParaRPr lang="en-US" sz="1200" smtClean="0"/>
          </a:p>
        </p:txBody>
      </p:sp>
      <p:sp>
        <p:nvSpPr>
          <p:cNvPr id="69639"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84275" y="698500"/>
            <a:ext cx="4651375" cy="3489325"/>
          </a:xfrm>
          <a:ln/>
        </p:spPr>
      </p:sp>
      <p:sp>
        <p:nvSpPr>
          <p:cNvPr id="65539" name="Notes Placeholder 2"/>
          <p:cNvSpPr>
            <a:spLocks noGrp="1"/>
          </p:cNvSpPr>
          <p:nvPr>
            <p:ph type="body" idx="1"/>
          </p:nvPr>
        </p:nvSpPr>
        <p:spPr>
          <a:noFill/>
          <a:ln/>
        </p:spPr>
        <p:txBody>
          <a:bodyPr/>
          <a:lstStyle/>
          <a:p>
            <a:endParaRPr lang="en-US" smtClean="0"/>
          </a:p>
        </p:txBody>
      </p:sp>
      <p:sp>
        <p:nvSpPr>
          <p:cNvPr id="65540" name="Header Placeholder 3"/>
          <p:cNvSpPr>
            <a:spLocks noGrp="1"/>
          </p:cNvSpPr>
          <p:nvPr>
            <p:ph type="hdr" sz="quarter"/>
          </p:nvPr>
        </p:nvSpPr>
        <p:spPr>
          <a:noFill/>
        </p:spPr>
        <p:txBody>
          <a:bodyPr/>
          <a:lstStyle/>
          <a:p>
            <a:r>
              <a:rPr lang="en-US" smtClean="0"/>
              <a:t>*</a:t>
            </a:r>
            <a:endParaRPr lang="en-US" sz="1200" smtClean="0"/>
          </a:p>
        </p:txBody>
      </p:sp>
      <p:sp>
        <p:nvSpPr>
          <p:cNvPr id="65541" name="Date Placeholder 4"/>
          <p:cNvSpPr>
            <a:spLocks noGrp="1"/>
          </p:cNvSpPr>
          <p:nvPr>
            <p:ph type="dt" sz="quarter" idx="1"/>
          </p:nvPr>
        </p:nvSpPr>
        <p:spPr>
          <a:noFill/>
        </p:spPr>
        <p:txBody>
          <a:bodyPr/>
          <a:lstStyle/>
          <a:p>
            <a:r>
              <a:rPr lang="en-US" smtClean="0"/>
              <a:t>07/16/96</a:t>
            </a:r>
            <a:endParaRPr lang="en-US" sz="1200" smtClean="0"/>
          </a:p>
        </p:txBody>
      </p:sp>
      <p:sp>
        <p:nvSpPr>
          <p:cNvPr id="65542" name="Footer Placeholder 5"/>
          <p:cNvSpPr>
            <a:spLocks noGrp="1"/>
          </p:cNvSpPr>
          <p:nvPr>
            <p:ph type="ftr" sz="quarter" idx="4"/>
          </p:nvPr>
        </p:nvSpPr>
        <p:spPr>
          <a:noFill/>
        </p:spPr>
        <p:txBody>
          <a:bodyPr/>
          <a:lstStyle/>
          <a:p>
            <a:r>
              <a:rPr lang="en-US" smtClean="0"/>
              <a:t>*</a:t>
            </a:r>
            <a:endParaRPr lang="en-US" sz="1200" smtClean="0"/>
          </a:p>
        </p:txBody>
      </p:sp>
      <p:sp>
        <p:nvSpPr>
          <p:cNvPr id="65543"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84275" y="698500"/>
            <a:ext cx="4651375" cy="3489325"/>
          </a:xfrm>
          <a:ln/>
        </p:spPr>
      </p:sp>
      <p:sp>
        <p:nvSpPr>
          <p:cNvPr id="66563" name="Notes Placeholder 2"/>
          <p:cNvSpPr>
            <a:spLocks noGrp="1"/>
          </p:cNvSpPr>
          <p:nvPr>
            <p:ph type="body" idx="1"/>
          </p:nvPr>
        </p:nvSpPr>
        <p:spPr>
          <a:noFill/>
          <a:ln/>
        </p:spPr>
        <p:txBody>
          <a:bodyPr/>
          <a:lstStyle/>
          <a:p>
            <a:endParaRPr lang="en-US" smtClean="0"/>
          </a:p>
        </p:txBody>
      </p:sp>
      <p:sp>
        <p:nvSpPr>
          <p:cNvPr id="66564" name="Header Placeholder 3"/>
          <p:cNvSpPr>
            <a:spLocks noGrp="1"/>
          </p:cNvSpPr>
          <p:nvPr>
            <p:ph type="hdr" sz="quarter"/>
          </p:nvPr>
        </p:nvSpPr>
        <p:spPr>
          <a:noFill/>
        </p:spPr>
        <p:txBody>
          <a:bodyPr/>
          <a:lstStyle/>
          <a:p>
            <a:r>
              <a:rPr lang="en-US" smtClean="0"/>
              <a:t>*</a:t>
            </a:r>
            <a:endParaRPr lang="en-US" sz="1200" smtClean="0"/>
          </a:p>
        </p:txBody>
      </p:sp>
      <p:sp>
        <p:nvSpPr>
          <p:cNvPr id="66565" name="Date Placeholder 4"/>
          <p:cNvSpPr>
            <a:spLocks noGrp="1"/>
          </p:cNvSpPr>
          <p:nvPr>
            <p:ph type="dt" sz="quarter" idx="1"/>
          </p:nvPr>
        </p:nvSpPr>
        <p:spPr>
          <a:noFill/>
        </p:spPr>
        <p:txBody>
          <a:bodyPr/>
          <a:lstStyle/>
          <a:p>
            <a:r>
              <a:rPr lang="en-US" smtClean="0"/>
              <a:t>07/16/96</a:t>
            </a:r>
            <a:endParaRPr lang="en-US" sz="1200" smtClean="0"/>
          </a:p>
        </p:txBody>
      </p:sp>
      <p:sp>
        <p:nvSpPr>
          <p:cNvPr id="66566" name="Footer Placeholder 5"/>
          <p:cNvSpPr>
            <a:spLocks noGrp="1"/>
          </p:cNvSpPr>
          <p:nvPr>
            <p:ph type="ftr" sz="quarter" idx="4"/>
          </p:nvPr>
        </p:nvSpPr>
        <p:spPr>
          <a:noFill/>
        </p:spPr>
        <p:txBody>
          <a:bodyPr/>
          <a:lstStyle/>
          <a:p>
            <a:r>
              <a:rPr lang="en-US" smtClean="0"/>
              <a:t>*</a:t>
            </a:r>
            <a:endParaRPr lang="en-US" sz="1200" smtClean="0"/>
          </a:p>
        </p:txBody>
      </p:sp>
      <p:sp>
        <p:nvSpPr>
          <p:cNvPr id="66567"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84275" y="698500"/>
            <a:ext cx="4651375" cy="3489325"/>
          </a:xfrm>
          <a:ln/>
        </p:spPr>
      </p:sp>
      <p:sp>
        <p:nvSpPr>
          <p:cNvPr id="63491" name="Notes Placeholder 2"/>
          <p:cNvSpPr>
            <a:spLocks noGrp="1"/>
          </p:cNvSpPr>
          <p:nvPr>
            <p:ph type="body" idx="1"/>
          </p:nvPr>
        </p:nvSpPr>
        <p:spPr>
          <a:noFill/>
          <a:ln/>
        </p:spPr>
        <p:txBody>
          <a:bodyPr/>
          <a:lstStyle/>
          <a:p>
            <a:endParaRPr lang="en-US" smtClean="0"/>
          </a:p>
        </p:txBody>
      </p:sp>
      <p:sp>
        <p:nvSpPr>
          <p:cNvPr id="63492" name="Header Placeholder 3"/>
          <p:cNvSpPr>
            <a:spLocks noGrp="1"/>
          </p:cNvSpPr>
          <p:nvPr>
            <p:ph type="hdr" sz="quarter"/>
          </p:nvPr>
        </p:nvSpPr>
        <p:spPr>
          <a:noFill/>
        </p:spPr>
        <p:txBody>
          <a:bodyPr/>
          <a:lstStyle/>
          <a:p>
            <a:r>
              <a:rPr lang="en-US" smtClean="0"/>
              <a:t>*</a:t>
            </a:r>
            <a:endParaRPr lang="en-US" sz="1200" smtClean="0"/>
          </a:p>
        </p:txBody>
      </p:sp>
      <p:sp>
        <p:nvSpPr>
          <p:cNvPr id="63493" name="Date Placeholder 4"/>
          <p:cNvSpPr>
            <a:spLocks noGrp="1"/>
          </p:cNvSpPr>
          <p:nvPr>
            <p:ph type="dt" sz="quarter" idx="1"/>
          </p:nvPr>
        </p:nvSpPr>
        <p:spPr>
          <a:noFill/>
        </p:spPr>
        <p:txBody>
          <a:bodyPr/>
          <a:lstStyle/>
          <a:p>
            <a:r>
              <a:rPr lang="en-US" smtClean="0"/>
              <a:t>07/16/96</a:t>
            </a:r>
            <a:endParaRPr lang="en-US" sz="1200" smtClean="0"/>
          </a:p>
        </p:txBody>
      </p:sp>
      <p:sp>
        <p:nvSpPr>
          <p:cNvPr id="63494" name="Footer Placeholder 5"/>
          <p:cNvSpPr>
            <a:spLocks noGrp="1"/>
          </p:cNvSpPr>
          <p:nvPr>
            <p:ph type="ftr" sz="quarter" idx="4"/>
          </p:nvPr>
        </p:nvSpPr>
        <p:spPr>
          <a:noFill/>
        </p:spPr>
        <p:txBody>
          <a:bodyPr/>
          <a:lstStyle/>
          <a:p>
            <a:r>
              <a:rPr lang="en-US" smtClean="0"/>
              <a:t>*</a:t>
            </a:r>
            <a:endParaRPr lang="en-US" sz="1200" smtClean="0"/>
          </a:p>
        </p:txBody>
      </p:sp>
      <p:sp>
        <p:nvSpPr>
          <p:cNvPr id="63495"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84275" y="698500"/>
            <a:ext cx="4651375" cy="3489325"/>
          </a:xfrm>
          <a:ln/>
        </p:spPr>
      </p:sp>
      <p:sp>
        <p:nvSpPr>
          <p:cNvPr id="67587" name="Notes Placeholder 2"/>
          <p:cNvSpPr>
            <a:spLocks noGrp="1"/>
          </p:cNvSpPr>
          <p:nvPr>
            <p:ph type="body" idx="1"/>
          </p:nvPr>
        </p:nvSpPr>
        <p:spPr>
          <a:noFill/>
          <a:ln/>
        </p:spPr>
        <p:txBody>
          <a:bodyPr/>
          <a:lstStyle/>
          <a:p>
            <a:endParaRPr lang="en-US" smtClean="0"/>
          </a:p>
        </p:txBody>
      </p:sp>
      <p:sp>
        <p:nvSpPr>
          <p:cNvPr id="67588" name="Header Placeholder 3"/>
          <p:cNvSpPr>
            <a:spLocks noGrp="1"/>
          </p:cNvSpPr>
          <p:nvPr>
            <p:ph type="hdr" sz="quarter"/>
          </p:nvPr>
        </p:nvSpPr>
        <p:spPr>
          <a:noFill/>
        </p:spPr>
        <p:txBody>
          <a:bodyPr/>
          <a:lstStyle/>
          <a:p>
            <a:r>
              <a:rPr lang="en-US" smtClean="0"/>
              <a:t>*</a:t>
            </a:r>
            <a:endParaRPr lang="en-US" sz="1200" smtClean="0"/>
          </a:p>
        </p:txBody>
      </p:sp>
      <p:sp>
        <p:nvSpPr>
          <p:cNvPr id="67589" name="Date Placeholder 4"/>
          <p:cNvSpPr>
            <a:spLocks noGrp="1"/>
          </p:cNvSpPr>
          <p:nvPr>
            <p:ph type="dt" sz="quarter" idx="1"/>
          </p:nvPr>
        </p:nvSpPr>
        <p:spPr>
          <a:noFill/>
        </p:spPr>
        <p:txBody>
          <a:bodyPr/>
          <a:lstStyle/>
          <a:p>
            <a:r>
              <a:rPr lang="en-US" smtClean="0"/>
              <a:t>07/16/96</a:t>
            </a:r>
            <a:endParaRPr lang="en-US" sz="1200" smtClean="0"/>
          </a:p>
        </p:txBody>
      </p:sp>
      <p:sp>
        <p:nvSpPr>
          <p:cNvPr id="67590" name="Footer Placeholder 5"/>
          <p:cNvSpPr>
            <a:spLocks noGrp="1"/>
          </p:cNvSpPr>
          <p:nvPr>
            <p:ph type="ftr" sz="quarter" idx="4"/>
          </p:nvPr>
        </p:nvSpPr>
        <p:spPr>
          <a:noFill/>
        </p:spPr>
        <p:txBody>
          <a:bodyPr/>
          <a:lstStyle/>
          <a:p>
            <a:r>
              <a:rPr lang="en-US" smtClean="0"/>
              <a:t>*</a:t>
            </a:r>
            <a:endParaRPr lang="en-US" sz="1200" smtClean="0"/>
          </a:p>
        </p:txBody>
      </p:sp>
      <p:sp>
        <p:nvSpPr>
          <p:cNvPr id="67591"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84275" y="698500"/>
            <a:ext cx="4651375" cy="3489325"/>
          </a:xfrm>
          <a:ln/>
        </p:spPr>
      </p:sp>
      <p:sp>
        <p:nvSpPr>
          <p:cNvPr id="68611" name="Notes Placeholder 2"/>
          <p:cNvSpPr>
            <a:spLocks noGrp="1"/>
          </p:cNvSpPr>
          <p:nvPr>
            <p:ph type="body" idx="1"/>
          </p:nvPr>
        </p:nvSpPr>
        <p:spPr>
          <a:noFill/>
          <a:ln/>
        </p:spPr>
        <p:txBody>
          <a:bodyPr/>
          <a:lstStyle/>
          <a:p>
            <a:endParaRPr lang="en-US" smtClean="0"/>
          </a:p>
        </p:txBody>
      </p:sp>
      <p:sp>
        <p:nvSpPr>
          <p:cNvPr id="68612" name="Header Placeholder 3"/>
          <p:cNvSpPr>
            <a:spLocks noGrp="1"/>
          </p:cNvSpPr>
          <p:nvPr>
            <p:ph type="hdr" sz="quarter"/>
          </p:nvPr>
        </p:nvSpPr>
        <p:spPr>
          <a:noFill/>
        </p:spPr>
        <p:txBody>
          <a:bodyPr/>
          <a:lstStyle/>
          <a:p>
            <a:r>
              <a:rPr lang="en-US" smtClean="0"/>
              <a:t>*</a:t>
            </a:r>
            <a:endParaRPr lang="en-US" sz="1200" smtClean="0"/>
          </a:p>
        </p:txBody>
      </p:sp>
      <p:sp>
        <p:nvSpPr>
          <p:cNvPr id="68613" name="Date Placeholder 4"/>
          <p:cNvSpPr>
            <a:spLocks noGrp="1"/>
          </p:cNvSpPr>
          <p:nvPr>
            <p:ph type="dt" sz="quarter" idx="1"/>
          </p:nvPr>
        </p:nvSpPr>
        <p:spPr>
          <a:noFill/>
        </p:spPr>
        <p:txBody>
          <a:bodyPr/>
          <a:lstStyle/>
          <a:p>
            <a:r>
              <a:rPr lang="en-US" smtClean="0"/>
              <a:t>07/16/96</a:t>
            </a:r>
            <a:endParaRPr lang="en-US" sz="1200" smtClean="0"/>
          </a:p>
        </p:txBody>
      </p:sp>
      <p:sp>
        <p:nvSpPr>
          <p:cNvPr id="68614" name="Footer Placeholder 5"/>
          <p:cNvSpPr>
            <a:spLocks noGrp="1"/>
          </p:cNvSpPr>
          <p:nvPr>
            <p:ph type="ftr" sz="quarter" idx="4"/>
          </p:nvPr>
        </p:nvSpPr>
        <p:spPr>
          <a:noFill/>
        </p:spPr>
        <p:txBody>
          <a:bodyPr/>
          <a:lstStyle/>
          <a:p>
            <a:r>
              <a:rPr lang="en-US" smtClean="0"/>
              <a:t>*</a:t>
            </a:r>
            <a:endParaRPr lang="en-US" sz="1200" smtClean="0"/>
          </a:p>
        </p:txBody>
      </p:sp>
      <p:sp>
        <p:nvSpPr>
          <p:cNvPr id="68615"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84275" y="698500"/>
            <a:ext cx="4651375" cy="3489325"/>
          </a:xfrm>
          <a:ln/>
        </p:spPr>
      </p:sp>
      <p:sp>
        <p:nvSpPr>
          <p:cNvPr id="82947" name="Notes Placeholder 2"/>
          <p:cNvSpPr>
            <a:spLocks noGrp="1"/>
          </p:cNvSpPr>
          <p:nvPr>
            <p:ph type="body" idx="1"/>
          </p:nvPr>
        </p:nvSpPr>
        <p:spPr>
          <a:noFill/>
          <a:ln/>
        </p:spPr>
        <p:txBody>
          <a:bodyPr/>
          <a:lstStyle/>
          <a:p>
            <a:endParaRPr lang="en-US" smtClean="0"/>
          </a:p>
        </p:txBody>
      </p:sp>
      <p:sp>
        <p:nvSpPr>
          <p:cNvPr id="82948" name="Header Placeholder 3"/>
          <p:cNvSpPr>
            <a:spLocks noGrp="1"/>
          </p:cNvSpPr>
          <p:nvPr>
            <p:ph type="hdr" sz="quarter"/>
          </p:nvPr>
        </p:nvSpPr>
        <p:spPr>
          <a:noFill/>
        </p:spPr>
        <p:txBody>
          <a:bodyPr/>
          <a:lstStyle/>
          <a:p>
            <a:r>
              <a:rPr lang="en-US" smtClean="0"/>
              <a:t>*</a:t>
            </a:r>
            <a:endParaRPr lang="en-US" sz="1300" smtClean="0"/>
          </a:p>
        </p:txBody>
      </p:sp>
      <p:sp>
        <p:nvSpPr>
          <p:cNvPr id="82949" name="Date Placeholder 4"/>
          <p:cNvSpPr>
            <a:spLocks noGrp="1"/>
          </p:cNvSpPr>
          <p:nvPr>
            <p:ph type="dt" sz="quarter" idx="1"/>
          </p:nvPr>
        </p:nvSpPr>
        <p:spPr>
          <a:noFill/>
        </p:spPr>
        <p:txBody>
          <a:bodyPr/>
          <a:lstStyle/>
          <a:p>
            <a:r>
              <a:rPr lang="en-US" smtClean="0"/>
              <a:t>07/16/96</a:t>
            </a:r>
            <a:endParaRPr lang="en-US" sz="1300" smtClean="0"/>
          </a:p>
        </p:txBody>
      </p:sp>
      <p:sp>
        <p:nvSpPr>
          <p:cNvPr id="82950" name="Footer Placeholder 5"/>
          <p:cNvSpPr>
            <a:spLocks noGrp="1"/>
          </p:cNvSpPr>
          <p:nvPr>
            <p:ph type="ftr" sz="quarter" idx="4"/>
          </p:nvPr>
        </p:nvSpPr>
        <p:spPr>
          <a:noFill/>
        </p:spPr>
        <p:txBody>
          <a:bodyPr/>
          <a:lstStyle/>
          <a:p>
            <a:r>
              <a:rPr lang="en-US" smtClean="0"/>
              <a:t>*</a:t>
            </a:r>
            <a:endParaRPr lang="en-US" sz="1300" smtClean="0"/>
          </a:p>
        </p:txBody>
      </p:sp>
      <p:sp>
        <p:nvSpPr>
          <p:cNvPr id="82951" name="Slide Number Placeholder 6"/>
          <p:cNvSpPr>
            <a:spLocks noGrp="1"/>
          </p:cNvSpPr>
          <p:nvPr>
            <p:ph type="sldNum" sz="quarter" idx="5"/>
          </p:nvPr>
        </p:nvSpPr>
        <p:spPr>
          <a:noFill/>
        </p:spPr>
        <p:txBody>
          <a:bodyPr/>
          <a:lstStyle/>
          <a:p>
            <a:r>
              <a:rPr lang="en-US" smtClean="0"/>
              <a:t>##</a:t>
            </a:r>
            <a:endParaRPr lang="en-US" sz="13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84275" y="698500"/>
            <a:ext cx="4651375" cy="3489325"/>
          </a:xfrm>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49DE287E-CFDF-4F43-B22F-B20C32EE100B}" type="slidenum">
              <a:rPr lang="en-US" smtClean="0"/>
              <a:pPr/>
              <a:t>37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84275" y="698500"/>
            <a:ext cx="4651375" cy="3489325"/>
          </a:xfrm>
          <a:ln/>
        </p:spPr>
      </p:sp>
      <p:sp>
        <p:nvSpPr>
          <p:cNvPr id="59395" name="Notes Placeholder 2"/>
          <p:cNvSpPr>
            <a:spLocks noGrp="1"/>
          </p:cNvSpPr>
          <p:nvPr>
            <p:ph type="body" idx="1"/>
          </p:nvPr>
        </p:nvSpPr>
        <p:spPr>
          <a:noFill/>
          <a:ln/>
        </p:spPr>
        <p:txBody>
          <a:bodyPr/>
          <a:lstStyle/>
          <a:p>
            <a:endParaRPr lang="en-US" dirty="0" smtClean="0"/>
          </a:p>
        </p:txBody>
      </p:sp>
      <p:sp>
        <p:nvSpPr>
          <p:cNvPr id="59396" name="Header Placeholder 3"/>
          <p:cNvSpPr>
            <a:spLocks noGrp="1"/>
          </p:cNvSpPr>
          <p:nvPr>
            <p:ph type="hdr" sz="quarter"/>
          </p:nvPr>
        </p:nvSpPr>
        <p:spPr>
          <a:noFill/>
        </p:spPr>
        <p:txBody>
          <a:bodyPr/>
          <a:lstStyle/>
          <a:p>
            <a:r>
              <a:rPr lang="en-US" smtClean="0"/>
              <a:t>*</a:t>
            </a:r>
            <a:endParaRPr lang="en-US" sz="1200" smtClean="0"/>
          </a:p>
        </p:txBody>
      </p:sp>
      <p:sp>
        <p:nvSpPr>
          <p:cNvPr id="59397" name="Date Placeholder 4"/>
          <p:cNvSpPr>
            <a:spLocks noGrp="1"/>
          </p:cNvSpPr>
          <p:nvPr>
            <p:ph type="dt" sz="quarter" idx="1"/>
          </p:nvPr>
        </p:nvSpPr>
        <p:spPr>
          <a:noFill/>
        </p:spPr>
        <p:txBody>
          <a:bodyPr/>
          <a:lstStyle/>
          <a:p>
            <a:r>
              <a:rPr lang="en-US" smtClean="0"/>
              <a:t>07/16/96</a:t>
            </a:r>
            <a:endParaRPr lang="en-US" sz="1200" smtClean="0"/>
          </a:p>
        </p:txBody>
      </p:sp>
      <p:sp>
        <p:nvSpPr>
          <p:cNvPr id="59398" name="Footer Placeholder 5"/>
          <p:cNvSpPr>
            <a:spLocks noGrp="1"/>
          </p:cNvSpPr>
          <p:nvPr>
            <p:ph type="ftr" sz="quarter" idx="4"/>
          </p:nvPr>
        </p:nvSpPr>
        <p:spPr>
          <a:noFill/>
        </p:spPr>
        <p:txBody>
          <a:bodyPr/>
          <a:lstStyle/>
          <a:p>
            <a:r>
              <a:rPr lang="en-US" smtClean="0"/>
              <a:t>*</a:t>
            </a:r>
            <a:endParaRPr lang="en-US" sz="1200" smtClean="0"/>
          </a:p>
        </p:txBody>
      </p:sp>
      <p:sp>
        <p:nvSpPr>
          <p:cNvPr id="59399"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84275" y="698500"/>
            <a:ext cx="4651375" cy="3489325"/>
          </a:xfrm>
          <a:ln/>
        </p:spPr>
      </p:sp>
      <p:sp>
        <p:nvSpPr>
          <p:cNvPr id="60419" name="Notes Placeholder 2"/>
          <p:cNvSpPr>
            <a:spLocks noGrp="1"/>
          </p:cNvSpPr>
          <p:nvPr>
            <p:ph type="body" idx="1"/>
          </p:nvPr>
        </p:nvSpPr>
        <p:spPr>
          <a:noFill/>
          <a:ln/>
        </p:spPr>
        <p:txBody>
          <a:bodyPr/>
          <a:lstStyle/>
          <a:p>
            <a:endParaRPr lang="en-US" smtClean="0"/>
          </a:p>
        </p:txBody>
      </p:sp>
      <p:sp>
        <p:nvSpPr>
          <p:cNvPr id="60420" name="Header Placeholder 3"/>
          <p:cNvSpPr>
            <a:spLocks noGrp="1"/>
          </p:cNvSpPr>
          <p:nvPr>
            <p:ph type="hdr" sz="quarter"/>
          </p:nvPr>
        </p:nvSpPr>
        <p:spPr>
          <a:noFill/>
        </p:spPr>
        <p:txBody>
          <a:bodyPr/>
          <a:lstStyle/>
          <a:p>
            <a:r>
              <a:rPr lang="en-US" smtClean="0"/>
              <a:t>*</a:t>
            </a:r>
            <a:endParaRPr lang="en-US" sz="1200" smtClean="0"/>
          </a:p>
        </p:txBody>
      </p:sp>
      <p:sp>
        <p:nvSpPr>
          <p:cNvPr id="60421" name="Date Placeholder 4"/>
          <p:cNvSpPr>
            <a:spLocks noGrp="1"/>
          </p:cNvSpPr>
          <p:nvPr>
            <p:ph type="dt" sz="quarter" idx="1"/>
          </p:nvPr>
        </p:nvSpPr>
        <p:spPr>
          <a:noFill/>
        </p:spPr>
        <p:txBody>
          <a:bodyPr/>
          <a:lstStyle/>
          <a:p>
            <a:r>
              <a:rPr lang="en-US" smtClean="0"/>
              <a:t>07/16/96</a:t>
            </a:r>
            <a:endParaRPr lang="en-US" sz="1200" smtClean="0"/>
          </a:p>
        </p:txBody>
      </p:sp>
      <p:sp>
        <p:nvSpPr>
          <p:cNvPr id="60422" name="Footer Placeholder 5"/>
          <p:cNvSpPr>
            <a:spLocks noGrp="1"/>
          </p:cNvSpPr>
          <p:nvPr>
            <p:ph type="ftr" sz="quarter" idx="4"/>
          </p:nvPr>
        </p:nvSpPr>
        <p:spPr>
          <a:noFill/>
        </p:spPr>
        <p:txBody>
          <a:bodyPr/>
          <a:lstStyle/>
          <a:p>
            <a:r>
              <a:rPr lang="en-US" smtClean="0"/>
              <a:t>*</a:t>
            </a:r>
            <a:endParaRPr lang="en-US" sz="1200" smtClean="0"/>
          </a:p>
        </p:txBody>
      </p:sp>
      <p:sp>
        <p:nvSpPr>
          <p:cNvPr id="60423"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84275" y="698500"/>
            <a:ext cx="4651375" cy="3489325"/>
          </a:xfrm>
          <a:ln/>
        </p:spPr>
      </p:sp>
      <p:sp>
        <p:nvSpPr>
          <p:cNvPr id="61443" name="Notes Placeholder 2"/>
          <p:cNvSpPr>
            <a:spLocks noGrp="1"/>
          </p:cNvSpPr>
          <p:nvPr>
            <p:ph type="body" idx="1"/>
          </p:nvPr>
        </p:nvSpPr>
        <p:spPr>
          <a:noFill/>
          <a:ln/>
        </p:spPr>
        <p:txBody>
          <a:bodyPr/>
          <a:lstStyle/>
          <a:p>
            <a:endParaRPr lang="en-US" smtClean="0"/>
          </a:p>
        </p:txBody>
      </p:sp>
      <p:sp>
        <p:nvSpPr>
          <p:cNvPr id="61444" name="Header Placeholder 3"/>
          <p:cNvSpPr>
            <a:spLocks noGrp="1"/>
          </p:cNvSpPr>
          <p:nvPr>
            <p:ph type="hdr" sz="quarter"/>
          </p:nvPr>
        </p:nvSpPr>
        <p:spPr>
          <a:noFill/>
        </p:spPr>
        <p:txBody>
          <a:bodyPr/>
          <a:lstStyle/>
          <a:p>
            <a:r>
              <a:rPr lang="en-US" smtClean="0"/>
              <a:t>*</a:t>
            </a:r>
            <a:endParaRPr lang="en-US" sz="1200" smtClean="0"/>
          </a:p>
        </p:txBody>
      </p:sp>
      <p:sp>
        <p:nvSpPr>
          <p:cNvPr id="61445" name="Date Placeholder 4"/>
          <p:cNvSpPr>
            <a:spLocks noGrp="1"/>
          </p:cNvSpPr>
          <p:nvPr>
            <p:ph type="dt" sz="quarter" idx="1"/>
          </p:nvPr>
        </p:nvSpPr>
        <p:spPr>
          <a:noFill/>
        </p:spPr>
        <p:txBody>
          <a:bodyPr/>
          <a:lstStyle/>
          <a:p>
            <a:r>
              <a:rPr lang="en-US" smtClean="0"/>
              <a:t>07/16/96</a:t>
            </a:r>
            <a:endParaRPr lang="en-US" sz="1200" smtClean="0"/>
          </a:p>
        </p:txBody>
      </p:sp>
      <p:sp>
        <p:nvSpPr>
          <p:cNvPr id="61446" name="Footer Placeholder 5"/>
          <p:cNvSpPr>
            <a:spLocks noGrp="1"/>
          </p:cNvSpPr>
          <p:nvPr>
            <p:ph type="ftr" sz="quarter" idx="4"/>
          </p:nvPr>
        </p:nvSpPr>
        <p:spPr>
          <a:noFill/>
        </p:spPr>
        <p:txBody>
          <a:bodyPr/>
          <a:lstStyle/>
          <a:p>
            <a:r>
              <a:rPr lang="en-US" smtClean="0"/>
              <a:t>*</a:t>
            </a:r>
            <a:endParaRPr lang="en-US" sz="1200" smtClean="0"/>
          </a:p>
        </p:txBody>
      </p:sp>
      <p:sp>
        <p:nvSpPr>
          <p:cNvPr id="61447"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84275" y="698500"/>
            <a:ext cx="4651375" cy="3489325"/>
          </a:xfrm>
          <a:ln/>
        </p:spPr>
      </p:sp>
      <p:sp>
        <p:nvSpPr>
          <p:cNvPr id="62467" name="Notes Placeholder 2"/>
          <p:cNvSpPr>
            <a:spLocks noGrp="1"/>
          </p:cNvSpPr>
          <p:nvPr>
            <p:ph type="body" idx="1"/>
          </p:nvPr>
        </p:nvSpPr>
        <p:spPr>
          <a:noFill/>
          <a:ln/>
        </p:spPr>
        <p:txBody>
          <a:bodyPr/>
          <a:lstStyle/>
          <a:p>
            <a:endParaRPr lang="en-US" dirty="0" smtClean="0"/>
          </a:p>
        </p:txBody>
      </p:sp>
      <p:sp>
        <p:nvSpPr>
          <p:cNvPr id="62468" name="Header Placeholder 3"/>
          <p:cNvSpPr>
            <a:spLocks noGrp="1"/>
          </p:cNvSpPr>
          <p:nvPr>
            <p:ph type="hdr" sz="quarter"/>
          </p:nvPr>
        </p:nvSpPr>
        <p:spPr>
          <a:noFill/>
        </p:spPr>
        <p:txBody>
          <a:bodyPr/>
          <a:lstStyle/>
          <a:p>
            <a:r>
              <a:rPr lang="en-US" smtClean="0"/>
              <a:t>*</a:t>
            </a:r>
            <a:endParaRPr lang="en-US" sz="1200" smtClean="0"/>
          </a:p>
        </p:txBody>
      </p:sp>
      <p:sp>
        <p:nvSpPr>
          <p:cNvPr id="62469" name="Date Placeholder 4"/>
          <p:cNvSpPr>
            <a:spLocks noGrp="1"/>
          </p:cNvSpPr>
          <p:nvPr>
            <p:ph type="dt" sz="quarter" idx="1"/>
          </p:nvPr>
        </p:nvSpPr>
        <p:spPr>
          <a:noFill/>
        </p:spPr>
        <p:txBody>
          <a:bodyPr/>
          <a:lstStyle/>
          <a:p>
            <a:r>
              <a:rPr lang="en-US" smtClean="0"/>
              <a:t>07/16/96</a:t>
            </a:r>
            <a:endParaRPr lang="en-US" sz="1200" smtClean="0"/>
          </a:p>
        </p:txBody>
      </p:sp>
      <p:sp>
        <p:nvSpPr>
          <p:cNvPr id="62470" name="Footer Placeholder 5"/>
          <p:cNvSpPr>
            <a:spLocks noGrp="1"/>
          </p:cNvSpPr>
          <p:nvPr>
            <p:ph type="ftr" sz="quarter" idx="4"/>
          </p:nvPr>
        </p:nvSpPr>
        <p:spPr>
          <a:noFill/>
        </p:spPr>
        <p:txBody>
          <a:bodyPr/>
          <a:lstStyle/>
          <a:p>
            <a:r>
              <a:rPr lang="en-US" smtClean="0"/>
              <a:t>*</a:t>
            </a:r>
            <a:endParaRPr lang="en-US" sz="1200" smtClean="0"/>
          </a:p>
        </p:txBody>
      </p:sp>
      <p:sp>
        <p:nvSpPr>
          <p:cNvPr id="62471"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72"/>
          <p:cNvSpPr>
            <a:spLocks noChangeArrowheads="1"/>
          </p:cNvSpPr>
          <p:nvPr userDrawn="1"/>
        </p:nvSpPr>
        <p:spPr bwMode="auto">
          <a:xfrm rot="5400000" flipH="1" flipV="1">
            <a:off x="4501356" y="2228057"/>
            <a:ext cx="141287" cy="9144000"/>
          </a:xfrm>
          <a:prstGeom prst="rect">
            <a:avLst/>
          </a:prstGeom>
          <a:solidFill>
            <a:srgbClr val="0A2972"/>
          </a:solidFill>
          <a:ln w="9525">
            <a:noFill/>
            <a:miter lim="800000"/>
            <a:headEnd/>
            <a:tailEnd/>
          </a:ln>
        </p:spPr>
        <p:txBody>
          <a:bodyPr wrap="none" anchor="ctr"/>
          <a:lstStyle/>
          <a:p>
            <a:pPr>
              <a:defRPr/>
            </a:pPr>
            <a:endParaRPr lang="en-US"/>
          </a:p>
        </p:txBody>
      </p:sp>
      <p:sp>
        <p:nvSpPr>
          <p:cNvPr id="6" name="Rectangle 80"/>
          <p:cNvSpPr>
            <a:spLocks noChangeArrowheads="1"/>
          </p:cNvSpPr>
          <p:nvPr userDrawn="1"/>
        </p:nvSpPr>
        <p:spPr bwMode="auto">
          <a:xfrm rot="5400000" flipH="1" flipV="1">
            <a:off x="4515643" y="-4515643"/>
            <a:ext cx="112713" cy="9144000"/>
          </a:xfrm>
          <a:prstGeom prst="rect">
            <a:avLst/>
          </a:prstGeom>
          <a:solidFill>
            <a:srgbClr val="0A2972">
              <a:alpha val="30196"/>
            </a:srgbClr>
          </a:solidFill>
          <a:ln w="9525">
            <a:noFill/>
            <a:miter lim="800000"/>
            <a:headEnd/>
            <a:tailEnd/>
          </a:ln>
        </p:spPr>
        <p:txBody>
          <a:bodyPr wrap="none" anchor="ctr"/>
          <a:lstStyle/>
          <a:p>
            <a:pPr>
              <a:defRPr/>
            </a:pPr>
            <a:endParaRPr lang="en-US"/>
          </a:p>
        </p:txBody>
      </p:sp>
      <p:sp>
        <p:nvSpPr>
          <p:cNvPr id="7" name="Rectangle 83"/>
          <p:cNvSpPr>
            <a:spLocks noChangeArrowheads="1"/>
          </p:cNvSpPr>
          <p:nvPr userDrawn="1"/>
        </p:nvSpPr>
        <p:spPr bwMode="auto">
          <a:xfrm>
            <a:off x="0" y="6678613"/>
            <a:ext cx="1365250" cy="150812"/>
          </a:xfrm>
          <a:prstGeom prst="rect">
            <a:avLst/>
          </a:prstGeom>
          <a:noFill/>
          <a:ln w="9525">
            <a:noFill/>
            <a:miter lim="800000"/>
            <a:headEnd/>
            <a:tailEnd/>
          </a:ln>
          <a:effectLst/>
        </p:spPr>
        <p:txBody>
          <a:bodyPr/>
          <a:lstStyle/>
          <a:p>
            <a:pPr algn="r">
              <a:defRPr/>
            </a:pPr>
            <a:r>
              <a:rPr lang="en-US" sz="800" b="0">
                <a:solidFill>
                  <a:srgbClr val="C0C0C0"/>
                </a:solidFill>
                <a:cs typeface="Arial" charset="0"/>
              </a:rPr>
              <a:t>© 2007 </a:t>
            </a:r>
            <a:r>
              <a:rPr lang="en-US" sz="800" b="0">
                <a:solidFill>
                  <a:srgbClr val="C0C0C0"/>
                </a:solidFill>
              </a:rPr>
              <a:t>SRI International</a:t>
            </a:r>
          </a:p>
        </p:txBody>
      </p:sp>
      <p:sp>
        <p:nvSpPr>
          <p:cNvPr id="3098" name="Rectangle 26"/>
          <p:cNvSpPr>
            <a:spLocks noGrp="1" noChangeArrowheads="1"/>
          </p:cNvSpPr>
          <p:nvPr>
            <p:ph type="ctrTitle" sz="quarter"/>
          </p:nvPr>
        </p:nvSpPr>
        <p:spPr>
          <a:xfrm>
            <a:off x="419100" y="636588"/>
            <a:ext cx="8275638" cy="1371600"/>
          </a:xfrm>
        </p:spPr>
        <p:txBody>
          <a:bodyPr lIns="92075" tIns="46038" rIns="92075" bIns="46038" anchor="b"/>
          <a:lstStyle>
            <a:lvl1pPr>
              <a:defRPr sz="4400"/>
            </a:lvl1pPr>
          </a:lstStyle>
          <a:p>
            <a:r>
              <a:rPr lang="en-US"/>
              <a:t>Click to edit Master title style</a:t>
            </a:r>
          </a:p>
        </p:txBody>
      </p:sp>
      <p:sp>
        <p:nvSpPr>
          <p:cNvPr id="3143" name="Rectangle 71"/>
          <p:cNvSpPr>
            <a:spLocks noGrp="1" noChangeArrowheads="1"/>
          </p:cNvSpPr>
          <p:nvPr>
            <p:ph type="subTitle" sz="quarter" idx="1"/>
          </p:nvPr>
        </p:nvSpPr>
        <p:spPr>
          <a:xfrm>
            <a:off x="419100" y="2139950"/>
            <a:ext cx="8270875" cy="1255713"/>
          </a:xfrm>
        </p:spPr>
        <p:txBody>
          <a:bodyPr lIns="91440" tIns="45720" rIns="91440" bIns="45720"/>
          <a:lstStyle>
            <a:lvl1pPr marL="0" indent="0">
              <a:lnSpc>
                <a:spcPct val="85000"/>
              </a:lnSpc>
              <a:buFontTx/>
              <a:buNone/>
              <a:defRPr sz="2600" i="1"/>
            </a:lvl1pPr>
          </a:lstStyle>
          <a:p>
            <a:r>
              <a:rPr lang="en-US"/>
              <a:t>Click to edit Master subtitle style</a:t>
            </a:r>
          </a:p>
        </p:txBody>
      </p:sp>
      <p:pic>
        <p:nvPicPr>
          <p:cNvPr id="8" name="Picture 84" descr="SRI3D-logo"/>
          <p:cNvPicPr>
            <a:picLocks noChangeAspect="1" noChangeArrowheads="1"/>
          </p:cNvPicPr>
          <p:nvPr userDrawn="1"/>
        </p:nvPicPr>
        <p:blipFill>
          <a:blip r:embed="rId2">
            <a:lum contrast="18000"/>
          </a:blip>
          <a:srcRect/>
          <a:stretch>
            <a:fillRect/>
          </a:stretch>
        </p:blipFill>
        <p:spPr bwMode="auto">
          <a:xfrm>
            <a:off x="6553200" y="4965962"/>
            <a:ext cx="2590800" cy="1766626"/>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8"/>
          <p:cNvSpPr>
            <a:spLocks noGrp="1" noChangeArrowheads="1"/>
          </p:cNvSpPr>
          <p:nvPr>
            <p:ph type="sldNum" sz="quarter" idx="10"/>
          </p:nvPr>
        </p:nvSpPr>
        <p:spPr>
          <a:ln/>
        </p:spPr>
        <p:txBody>
          <a:bodyPr/>
          <a:lstStyle>
            <a:lvl1pPr>
              <a:defRPr/>
            </a:lvl1pPr>
          </a:lstStyle>
          <a:p>
            <a:pPr>
              <a:defRPr/>
            </a:pPr>
            <a:fld id="{E7071B99-5201-4E58-8E13-6342B6CDE36E}"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73050"/>
            <a:ext cx="2130425"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0525" y="273050"/>
            <a:ext cx="624205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8"/>
          <p:cNvSpPr>
            <a:spLocks noGrp="1" noChangeArrowheads="1"/>
          </p:cNvSpPr>
          <p:nvPr>
            <p:ph type="sldNum" sz="quarter" idx="10"/>
          </p:nvPr>
        </p:nvSpPr>
        <p:spPr>
          <a:ln/>
        </p:spPr>
        <p:txBody>
          <a:bodyPr/>
          <a:lstStyle>
            <a:lvl1pPr>
              <a:defRPr/>
            </a:lvl1pPr>
          </a:lstStyle>
          <a:p>
            <a:pPr>
              <a:defRPr/>
            </a:pPr>
            <a:fld id="{1E5014AE-AECE-40DA-B1D6-AA5E093D3D04}"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0525" y="273050"/>
            <a:ext cx="8520113" cy="8159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90525" y="1065213"/>
            <a:ext cx="4186238" cy="23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9163" y="1065213"/>
            <a:ext cx="4186237" cy="23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90525" y="3527425"/>
            <a:ext cx="4186238"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9163" y="3527425"/>
            <a:ext cx="4186237"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8"/>
          <p:cNvSpPr>
            <a:spLocks noGrp="1" noChangeArrowheads="1"/>
          </p:cNvSpPr>
          <p:nvPr>
            <p:ph type="sldNum" sz="quarter" idx="10"/>
          </p:nvPr>
        </p:nvSpPr>
        <p:spPr>
          <a:ln/>
        </p:spPr>
        <p:txBody>
          <a:bodyPr/>
          <a:lstStyle>
            <a:lvl1pPr>
              <a:defRPr/>
            </a:lvl1pPr>
          </a:lstStyle>
          <a:p>
            <a:pPr>
              <a:defRPr/>
            </a:pPr>
            <a:fld id="{88BD1C83-6A64-4BD6-A262-32E93661F62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8"/>
          <p:cNvSpPr>
            <a:spLocks noGrp="1" noChangeArrowheads="1"/>
          </p:cNvSpPr>
          <p:nvPr>
            <p:ph type="sldNum" sz="quarter" idx="10"/>
          </p:nvPr>
        </p:nvSpPr>
        <p:spPr>
          <a:ln/>
        </p:spPr>
        <p:txBody>
          <a:bodyPr/>
          <a:lstStyle>
            <a:lvl1pPr>
              <a:defRPr/>
            </a:lvl1pPr>
          </a:lstStyle>
          <a:p>
            <a:pPr>
              <a:defRPr/>
            </a:pPr>
            <a:fld id="{D51C889A-DC31-46CD-A2D1-19EE18436A23}"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8"/>
          <p:cNvSpPr>
            <a:spLocks noGrp="1" noChangeArrowheads="1"/>
          </p:cNvSpPr>
          <p:nvPr>
            <p:ph type="sldNum" sz="quarter" idx="10"/>
          </p:nvPr>
        </p:nvSpPr>
        <p:spPr>
          <a:ln/>
        </p:spPr>
        <p:txBody>
          <a:bodyPr/>
          <a:lstStyle>
            <a:lvl1pPr>
              <a:defRPr/>
            </a:lvl1pPr>
          </a:lstStyle>
          <a:p>
            <a:pPr>
              <a:defRPr/>
            </a:pPr>
            <a:fld id="{8B55A0AD-15F8-4095-A34C-D194F792E662}"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0525" y="1065213"/>
            <a:ext cx="4186238" cy="4773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9163" y="1065213"/>
            <a:ext cx="4186237" cy="4773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8"/>
          <p:cNvSpPr>
            <a:spLocks noGrp="1" noChangeArrowheads="1"/>
          </p:cNvSpPr>
          <p:nvPr>
            <p:ph type="sldNum" sz="quarter" idx="10"/>
          </p:nvPr>
        </p:nvSpPr>
        <p:spPr>
          <a:ln/>
        </p:spPr>
        <p:txBody>
          <a:bodyPr/>
          <a:lstStyle>
            <a:lvl1pPr>
              <a:defRPr/>
            </a:lvl1pPr>
          </a:lstStyle>
          <a:p>
            <a:pPr>
              <a:defRPr/>
            </a:pPr>
            <a:fld id="{4BF42D5D-7705-4B73-911A-0CDE7049A728}"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8"/>
          <p:cNvSpPr>
            <a:spLocks noGrp="1" noChangeArrowheads="1"/>
          </p:cNvSpPr>
          <p:nvPr>
            <p:ph type="sldNum" sz="quarter" idx="10"/>
          </p:nvPr>
        </p:nvSpPr>
        <p:spPr>
          <a:ln/>
        </p:spPr>
        <p:txBody>
          <a:bodyPr/>
          <a:lstStyle>
            <a:lvl1pPr>
              <a:defRPr/>
            </a:lvl1pPr>
          </a:lstStyle>
          <a:p>
            <a:pPr>
              <a:defRPr/>
            </a:pPr>
            <a:fld id="{6238F4E3-BAA9-488E-8718-4A98F073A40A}"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8"/>
          <p:cNvSpPr>
            <a:spLocks noGrp="1" noChangeArrowheads="1"/>
          </p:cNvSpPr>
          <p:nvPr>
            <p:ph type="sldNum" sz="quarter" idx="10"/>
          </p:nvPr>
        </p:nvSpPr>
        <p:spPr>
          <a:ln/>
        </p:spPr>
        <p:txBody>
          <a:bodyPr/>
          <a:lstStyle>
            <a:lvl1pPr>
              <a:defRPr/>
            </a:lvl1pPr>
          </a:lstStyle>
          <a:p>
            <a:pPr>
              <a:defRPr/>
            </a:pPr>
            <a:fld id="{CAA886CE-A01B-41D3-8002-735F2A67FEEC}"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8"/>
          <p:cNvSpPr>
            <a:spLocks noGrp="1" noChangeArrowheads="1"/>
          </p:cNvSpPr>
          <p:nvPr>
            <p:ph type="sldNum" sz="quarter" idx="10"/>
          </p:nvPr>
        </p:nvSpPr>
        <p:spPr>
          <a:ln/>
        </p:spPr>
        <p:txBody>
          <a:bodyPr/>
          <a:lstStyle>
            <a:lvl1pPr>
              <a:defRPr/>
            </a:lvl1pPr>
          </a:lstStyle>
          <a:p>
            <a:pPr>
              <a:defRPr/>
            </a:pPr>
            <a:fld id="{DA97D35A-C9D7-4642-ACF2-BAA98B4A6DD1}"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8"/>
          <p:cNvSpPr>
            <a:spLocks noGrp="1" noChangeArrowheads="1"/>
          </p:cNvSpPr>
          <p:nvPr>
            <p:ph type="sldNum" sz="quarter" idx="10"/>
          </p:nvPr>
        </p:nvSpPr>
        <p:spPr>
          <a:ln/>
        </p:spPr>
        <p:txBody>
          <a:bodyPr/>
          <a:lstStyle>
            <a:lvl1pPr>
              <a:defRPr/>
            </a:lvl1pPr>
          </a:lstStyle>
          <a:p>
            <a:pPr>
              <a:defRPr/>
            </a:pPr>
            <a:fld id="{868E9CDE-B172-4B9B-B95B-69060D8E225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8"/>
          <p:cNvSpPr>
            <a:spLocks noGrp="1" noChangeArrowheads="1"/>
          </p:cNvSpPr>
          <p:nvPr>
            <p:ph type="sldNum" sz="quarter" idx="10"/>
          </p:nvPr>
        </p:nvSpPr>
        <p:spPr>
          <a:ln/>
        </p:spPr>
        <p:txBody>
          <a:bodyPr/>
          <a:lstStyle>
            <a:lvl1pPr>
              <a:defRPr/>
            </a:lvl1pPr>
          </a:lstStyle>
          <a:p>
            <a:pPr>
              <a:defRPr/>
            </a:pPr>
            <a:fld id="{B96874FC-4A25-41F5-B1FC-B9BF51918B83}"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91" descr="SRI3D"/>
          <p:cNvPicPr>
            <a:picLocks noChangeAspect="1" noChangeArrowheads="1"/>
          </p:cNvPicPr>
          <p:nvPr userDrawn="1"/>
        </p:nvPicPr>
        <p:blipFill>
          <a:blip r:embed="rId14"/>
          <a:srcRect/>
          <a:stretch>
            <a:fillRect/>
          </a:stretch>
        </p:blipFill>
        <p:spPr bwMode="auto">
          <a:xfrm>
            <a:off x="8266113" y="6134100"/>
            <a:ext cx="877887" cy="604838"/>
          </a:xfrm>
          <a:prstGeom prst="rect">
            <a:avLst/>
          </a:prstGeom>
          <a:noFill/>
          <a:ln w="9525">
            <a:noFill/>
            <a:miter lim="800000"/>
            <a:headEnd/>
            <a:tailEnd/>
          </a:ln>
        </p:spPr>
      </p:pic>
      <p:sp>
        <p:nvSpPr>
          <p:cNvPr id="1026" name="Rectangle 27"/>
          <p:cNvSpPr>
            <a:spLocks noGrp="1" noChangeArrowheads="1"/>
          </p:cNvSpPr>
          <p:nvPr>
            <p:ph type="body" idx="1"/>
          </p:nvPr>
        </p:nvSpPr>
        <p:spPr bwMode="auto">
          <a:xfrm>
            <a:off x="390525" y="1065213"/>
            <a:ext cx="8524875" cy="477361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83"/>
          <p:cNvSpPr>
            <a:spLocks noGrp="1" noChangeArrowheads="1"/>
          </p:cNvSpPr>
          <p:nvPr>
            <p:ph type="title"/>
          </p:nvPr>
        </p:nvSpPr>
        <p:spPr bwMode="auto">
          <a:xfrm>
            <a:off x="390525" y="273050"/>
            <a:ext cx="8520113" cy="815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9" name="Rectangle 85"/>
          <p:cNvSpPr>
            <a:spLocks noChangeArrowheads="1"/>
          </p:cNvSpPr>
          <p:nvPr userDrawn="1"/>
        </p:nvSpPr>
        <p:spPr bwMode="auto">
          <a:xfrm rot="5400000" flipH="1" flipV="1">
            <a:off x="4515643" y="-4515643"/>
            <a:ext cx="112713" cy="9144000"/>
          </a:xfrm>
          <a:prstGeom prst="rect">
            <a:avLst/>
          </a:prstGeom>
          <a:solidFill>
            <a:srgbClr val="0A2972">
              <a:alpha val="30196"/>
            </a:srgbClr>
          </a:solidFill>
          <a:ln w="9525">
            <a:noFill/>
            <a:miter lim="800000"/>
            <a:headEnd/>
            <a:tailEnd/>
          </a:ln>
        </p:spPr>
        <p:txBody>
          <a:bodyPr wrap="none" anchor="ctr"/>
          <a:lstStyle/>
          <a:p>
            <a:pPr>
              <a:defRPr/>
            </a:pPr>
            <a:endParaRPr lang="en-US"/>
          </a:p>
        </p:txBody>
      </p:sp>
      <p:sp>
        <p:nvSpPr>
          <p:cNvPr id="1103" name="Rectangle 79"/>
          <p:cNvSpPr>
            <a:spLocks noChangeArrowheads="1"/>
          </p:cNvSpPr>
          <p:nvPr userDrawn="1"/>
        </p:nvSpPr>
        <p:spPr bwMode="auto">
          <a:xfrm rot="5400000" flipH="1" flipV="1">
            <a:off x="4501356" y="2228057"/>
            <a:ext cx="141287" cy="9144000"/>
          </a:xfrm>
          <a:prstGeom prst="rect">
            <a:avLst/>
          </a:prstGeom>
          <a:solidFill>
            <a:srgbClr val="0A2972"/>
          </a:solidFill>
          <a:ln w="9525">
            <a:noFill/>
            <a:miter lim="800000"/>
            <a:headEnd/>
            <a:tailEnd/>
          </a:ln>
        </p:spPr>
        <p:txBody>
          <a:bodyPr wrap="none" anchor="ctr"/>
          <a:lstStyle/>
          <a:p>
            <a:pPr>
              <a:defRPr/>
            </a:pPr>
            <a:endParaRPr lang="en-US"/>
          </a:p>
        </p:txBody>
      </p:sp>
      <p:sp>
        <p:nvSpPr>
          <p:cNvPr id="1112" name="Rectangle 88"/>
          <p:cNvSpPr>
            <a:spLocks noGrp="1" noChangeArrowheads="1"/>
          </p:cNvSpPr>
          <p:nvPr>
            <p:ph type="sldNum" sz="quarter" idx="4"/>
          </p:nvPr>
        </p:nvSpPr>
        <p:spPr bwMode="auto">
          <a:xfrm>
            <a:off x="7010400" y="6678613"/>
            <a:ext cx="2133600" cy="119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a:solidFill>
                  <a:srgbClr val="C0C0C0"/>
                </a:solidFill>
              </a:defRPr>
            </a:lvl1pPr>
          </a:lstStyle>
          <a:p>
            <a:pPr>
              <a:defRPr/>
            </a:pPr>
            <a:fld id="{A828E580-8A23-4DDD-BA87-019B89555676}" type="slidenum">
              <a:rPr lang="en-US"/>
              <a:pPr>
                <a:defRPr/>
              </a:pPr>
              <a:t>‹#›</a:t>
            </a:fld>
            <a:endParaRPr lang="en-US"/>
          </a:p>
        </p:txBody>
      </p:sp>
      <p:sp>
        <p:nvSpPr>
          <p:cNvPr id="1116" name="Rectangle 92"/>
          <p:cNvSpPr>
            <a:spLocks noChangeArrowheads="1"/>
          </p:cNvSpPr>
          <p:nvPr userDrawn="1"/>
        </p:nvSpPr>
        <p:spPr bwMode="auto">
          <a:xfrm>
            <a:off x="0" y="6678613"/>
            <a:ext cx="1365250" cy="150812"/>
          </a:xfrm>
          <a:prstGeom prst="rect">
            <a:avLst/>
          </a:prstGeom>
          <a:noFill/>
          <a:ln w="9525">
            <a:noFill/>
            <a:miter lim="800000"/>
            <a:headEnd/>
            <a:tailEnd/>
          </a:ln>
          <a:effectLst/>
        </p:spPr>
        <p:txBody>
          <a:bodyPr/>
          <a:lstStyle/>
          <a:p>
            <a:pPr algn="r">
              <a:defRPr/>
            </a:pPr>
            <a:r>
              <a:rPr lang="en-US" sz="800" b="0" dirty="0">
                <a:solidFill>
                  <a:srgbClr val="C0C0C0"/>
                </a:solidFill>
                <a:cs typeface="Arial" charset="0"/>
              </a:rPr>
              <a:t>© </a:t>
            </a:r>
            <a:r>
              <a:rPr lang="en-US" sz="800" b="0" dirty="0" smtClean="0">
                <a:solidFill>
                  <a:srgbClr val="C0C0C0"/>
                </a:solidFill>
                <a:cs typeface="Arial" charset="0"/>
              </a:rPr>
              <a:t>2011 </a:t>
            </a:r>
            <a:r>
              <a:rPr lang="en-US" sz="800" b="0" dirty="0">
                <a:solidFill>
                  <a:srgbClr val="C0C0C0"/>
                </a:solidFill>
              </a:rPr>
              <a:t>SRI International</a:t>
            </a:r>
          </a:p>
        </p:txBody>
      </p:sp>
      <p:pic>
        <p:nvPicPr>
          <p:cNvPr id="10" name="Picture 9"/>
          <p:cNvPicPr>
            <a:picLocks noChangeAspect="1" noChangeArrowheads="1"/>
          </p:cNvPicPr>
          <p:nvPr/>
        </p:nvPicPr>
        <p:blipFill>
          <a:blip r:embed="rId15"/>
          <a:srcRect/>
          <a:stretch>
            <a:fillRect/>
          </a:stretch>
        </p:blipFill>
        <p:spPr bwMode="auto">
          <a:xfrm>
            <a:off x="1371600" y="6248400"/>
            <a:ext cx="806409" cy="457200"/>
          </a:xfrm>
          <a:prstGeom prst="rect">
            <a:avLst/>
          </a:prstGeom>
          <a:noFill/>
          <a:ln w="9525">
            <a:noFill/>
            <a:miter lim="800000"/>
            <a:headEnd/>
            <a:tailEnd/>
          </a:ln>
        </p:spPr>
      </p:pic>
      <p:pic>
        <p:nvPicPr>
          <p:cNvPr id="11" name="Picture 10" descr="Sandia NL"/>
          <p:cNvPicPr>
            <a:picLocks noChangeAspect="1" noChangeArrowheads="1"/>
          </p:cNvPicPr>
          <p:nvPr/>
        </p:nvPicPr>
        <p:blipFill>
          <a:blip r:embed="rId16"/>
          <a:srcRect/>
          <a:stretch>
            <a:fillRect/>
          </a:stretch>
        </p:blipFill>
        <p:spPr bwMode="auto">
          <a:xfrm>
            <a:off x="76200" y="6248400"/>
            <a:ext cx="1178559"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9"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fade/>
  </p:transition>
  <p:hf hdr="0" ftr="0" dt="0"/>
  <p:txStyles>
    <p:titleStyle>
      <a:lvl1pPr algn="l" rtl="0" eaLnBrk="0" fontAlgn="base" hangingPunct="0">
        <a:lnSpc>
          <a:spcPct val="85000"/>
        </a:lnSpc>
        <a:spcBef>
          <a:spcPct val="0"/>
        </a:spcBef>
        <a:spcAft>
          <a:spcPct val="0"/>
        </a:spcAft>
        <a:defRPr kumimoji="1" sz="3200" b="1">
          <a:solidFill>
            <a:srgbClr val="0A2972"/>
          </a:solidFill>
          <a:latin typeface="+mj-lt"/>
          <a:ea typeface="ＭＳ Ｐゴシック" pitchFamily="1" charset="-128"/>
          <a:cs typeface="+mj-cs"/>
        </a:defRPr>
      </a:lvl1pPr>
      <a:lvl2pPr algn="l" rtl="0" eaLnBrk="0" fontAlgn="base" hangingPunct="0">
        <a:lnSpc>
          <a:spcPct val="85000"/>
        </a:lnSpc>
        <a:spcBef>
          <a:spcPct val="0"/>
        </a:spcBef>
        <a:spcAft>
          <a:spcPct val="0"/>
        </a:spcAft>
        <a:defRPr kumimoji="1" sz="3200" b="1">
          <a:solidFill>
            <a:srgbClr val="0A2972"/>
          </a:solidFill>
          <a:latin typeface="Arial Narrow" charset="0"/>
          <a:ea typeface="ＭＳ Ｐゴシック" pitchFamily="1" charset="-128"/>
        </a:defRPr>
      </a:lvl2pPr>
      <a:lvl3pPr algn="l" rtl="0" eaLnBrk="0" fontAlgn="base" hangingPunct="0">
        <a:lnSpc>
          <a:spcPct val="85000"/>
        </a:lnSpc>
        <a:spcBef>
          <a:spcPct val="0"/>
        </a:spcBef>
        <a:spcAft>
          <a:spcPct val="0"/>
        </a:spcAft>
        <a:defRPr kumimoji="1" sz="3200" b="1">
          <a:solidFill>
            <a:srgbClr val="0A2972"/>
          </a:solidFill>
          <a:latin typeface="Arial Narrow" charset="0"/>
          <a:ea typeface="ＭＳ Ｐゴシック" pitchFamily="1" charset="-128"/>
        </a:defRPr>
      </a:lvl3pPr>
      <a:lvl4pPr algn="l" rtl="0" eaLnBrk="0" fontAlgn="base" hangingPunct="0">
        <a:lnSpc>
          <a:spcPct val="85000"/>
        </a:lnSpc>
        <a:spcBef>
          <a:spcPct val="0"/>
        </a:spcBef>
        <a:spcAft>
          <a:spcPct val="0"/>
        </a:spcAft>
        <a:defRPr kumimoji="1" sz="3200" b="1">
          <a:solidFill>
            <a:srgbClr val="0A2972"/>
          </a:solidFill>
          <a:latin typeface="Arial Narrow" charset="0"/>
          <a:ea typeface="ＭＳ Ｐゴシック" pitchFamily="1" charset="-128"/>
        </a:defRPr>
      </a:lvl4pPr>
      <a:lvl5pPr algn="l" rtl="0" eaLnBrk="0" fontAlgn="base" hangingPunct="0">
        <a:lnSpc>
          <a:spcPct val="85000"/>
        </a:lnSpc>
        <a:spcBef>
          <a:spcPct val="0"/>
        </a:spcBef>
        <a:spcAft>
          <a:spcPct val="0"/>
        </a:spcAft>
        <a:defRPr kumimoji="1" sz="3200" b="1">
          <a:solidFill>
            <a:srgbClr val="0A2972"/>
          </a:solidFill>
          <a:latin typeface="Arial Narrow" charset="0"/>
          <a:ea typeface="ＭＳ Ｐゴシック" pitchFamily="1" charset="-128"/>
        </a:defRPr>
      </a:lvl5pPr>
      <a:lvl6pPr marL="457200" algn="l" rtl="0" eaLnBrk="0" fontAlgn="base" hangingPunct="0">
        <a:lnSpc>
          <a:spcPct val="85000"/>
        </a:lnSpc>
        <a:spcBef>
          <a:spcPct val="0"/>
        </a:spcBef>
        <a:spcAft>
          <a:spcPct val="0"/>
        </a:spcAft>
        <a:defRPr kumimoji="1" sz="3200" b="1">
          <a:solidFill>
            <a:srgbClr val="0A2972"/>
          </a:solidFill>
          <a:latin typeface="Arial Narrow" charset="0"/>
        </a:defRPr>
      </a:lvl6pPr>
      <a:lvl7pPr marL="914400" algn="l" rtl="0" eaLnBrk="0" fontAlgn="base" hangingPunct="0">
        <a:lnSpc>
          <a:spcPct val="85000"/>
        </a:lnSpc>
        <a:spcBef>
          <a:spcPct val="0"/>
        </a:spcBef>
        <a:spcAft>
          <a:spcPct val="0"/>
        </a:spcAft>
        <a:defRPr kumimoji="1" sz="3200" b="1">
          <a:solidFill>
            <a:srgbClr val="0A2972"/>
          </a:solidFill>
          <a:latin typeface="Arial Narrow" charset="0"/>
        </a:defRPr>
      </a:lvl7pPr>
      <a:lvl8pPr marL="1371600" algn="l" rtl="0" eaLnBrk="0" fontAlgn="base" hangingPunct="0">
        <a:lnSpc>
          <a:spcPct val="85000"/>
        </a:lnSpc>
        <a:spcBef>
          <a:spcPct val="0"/>
        </a:spcBef>
        <a:spcAft>
          <a:spcPct val="0"/>
        </a:spcAft>
        <a:defRPr kumimoji="1" sz="3200" b="1">
          <a:solidFill>
            <a:srgbClr val="0A2972"/>
          </a:solidFill>
          <a:latin typeface="Arial Narrow" charset="0"/>
        </a:defRPr>
      </a:lvl8pPr>
      <a:lvl9pPr marL="1828800" algn="l" rtl="0" eaLnBrk="0" fontAlgn="base" hangingPunct="0">
        <a:lnSpc>
          <a:spcPct val="85000"/>
        </a:lnSpc>
        <a:spcBef>
          <a:spcPct val="0"/>
        </a:spcBef>
        <a:spcAft>
          <a:spcPct val="0"/>
        </a:spcAft>
        <a:defRPr kumimoji="1" sz="3200" b="1">
          <a:solidFill>
            <a:srgbClr val="0A2972"/>
          </a:solidFill>
          <a:latin typeface="Arial Narrow" charset="0"/>
        </a:defRPr>
      </a:lvl9pPr>
    </p:titleStyle>
    <p:bodyStyle>
      <a:lvl1pPr marL="168275" indent="-168275" algn="l" rtl="0" eaLnBrk="0" fontAlgn="base" hangingPunct="0">
        <a:spcBef>
          <a:spcPct val="10000"/>
        </a:spcBef>
        <a:spcAft>
          <a:spcPct val="0"/>
        </a:spcAft>
        <a:buClr>
          <a:srgbClr val="0A2972"/>
        </a:buClr>
        <a:buChar char="•"/>
        <a:defRPr kumimoji="1" sz="2200">
          <a:solidFill>
            <a:schemeClr val="tx1"/>
          </a:solidFill>
          <a:latin typeface="+mn-lt"/>
          <a:ea typeface="ＭＳ Ｐゴシック" pitchFamily="1" charset="-128"/>
          <a:cs typeface="+mn-cs"/>
        </a:defRPr>
      </a:lvl1pPr>
      <a:lvl2pPr marL="461963" indent="-177800" algn="l" rtl="0" eaLnBrk="0" fontAlgn="base" hangingPunct="0">
        <a:spcBef>
          <a:spcPct val="10000"/>
        </a:spcBef>
        <a:spcAft>
          <a:spcPct val="0"/>
        </a:spcAft>
        <a:buClr>
          <a:srgbClr val="0A2972"/>
        </a:buClr>
        <a:buFont typeface="Arial Narrow" pitchFamily="34" charset="0"/>
        <a:buChar char="–"/>
        <a:defRPr kumimoji="1" sz="2000">
          <a:solidFill>
            <a:schemeClr val="tx1"/>
          </a:solidFill>
          <a:latin typeface="+mn-lt"/>
          <a:ea typeface="ＭＳ Ｐゴシック" charset="-128"/>
        </a:defRPr>
      </a:lvl2pPr>
      <a:lvl3pPr marL="796925" indent="-166688" algn="l" rtl="0" eaLnBrk="0" fontAlgn="base" hangingPunct="0">
        <a:spcBef>
          <a:spcPct val="10000"/>
        </a:spcBef>
        <a:spcAft>
          <a:spcPct val="0"/>
        </a:spcAft>
        <a:buClr>
          <a:srgbClr val="0A2972"/>
        </a:buClr>
        <a:buSzPct val="75000"/>
        <a:buFont typeface="Wingdings" pitchFamily="2" charset="2"/>
        <a:buChar char="§"/>
        <a:defRPr kumimoji="1">
          <a:solidFill>
            <a:schemeClr val="tx1"/>
          </a:solidFill>
          <a:latin typeface="+mn-lt"/>
          <a:ea typeface="ＭＳ Ｐゴシック" charset="-128"/>
        </a:defRPr>
      </a:lvl3pPr>
      <a:lvl4pPr marL="1144588" indent="-168275" algn="l" rtl="0" eaLnBrk="0" fontAlgn="base" hangingPunct="0">
        <a:spcBef>
          <a:spcPct val="10000"/>
        </a:spcBef>
        <a:spcAft>
          <a:spcPct val="0"/>
        </a:spcAft>
        <a:buClr>
          <a:srgbClr val="0A2972"/>
        </a:buClr>
        <a:buSzPct val="50000"/>
        <a:buFont typeface="Arial Narrow" pitchFamily="34" charset="0"/>
        <a:buChar char="♦"/>
        <a:defRPr kumimoji="1" sz="1600">
          <a:solidFill>
            <a:schemeClr val="tx1"/>
          </a:solidFill>
          <a:latin typeface="+mn-lt"/>
          <a:ea typeface="ＭＳ Ｐゴシック" charset="-128"/>
        </a:defRPr>
      </a:lvl4pPr>
      <a:lvl5pPr marL="1490663" indent="-179388" algn="l" rtl="0" eaLnBrk="0" fontAlgn="base" hangingPunct="0">
        <a:spcBef>
          <a:spcPct val="10000"/>
        </a:spcBef>
        <a:spcAft>
          <a:spcPct val="0"/>
        </a:spcAft>
        <a:buClr>
          <a:srgbClr val="0A2972"/>
        </a:buClr>
        <a:buSzPct val="50000"/>
        <a:buChar char="o"/>
        <a:defRPr kumimoji="1" sz="1400">
          <a:solidFill>
            <a:schemeClr val="tx1"/>
          </a:solidFill>
          <a:latin typeface="+mn-lt"/>
          <a:ea typeface="ＭＳ Ｐゴシック" charset="-128"/>
        </a:defRPr>
      </a:lvl5pPr>
      <a:lvl6pPr marL="1947863" indent="-179388" algn="l" rtl="0" eaLnBrk="0" fontAlgn="base" hangingPunct="0">
        <a:spcBef>
          <a:spcPct val="10000"/>
        </a:spcBef>
        <a:spcAft>
          <a:spcPct val="0"/>
        </a:spcAft>
        <a:buClr>
          <a:srgbClr val="0A2972"/>
        </a:buClr>
        <a:buSzPct val="50000"/>
        <a:buChar char="o"/>
        <a:defRPr kumimoji="1" sz="1400">
          <a:solidFill>
            <a:schemeClr val="tx1"/>
          </a:solidFill>
          <a:latin typeface="+mn-lt"/>
          <a:ea typeface="ＭＳ Ｐゴシック" charset="-128"/>
        </a:defRPr>
      </a:lvl6pPr>
      <a:lvl7pPr marL="2405063" indent="-179388" algn="l" rtl="0" eaLnBrk="0" fontAlgn="base" hangingPunct="0">
        <a:spcBef>
          <a:spcPct val="10000"/>
        </a:spcBef>
        <a:spcAft>
          <a:spcPct val="0"/>
        </a:spcAft>
        <a:buClr>
          <a:srgbClr val="0A2972"/>
        </a:buClr>
        <a:buSzPct val="50000"/>
        <a:buChar char="o"/>
        <a:defRPr kumimoji="1" sz="1400">
          <a:solidFill>
            <a:schemeClr val="tx1"/>
          </a:solidFill>
          <a:latin typeface="+mn-lt"/>
          <a:ea typeface="ＭＳ Ｐゴシック" charset="-128"/>
        </a:defRPr>
      </a:lvl7pPr>
      <a:lvl8pPr marL="2862263" indent="-179388" algn="l" rtl="0" eaLnBrk="0" fontAlgn="base" hangingPunct="0">
        <a:spcBef>
          <a:spcPct val="10000"/>
        </a:spcBef>
        <a:spcAft>
          <a:spcPct val="0"/>
        </a:spcAft>
        <a:buClr>
          <a:srgbClr val="0A2972"/>
        </a:buClr>
        <a:buSzPct val="50000"/>
        <a:buChar char="o"/>
        <a:defRPr kumimoji="1" sz="1400">
          <a:solidFill>
            <a:schemeClr val="tx1"/>
          </a:solidFill>
          <a:latin typeface="+mn-lt"/>
          <a:ea typeface="ＭＳ Ｐゴシック" charset="-128"/>
        </a:defRPr>
      </a:lvl8pPr>
      <a:lvl9pPr marL="3319463" indent="-179388" algn="l" rtl="0" eaLnBrk="0" fontAlgn="base" hangingPunct="0">
        <a:spcBef>
          <a:spcPct val="10000"/>
        </a:spcBef>
        <a:spcAft>
          <a:spcPct val="0"/>
        </a:spcAft>
        <a:buClr>
          <a:srgbClr val="0A2972"/>
        </a:buClr>
        <a:buSzPct val="50000"/>
        <a:buChar char="o"/>
        <a:defRPr kumimoji="1"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C:\Work%20Files\Conferences\ICHS%202011\ICHS%202011%20Presentation\DOE%2009-48%20HSV.avi" TargetMode="Externa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C:\Work%20Files\Conferences\ICHS%202011\ICHS%202011%20Presentation\DOE%2009-39%20HSV.avi"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file:///C:\Work%20Files\Conferences\ICHS%202011\ICHS%202011%20Presentation\DOE%2009-36%20HSV%20N5.avi" TargetMode="Externa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ideo" Target="file:///C:\Work%20Files\Conferences\ICHS%202011\ICHS%202011%20Presentation\Merilo_E%20-%20WIP%20-%20Large%20Release%20FY04_0002.avi"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1371600"/>
            <a:ext cx="7772400" cy="1752600"/>
          </a:xfrm>
        </p:spPr>
        <p:txBody>
          <a:bodyPr/>
          <a:lstStyle/>
          <a:p>
            <a:r>
              <a:rPr lang="en-US" sz="3600" dirty="0" smtClean="0"/>
              <a:t>Self-Ignition of Hydrogen Jet Fires by Electrostatic Discharge Induced by Entrained Particulates</a:t>
            </a:r>
            <a:br>
              <a:rPr lang="en-US" sz="3600" dirty="0" smtClean="0"/>
            </a:br>
            <a:r>
              <a:rPr lang="en-US" sz="3600" dirty="0" smtClean="0">
                <a:solidFill>
                  <a:schemeClr val="tx1"/>
                </a:solidFill>
              </a:rPr>
              <a:t/>
            </a:r>
            <a:br>
              <a:rPr lang="en-US" sz="3600" dirty="0" smtClean="0">
                <a:solidFill>
                  <a:schemeClr val="tx1"/>
                </a:solidFill>
              </a:rPr>
            </a:br>
            <a:endParaRPr lang="en-US" sz="3600" dirty="0" smtClean="0"/>
          </a:p>
        </p:txBody>
      </p:sp>
      <p:sp>
        <p:nvSpPr>
          <p:cNvPr id="3076" name="Rectangle 3"/>
          <p:cNvSpPr>
            <a:spLocks noGrp="1" noChangeArrowheads="1"/>
          </p:cNvSpPr>
          <p:nvPr>
            <p:ph type="subTitle" idx="1"/>
          </p:nvPr>
        </p:nvSpPr>
        <p:spPr>
          <a:xfrm>
            <a:off x="685800" y="2743200"/>
            <a:ext cx="7086600" cy="762000"/>
          </a:xfrm>
        </p:spPr>
        <p:txBody>
          <a:bodyPr/>
          <a:lstStyle/>
          <a:p>
            <a:r>
              <a:rPr lang="en-US" sz="2000" b="1" dirty="0" smtClean="0"/>
              <a:t>Erik Merilo, Mark </a:t>
            </a:r>
            <a:r>
              <a:rPr lang="en-US" sz="2000" b="1" dirty="0" err="1" smtClean="0"/>
              <a:t>Groethe</a:t>
            </a:r>
            <a:r>
              <a:rPr lang="en-US" sz="2000" b="1" dirty="0" smtClean="0"/>
              <a:t>, Richard </a:t>
            </a:r>
            <a:r>
              <a:rPr lang="en-US" sz="2000" b="1" dirty="0" err="1" smtClean="0"/>
              <a:t>Adamo</a:t>
            </a:r>
            <a:r>
              <a:rPr lang="en-US" sz="2000" b="1" dirty="0" smtClean="0"/>
              <a:t> </a:t>
            </a:r>
          </a:p>
          <a:p>
            <a:r>
              <a:rPr lang="en-US" sz="2000" dirty="0" smtClean="0">
                <a:solidFill>
                  <a:schemeClr val="tx2"/>
                </a:solidFill>
                <a:latin typeface="Arial" pitchFamily="34" charset="0"/>
                <a:cs typeface="Arial" pitchFamily="34" charset="0"/>
              </a:rPr>
              <a:t>SRI International</a:t>
            </a:r>
          </a:p>
          <a:p>
            <a:endParaRPr lang="en-US" sz="2000" b="1" dirty="0" smtClean="0">
              <a:latin typeface="Arial" pitchFamily="34" charset="0"/>
              <a:cs typeface="Arial" pitchFamily="34" charset="0"/>
            </a:endParaRPr>
          </a:p>
          <a:p>
            <a:r>
              <a:rPr lang="en-US" sz="2000" b="1" dirty="0" smtClean="0">
                <a:cs typeface="Arial" pitchFamily="34" charset="0"/>
              </a:rPr>
              <a:t>Robert </a:t>
            </a:r>
            <a:r>
              <a:rPr lang="en-US" sz="2000" b="1" dirty="0" err="1" smtClean="0">
                <a:cs typeface="Arial" pitchFamily="34" charset="0"/>
              </a:rPr>
              <a:t>Schefer</a:t>
            </a:r>
            <a:r>
              <a:rPr lang="en-US" sz="2000" b="1" dirty="0" smtClean="0">
                <a:cs typeface="Arial" pitchFamily="34" charset="0"/>
              </a:rPr>
              <a:t>, William </a:t>
            </a:r>
            <a:r>
              <a:rPr lang="en-US" sz="2000" b="1" dirty="0" err="1" smtClean="0">
                <a:cs typeface="Arial" pitchFamily="34" charset="0"/>
              </a:rPr>
              <a:t>Houf</a:t>
            </a:r>
            <a:r>
              <a:rPr lang="en-US" sz="2000" b="1" dirty="0" smtClean="0">
                <a:cs typeface="Arial" pitchFamily="34" charset="0"/>
              </a:rPr>
              <a:t>, Daniel </a:t>
            </a:r>
            <a:r>
              <a:rPr lang="en-US" sz="2000" b="1" dirty="0" err="1" smtClean="0">
                <a:cs typeface="Arial" pitchFamily="34" charset="0"/>
              </a:rPr>
              <a:t>Dedrick</a:t>
            </a:r>
            <a:endParaRPr lang="en-US" sz="2000" b="1" dirty="0" smtClean="0">
              <a:cs typeface="Arial" pitchFamily="34" charset="0"/>
            </a:endParaRPr>
          </a:p>
          <a:p>
            <a:r>
              <a:rPr lang="en-US" sz="2000" dirty="0" smtClean="0">
                <a:solidFill>
                  <a:schemeClr val="tx2"/>
                </a:solidFill>
                <a:latin typeface="Arial" pitchFamily="34" charset="0"/>
                <a:cs typeface="Arial" pitchFamily="34" charset="0"/>
              </a:rPr>
              <a:t>Sandia National Laboratories</a:t>
            </a: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b="1" dirty="0" smtClean="0">
              <a:solidFill>
                <a:srgbClr val="FF0000"/>
              </a:solidFill>
            </a:endParaRPr>
          </a:p>
          <a:p>
            <a:endParaRPr lang="en-US" sz="2000" b="1" dirty="0" smtClean="0">
              <a:solidFill>
                <a:srgbClr val="FF0000"/>
              </a:solidFill>
            </a:endParaRPr>
          </a:p>
          <a:p>
            <a:endParaRPr lang="en-US" sz="2000" dirty="0" smtClean="0">
              <a:solidFill>
                <a:srgbClr val="FF0000"/>
              </a:solidFill>
            </a:endParaRPr>
          </a:p>
        </p:txBody>
      </p:sp>
      <p:sp>
        <p:nvSpPr>
          <p:cNvPr id="3077" name="Rectangle 10"/>
          <p:cNvSpPr>
            <a:spLocks noChangeArrowheads="1"/>
          </p:cNvSpPr>
          <p:nvPr/>
        </p:nvSpPr>
        <p:spPr bwMode="auto">
          <a:xfrm>
            <a:off x="1752600" y="4724400"/>
            <a:ext cx="4800600" cy="1143000"/>
          </a:xfrm>
          <a:prstGeom prst="rect">
            <a:avLst/>
          </a:prstGeom>
          <a:noFill/>
          <a:ln w="9525">
            <a:noFill/>
            <a:miter lim="800000"/>
            <a:headEnd/>
            <a:tailEnd/>
          </a:ln>
        </p:spPr>
        <p:txBody>
          <a:bodyPr/>
          <a:lstStyle/>
          <a:p>
            <a:pPr algn="ctr"/>
            <a:r>
              <a:rPr kumimoji="0" lang="en-US" sz="2000" b="0" dirty="0" smtClean="0"/>
              <a:t>4th International Conference on Hydrogen Safety (ICHS) </a:t>
            </a:r>
            <a:br>
              <a:rPr kumimoji="0" lang="en-US" sz="2000" b="0" dirty="0" smtClean="0"/>
            </a:br>
            <a:r>
              <a:rPr kumimoji="0" lang="en-US" sz="2000" b="0" dirty="0" smtClean="0"/>
              <a:t>San Francisco, California</a:t>
            </a:r>
          </a:p>
          <a:p>
            <a:pPr algn="ctr"/>
            <a:r>
              <a:rPr kumimoji="0" lang="en-US" sz="2000" b="0" dirty="0" smtClean="0"/>
              <a:t>September 12-14, 2011</a:t>
            </a:r>
            <a:r>
              <a:rPr kumimoji="0" lang="en-GB" sz="2400" b="0" dirty="0"/>
              <a:t/>
            </a:r>
            <a:br>
              <a:rPr kumimoji="0" lang="en-GB" sz="2400" b="0" dirty="0"/>
            </a:br>
            <a:endParaRPr kumimoji="0" lang="en-US" sz="2000" b="0" dirty="0">
              <a:latin typeface="Geneva" charset="0"/>
            </a:endParaRPr>
          </a:p>
        </p:txBody>
      </p:sp>
      <p:pic>
        <p:nvPicPr>
          <p:cNvPr id="7" name="Picture 6"/>
          <p:cNvPicPr>
            <a:picLocks noChangeAspect="1" noChangeArrowheads="1"/>
          </p:cNvPicPr>
          <p:nvPr/>
        </p:nvPicPr>
        <p:blipFill>
          <a:blip r:embed="rId3"/>
          <a:srcRect/>
          <a:stretch>
            <a:fillRect/>
          </a:stretch>
        </p:blipFill>
        <p:spPr bwMode="auto">
          <a:xfrm>
            <a:off x="152400" y="5715000"/>
            <a:ext cx="1752600" cy="993650"/>
          </a:xfrm>
          <a:prstGeom prst="rect">
            <a:avLst/>
          </a:prstGeom>
          <a:noFill/>
          <a:ln w="9525">
            <a:noFill/>
            <a:miter lim="800000"/>
            <a:headEnd/>
            <a:tailEnd/>
          </a:ln>
        </p:spPr>
      </p:pic>
      <p:pic>
        <p:nvPicPr>
          <p:cNvPr id="8" name="Picture 7" descr="Sandia NL"/>
          <p:cNvPicPr>
            <a:picLocks noChangeAspect="1" noChangeArrowheads="1"/>
          </p:cNvPicPr>
          <p:nvPr/>
        </p:nvPicPr>
        <p:blipFill>
          <a:blip r:embed="rId4"/>
          <a:srcRect/>
          <a:stretch>
            <a:fillRect/>
          </a:stretch>
        </p:blipFill>
        <p:spPr bwMode="auto">
          <a:xfrm>
            <a:off x="152400" y="4929350"/>
            <a:ext cx="1828799" cy="70944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0"/>
            <a:ext cx="8520113" cy="1371600"/>
          </a:xfrm>
        </p:spPr>
        <p:txBody>
          <a:bodyPr/>
          <a:lstStyle/>
          <a:p>
            <a:pPr algn="ctr"/>
            <a:r>
              <a:rPr lang="en-US" sz="4000" dirty="0" smtClean="0"/>
              <a:t>Ignition Tests with Energy Input from an </a:t>
            </a:r>
            <a:br>
              <a:rPr lang="en-US" sz="4000" dirty="0" smtClean="0"/>
            </a:br>
            <a:r>
              <a:rPr lang="en-US" sz="4000" dirty="0" smtClean="0"/>
              <a:t>External Power Supply</a:t>
            </a:r>
            <a:r>
              <a:rPr lang="en-US" dirty="0" smtClean="0"/>
              <a:t/>
            </a:r>
            <a:br>
              <a:rPr lang="en-US" dirty="0" smtClean="0"/>
            </a:br>
            <a:endParaRPr lang="en-US" dirty="0"/>
          </a:p>
        </p:txBody>
      </p:sp>
      <p:sp>
        <p:nvSpPr>
          <p:cNvPr id="2" name="Slide Number Placeholder 1"/>
          <p:cNvSpPr>
            <a:spLocks noGrp="1"/>
          </p:cNvSpPr>
          <p:nvPr>
            <p:ph type="sldNum" sz="quarter" idx="10"/>
          </p:nvPr>
        </p:nvSpPr>
        <p:spPr/>
        <p:txBody>
          <a:bodyPr/>
          <a:lstStyle/>
          <a:p>
            <a:pPr>
              <a:defRPr/>
            </a:pPr>
            <a:fld id="{DA97D35A-C9D7-4642-ACF2-BAA98B4A6DD1}" type="slidenum">
              <a:rPr lang="en-US" smtClean="0"/>
              <a:pPr>
                <a:defRPr/>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Ignition Tests with External Power Supply</a:t>
            </a:r>
          </a:p>
        </p:txBody>
      </p:sp>
      <p:sp>
        <p:nvSpPr>
          <p:cNvPr id="22531" name="Content Placeholder 2"/>
          <p:cNvSpPr>
            <a:spLocks noGrp="1"/>
          </p:cNvSpPr>
          <p:nvPr>
            <p:ph idx="1"/>
          </p:nvPr>
        </p:nvSpPr>
        <p:spPr>
          <a:xfrm>
            <a:off x="914400" y="1066800"/>
            <a:ext cx="7313613" cy="2633663"/>
          </a:xfrm>
        </p:spPr>
        <p:txBody>
          <a:bodyPr/>
          <a:lstStyle/>
          <a:p>
            <a:r>
              <a:rPr lang="en-US" sz="2400" dirty="0" smtClean="0"/>
              <a:t>110-mJ </a:t>
            </a:r>
            <a:r>
              <a:rPr lang="en-US" sz="2400" dirty="0" smtClean="0"/>
              <a:t>spark was used to show the release could be ignited at the selected location</a:t>
            </a:r>
          </a:p>
          <a:p>
            <a:r>
              <a:rPr lang="en-US" sz="2400" dirty="0" smtClean="0"/>
              <a:t>Four tests were conducted with a 10 kV-17kV AC corona generator connected to a copper probe</a:t>
            </a:r>
          </a:p>
          <a:p>
            <a:pPr lvl="1"/>
            <a:r>
              <a:rPr lang="en-US" dirty="0" smtClean="0">
                <a:ea typeface="ＭＳ Ｐゴシック" pitchFamily="1" charset="-128"/>
              </a:rPr>
              <a:t>No ignition events occurred</a:t>
            </a:r>
          </a:p>
        </p:txBody>
      </p:sp>
      <p:sp>
        <p:nvSpPr>
          <p:cNvPr id="22532" name="Slide Number Placeholder 3"/>
          <p:cNvSpPr>
            <a:spLocks noGrp="1"/>
          </p:cNvSpPr>
          <p:nvPr>
            <p:ph type="sldNum" sz="quarter" idx="10"/>
          </p:nvPr>
        </p:nvSpPr>
        <p:spPr>
          <a:xfrm>
            <a:off x="7239000" y="5962650"/>
            <a:ext cx="1905000" cy="457200"/>
          </a:xfrm>
          <a:noFill/>
        </p:spPr>
        <p:txBody>
          <a:bodyPr/>
          <a:lstStyle/>
          <a:p>
            <a:fld id="{CD993272-36F8-446B-ABFB-F53BB536357A}" type="slidenum">
              <a:rPr lang="en-US" smtClean="0"/>
              <a:pPr/>
              <a:t>11</a:t>
            </a:fld>
            <a:endParaRPr lang="en-US" smtClean="0"/>
          </a:p>
        </p:txBody>
      </p:sp>
      <p:sp>
        <p:nvSpPr>
          <p:cNvPr id="225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2534" name="Group 7"/>
          <p:cNvGrpSpPr>
            <a:grpSpLocks/>
          </p:cNvGrpSpPr>
          <p:nvPr/>
        </p:nvGrpSpPr>
        <p:grpSpPr bwMode="auto">
          <a:xfrm>
            <a:off x="4465638" y="2968625"/>
            <a:ext cx="3673475" cy="3019425"/>
            <a:chOff x="2434315" y="3476562"/>
            <a:chExt cx="3672115" cy="3019941"/>
          </a:xfrm>
        </p:grpSpPr>
        <p:pic>
          <p:nvPicPr>
            <p:cNvPr id="22537" name="Picture 1"/>
            <p:cNvPicPr>
              <a:picLocks noChangeAspect="1" noChangeArrowheads="1"/>
            </p:cNvPicPr>
            <p:nvPr/>
          </p:nvPicPr>
          <p:blipFill>
            <a:blip r:embed="rId3"/>
            <a:srcRect/>
            <a:stretch>
              <a:fillRect/>
            </a:stretch>
          </p:blipFill>
          <p:spPr bwMode="auto">
            <a:xfrm>
              <a:off x="2434315" y="3867796"/>
              <a:ext cx="3672115" cy="2628707"/>
            </a:xfrm>
            <a:prstGeom prst="rect">
              <a:avLst/>
            </a:prstGeom>
            <a:noFill/>
            <a:ln w="9525">
              <a:noFill/>
              <a:miter lim="800000"/>
              <a:headEnd/>
              <a:tailEnd/>
            </a:ln>
          </p:spPr>
        </p:pic>
        <p:sp>
          <p:nvSpPr>
            <p:cNvPr id="22538" name="Rectangle 6"/>
            <p:cNvSpPr>
              <a:spLocks noChangeArrowheads="1"/>
            </p:cNvSpPr>
            <p:nvPr/>
          </p:nvSpPr>
          <p:spPr bwMode="auto">
            <a:xfrm>
              <a:off x="2444745" y="3476562"/>
              <a:ext cx="3651255" cy="369332"/>
            </a:xfrm>
            <a:prstGeom prst="rect">
              <a:avLst/>
            </a:prstGeom>
            <a:noFill/>
            <a:ln w="9525">
              <a:noFill/>
              <a:miter lim="800000"/>
              <a:headEnd/>
              <a:tailEnd/>
            </a:ln>
          </p:spPr>
          <p:txBody>
            <a:bodyPr>
              <a:spAutoFit/>
            </a:bodyPr>
            <a:lstStyle/>
            <a:p>
              <a:pPr algn="ctr"/>
              <a:r>
                <a:rPr lang="en-US" sz="1800"/>
                <a:t>AC corona</a:t>
              </a:r>
            </a:p>
          </p:txBody>
        </p:sp>
      </p:grpSp>
      <p:sp>
        <p:nvSpPr>
          <p:cNvPr id="2253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2536" name="Picture 3"/>
          <p:cNvPicPr>
            <a:picLocks noChangeAspect="1" noChangeArrowheads="1"/>
          </p:cNvPicPr>
          <p:nvPr/>
        </p:nvPicPr>
        <p:blipFill>
          <a:blip r:embed="rId4"/>
          <a:srcRect/>
          <a:stretch>
            <a:fillRect/>
          </a:stretch>
        </p:blipFill>
        <p:spPr bwMode="auto">
          <a:xfrm>
            <a:off x="769938" y="3352800"/>
            <a:ext cx="3525837" cy="264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0"/>
            <a:ext cx="8520113" cy="1371600"/>
          </a:xfrm>
        </p:spPr>
        <p:txBody>
          <a:bodyPr/>
          <a:lstStyle/>
          <a:p>
            <a:pPr algn="ctr"/>
            <a:r>
              <a:rPr lang="en-US" sz="4000" dirty="0" smtClean="0"/>
              <a:t>Entrained Particulate Electrification Characterization Tests</a:t>
            </a:r>
            <a:r>
              <a:rPr lang="en-US" dirty="0" smtClean="0"/>
              <a:t/>
            </a:r>
            <a:br>
              <a:rPr lang="en-US" dirty="0" smtClean="0"/>
            </a:br>
            <a:endParaRPr lang="en-US" dirty="0"/>
          </a:p>
        </p:txBody>
      </p:sp>
      <p:sp>
        <p:nvSpPr>
          <p:cNvPr id="2" name="Slide Number Placeholder 1"/>
          <p:cNvSpPr>
            <a:spLocks noGrp="1"/>
          </p:cNvSpPr>
          <p:nvPr>
            <p:ph type="sldNum" sz="quarter" idx="10"/>
          </p:nvPr>
        </p:nvSpPr>
        <p:spPr/>
        <p:txBody>
          <a:bodyPr/>
          <a:lstStyle/>
          <a:p>
            <a:pPr>
              <a:defRPr/>
            </a:pPr>
            <a:fld id="{DA97D35A-C9D7-4642-ACF2-BAA98B4A6DD1}" type="slidenum">
              <a:rPr lang="en-US" smtClean="0"/>
              <a:pPr>
                <a:defRPr/>
              </a:pPr>
              <a:t>12</a:t>
            </a:fld>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p:txBody>
          <a:bodyPr/>
          <a:lstStyle/>
          <a:p>
            <a:r>
              <a:rPr lang="en-US" sz="2800" dirty="0" smtClean="0"/>
              <a:t>Entrained Particulate Electrification Characterization Tests</a:t>
            </a:r>
          </a:p>
        </p:txBody>
      </p:sp>
      <p:grpSp>
        <p:nvGrpSpPr>
          <p:cNvPr id="23555" name="Group 46"/>
          <p:cNvGrpSpPr>
            <a:grpSpLocks/>
          </p:cNvGrpSpPr>
          <p:nvPr/>
        </p:nvGrpSpPr>
        <p:grpSpPr bwMode="auto">
          <a:xfrm>
            <a:off x="392113" y="1447800"/>
            <a:ext cx="8521700" cy="3136900"/>
            <a:chOff x="247" y="1186"/>
            <a:chExt cx="5368" cy="1976"/>
          </a:xfrm>
        </p:grpSpPr>
        <p:pic>
          <p:nvPicPr>
            <p:cNvPr id="23557" name="Picture 37" descr="IMG_5089"/>
            <p:cNvPicPr>
              <a:picLocks noChangeAspect="1" noChangeArrowheads="1"/>
            </p:cNvPicPr>
            <p:nvPr/>
          </p:nvPicPr>
          <p:blipFill>
            <a:blip r:embed="rId3"/>
            <a:srcRect/>
            <a:stretch>
              <a:fillRect/>
            </a:stretch>
          </p:blipFill>
          <p:spPr bwMode="auto">
            <a:xfrm>
              <a:off x="2980" y="1186"/>
              <a:ext cx="2635" cy="1976"/>
            </a:xfrm>
            <a:prstGeom prst="rect">
              <a:avLst/>
            </a:prstGeom>
            <a:noFill/>
            <a:ln w="9525">
              <a:noFill/>
              <a:miter lim="800000"/>
              <a:headEnd/>
              <a:tailEnd/>
            </a:ln>
          </p:spPr>
        </p:pic>
        <p:pic>
          <p:nvPicPr>
            <p:cNvPr id="23558" name="Picture 7" descr="IMG_5024"/>
            <p:cNvPicPr>
              <a:picLocks noChangeAspect="1" noChangeArrowheads="1"/>
            </p:cNvPicPr>
            <p:nvPr/>
          </p:nvPicPr>
          <p:blipFill>
            <a:blip r:embed="rId4"/>
            <a:srcRect/>
            <a:stretch>
              <a:fillRect/>
            </a:stretch>
          </p:blipFill>
          <p:spPr bwMode="auto">
            <a:xfrm>
              <a:off x="247" y="1186"/>
              <a:ext cx="2635" cy="1976"/>
            </a:xfrm>
            <a:prstGeom prst="rect">
              <a:avLst/>
            </a:prstGeom>
            <a:noFill/>
            <a:ln w="9525">
              <a:noFill/>
              <a:miter lim="800000"/>
              <a:headEnd/>
              <a:tailEnd/>
            </a:ln>
          </p:spPr>
        </p:pic>
        <p:sp>
          <p:nvSpPr>
            <p:cNvPr id="23559" name="Line 31"/>
            <p:cNvSpPr>
              <a:spLocks noChangeShapeType="1"/>
            </p:cNvSpPr>
            <p:nvPr/>
          </p:nvSpPr>
          <p:spPr bwMode="auto">
            <a:xfrm flipH="1">
              <a:off x="4254" y="1743"/>
              <a:ext cx="43" cy="349"/>
            </a:xfrm>
            <a:prstGeom prst="line">
              <a:avLst/>
            </a:prstGeom>
            <a:noFill/>
            <a:ln w="28575">
              <a:solidFill>
                <a:srgbClr val="FFFF00"/>
              </a:solidFill>
              <a:round/>
              <a:headEnd/>
              <a:tailEnd type="triangle" w="med" len="med"/>
            </a:ln>
          </p:spPr>
          <p:txBody>
            <a:bodyPr/>
            <a:lstStyle/>
            <a:p>
              <a:endParaRPr lang="en-US"/>
            </a:p>
          </p:txBody>
        </p:sp>
        <p:sp>
          <p:nvSpPr>
            <p:cNvPr id="674848" name="Text Box 32"/>
            <p:cNvSpPr txBox="1">
              <a:spLocks noChangeArrowheads="1"/>
            </p:cNvSpPr>
            <p:nvPr/>
          </p:nvSpPr>
          <p:spPr bwMode="auto">
            <a:xfrm>
              <a:off x="4044" y="1566"/>
              <a:ext cx="528" cy="192"/>
            </a:xfrm>
            <a:prstGeom prst="rect">
              <a:avLst/>
            </a:prstGeom>
            <a:gradFill rotWithShape="1">
              <a:gsLst>
                <a:gs pos="0">
                  <a:schemeClr val="tx1">
                    <a:alpha val="50000"/>
                  </a:schemeClr>
                </a:gs>
                <a:gs pos="100000">
                  <a:schemeClr val="tx1">
                    <a:gamma/>
                    <a:shade val="46275"/>
                    <a:invGamma/>
                    <a:alpha val="50000"/>
                  </a:schemeClr>
                </a:gs>
              </a:gsLst>
              <a:lin ang="5400000" scaled="1"/>
            </a:gradFill>
            <a:ln w="9525">
              <a:noFill/>
              <a:miter lim="800000"/>
              <a:headEnd/>
              <a:tailEnd/>
            </a:ln>
            <a:effectLst/>
          </p:spPr>
          <p:txBody>
            <a:bodyPr>
              <a:spAutoFit/>
            </a:bodyPr>
            <a:lstStyle/>
            <a:p>
              <a:pPr algn="ctr">
                <a:spcBef>
                  <a:spcPct val="50000"/>
                </a:spcBef>
                <a:defRPr/>
              </a:pPr>
              <a:r>
                <a:rPr lang="en-US" sz="1400">
                  <a:solidFill>
                    <a:srgbClr val="FFFF00"/>
                  </a:solidFill>
                </a:rPr>
                <a:t>Nozzle</a:t>
              </a:r>
            </a:p>
          </p:txBody>
        </p:sp>
        <p:sp>
          <p:nvSpPr>
            <p:cNvPr id="23561" name="Oval 33"/>
            <p:cNvSpPr>
              <a:spLocks noChangeArrowheads="1"/>
            </p:cNvSpPr>
            <p:nvPr/>
          </p:nvSpPr>
          <p:spPr bwMode="auto">
            <a:xfrm>
              <a:off x="4186" y="2102"/>
              <a:ext cx="132" cy="132"/>
            </a:xfrm>
            <a:prstGeom prst="ellipse">
              <a:avLst/>
            </a:prstGeom>
            <a:noFill/>
            <a:ln w="19050">
              <a:solidFill>
                <a:srgbClr val="FFFF00"/>
              </a:solidFill>
              <a:round/>
              <a:headEnd/>
              <a:tailEnd/>
            </a:ln>
          </p:spPr>
          <p:txBody>
            <a:bodyPr wrap="none" anchor="ctr"/>
            <a:lstStyle/>
            <a:p>
              <a:endParaRPr lang="en-US"/>
            </a:p>
          </p:txBody>
        </p:sp>
        <p:sp>
          <p:nvSpPr>
            <p:cNvPr id="674854" name="Rectangle 38"/>
            <p:cNvSpPr>
              <a:spLocks noChangeArrowheads="1"/>
            </p:cNvSpPr>
            <p:nvPr/>
          </p:nvSpPr>
          <p:spPr bwMode="auto">
            <a:xfrm>
              <a:off x="1914" y="2340"/>
              <a:ext cx="868" cy="326"/>
            </a:xfrm>
            <a:prstGeom prst="rect">
              <a:avLst/>
            </a:prstGeom>
            <a:gradFill rotWithShape="1">
              <a:gsLst>
                <a:gs pos="0">
                  <a:schemeClr val="tx1">
                    <a:alpha val="50000"/>
                  </a:schemeClr>
                </a:gs>
                <a:gs pos="100000">
                  <a:schemeClr val="tx1">
                    <a:gamma/>
                    <a:shade val="46275"/>
                    <a:invGamma/>
                    <a:alpha val="50000"/>
                  </a:schemeClr>
                </a:gs>
              </a:gsLst>
              <a:lin ang="5400000" scaled="1"/>
            </a:gradFill>
            <a:ln w="9525">
              <a:noFill/>
              <a:miter lim="800000"/>
              <a:headEnd/>
              <a:tailEnd/>
            </a:ln>
            <a:effectLst/>
          </p:spPr>
          <p:txBody>
            <a:bodyPr>
              <a:spAutoFit/>
            </a:bodyPr>
            <a:lstStyle/>
            <a:p>
              <a:pPr algn="ctr">
                <a:defRPr/>
              </a:pPr>
              <a:r>
                <a:rPr lang="en-US" sz="1400">
                  <a:solidFill>
                    <a:srgbClr val="FFFF00"/>
                  </a:solidFill>
                </a:rPr>
                <a:t>Ring Charged Plate Detector</a:t>
              </a:r>
            </a:p>
          </p:txBody>
        </p:sp>
        <p:sp>
          <p:nvSpPr>
            <p:cNvPr id="23563" name="Line 40"/>
            <p:cNvSpPr>
              <a:spLocks noChangeShapeType="1"/>
            </p:cNvSpPr>
            <p:nvPr/>
          </p:nvSpPr>
          <p:spPr bwMode="auto">
            <a:xfrm flipH="1" flipV="1">
              <a:off x="2094" y="1795"/>
              <a:ext cx="258" cy="557"/>
            </a:xfrm>
            <a:prstGeom prst="line">
              <a:avLst/>
            </a:prstGeom>
            <a:noFill/>
            <a:ln w="28575">
              <a:solidFill>
                <a:srgbClr val="FFFF00"/>
              </a:solidFill>
              <a:round/>
              <a:headEnd/>
              <a:tailEnd type="triangle" w="med" len="med"/>
            </a:ln>
          </p:spPr>
          <p:txBody>
            <a:bodyPr/>
            <a:lstStyle/>
            <a:p>
              <a:endParaRPr lang="en-US"/>
            </a:p>
          </p:txBody>
        </p:sp>
        <p:sp>
          <p:nvSpPr>
            <p:cNvPr id="674857" name="Rectangle 41"/>
            <p:cNvSpPr>
              <a:spLocks noChangeArrowheads="1"/>
            </p:cNvSpPr>
            <p:nvPr/>
          </p:nvSpPr>
          <p:spPr bwMode="auto">
            <a:xfrm>
              <a:off x="3840" y="2352"/>
              <a:ext cx="868" cy="326"/>
            </a:xfrm>
            <a:prstGeom prst="rect">
              <a:avLst/>
            </a:prstGeom>
            <a:gradFill rotWithShape="1">
              <a:gsLst>
                <a:gs pos="0">
                  <a:schemeClr val="tx1">
                    <a:alpha val="50000"/>
                  </a:schemeClr>
                </a:gs>
                <a:gs pos="100000">
                  <a:schemeClr val="tx1">
                    <a:gamma/>
                    <a:shade val="46275"/>
                    <a:invGamma/>
                    <a:alpha val="50000"/>
                  </a:schemeClr>
                </a:gs>
              </a:gsLst>
              <a:lin ang="5400000" scaled="1"/>
            </a:gradFill>
            <a:ln w="9525">
              <a:noFill/>
              <a:miter lim="800000"/>
              <a:headEnd/>
              <a:tailEnd/>
            </a:ln>
            <a:effectLst/>
          </p:spPr>
          <p:txBody>
            <a:bodyPr>
              <a:spAutoFit/>
            </a:bodyPr>
            <a:lstStyle/>
            <a:p>
              <a:pPr algn="ctr">
                <a:defRPr/>
              </a:pPr>
              <a:r>
                <a:rPr lang="en-US" sz="1400">
                  <a:solidFill>
                    <a:srgbClr val="FFFF00"/>
                  </a:solidFill>
                </a:rPr>
                <a:t>Ring Charged Plate Detector</a:t>
              </a:r>
            </a:p>
          </p:txBody>
        </p:sp>
        <p:sp>
          <p:nvSpPr>
            <p:cNvPr id="23565" name="Line 42"/>
            <p:cNvSpPr>
              <a:spLocks noChangeShapeType="1"/>
            </p:cNvSpPr>
            <p:nvPr/>
          </p:nvSpPr>
          <p:spPr bwMode="auto">
            <a:xfrm flipH="1">
              <a:off x="4074" y="2670"/>
              <a:ext cx="145" cy="247"/>
            </a:xfrm>
            <a:prstGeom prst="line">
              <a:avLst/>
            </a:prstGeom>
            <a:noFill/>
            <a:ln w="28575">
              <a:solidFill>
                <a:srgbClr val="FFFF00"/>
              </a:solidFill>
              <a:round/>
              <a:headEnd/>
              <a:tailEnd type="triangle" w="med" len="med"/>
            </a:ln>
          </p:spPr>
          <p:txBody>
            <a:bodyPr/>
            <a:lstStyle/>
            <a:p>
              <a:endParaRPr lang="en-US"/>
            </a:p>
          </p:txBody>
        </p:sp>
        <p:sp>
          <p:nvSpPr>
            <p:cNvPr id="23566" name="Line 43"/>
            <p:cNvSpPr>
              <a:spLocks noChangeShapeType="1"/>
            </p:cNvSpPr>
            <p:nvPr/>
          </p:nvSpPr>
          <p:spPr bwMode="auto">
            <a:xfrm flipH="1" flipV="1">
              <a:off x="1446" y="1717"/>
              <a:ext cx="138" cy="251"/>
            </a:xfrm>
            <a:prstGeom prst="line">
              <a:avLst/>
            </a:prstGeom>
            <a:noFill/>
            <a:ln w="28575">
              <a:solidFill>
                <a:srgbClr val="FFFF00"/>
              </a:solidFill>
              <a:round/>
              <a:headEnd/>
              <a:tailEnd type="triangle" w="med" len="med"/>
            </a:ln>
          </p:spPr>
          <p:txBody>
            <a:bodyPr/>
            <a:lstStyle/>
            <a:p>
              <a:endParaRPr lang="en-US"/>
            </a:p>
          </p:txBody>
        </p:sp>
        <p:sp>
          <p:nvSpPr>
            <p:cNvPr id="674860" name="Text Box 44"/>
            <p:cNvSpPr txBox="1">
              <a:spLocks noChangeArrowheads="1"/>
            </p:cNvSpPr>
            <p:nvPr/>
          </p:nvSpPr>
          <p:spPr bwMode="auto">
            <a:xfrm>
              <a:off x="1392" y="1968"/>
              <a:ext cx="528" cy="192"/>
            </a:xfrm>
            <a:prstGeom prst="rect">
              <a:avLst/>
            </a:prstGeom>
            <a:gradFill rotWithShape="1">
              <a:gsLst>
                <a:gs pos="0">
                  <a:schemeClr val="tx1">
                    <a:alpha val="50000"/>
                  </a:schemeClr>
                </a:gs>
                <a:gs pos="100000">
                  <a:schemeClr val="tx1">
                    <a:gamma/>
                    <a:shade val="46275"/>
                    <a:invGamma/>
                    <a:alpha val="50000"/>
                  </a:schemeClr>
                </a:gs>
              </a:gsLst>
              <a:lin ang="5400000" scaled="1"/>
            </a:gradFill>
            <a:ln w="9525">
              <a:noFill/>
              <a:miter lim="800000"/>
              <a:headEnd/>
              <a:tailEnd/>
            </a:ln>
            <a:effectLst/>
          </p:spPr>
          <p:txBody>
            <a:bodyPr>
              <a:spAutoFit/>
            </a:bodyPr>
            <a:lstStyle/>
            <a:p>
              <a:pPr algn="ctr">
                <a:spcBef>
                  <a:spcPct val="50000"/>
                </a:spcBef>
                <a:defRPr/>
              </a:pPr>
              <a:r>
                <a:rPr lang="en-US" sz="1400">
                  <a:solidFill>
                    <a:srgbClr val="FFFF00"/>
                  </a:solidFill>
                </a:rPr>
                <a:t>Nozzle</a:t>
              </a:r>
            </a:p>
          </p:txBody>
        </p:sp>
      </p:grpSp>
      <p:sp>
        <p:nvSpPr>
          <p:cNvPr id="23556" name="Content Placeholder 2"/>
          <p:cNvSpPr>
            <a:spLocks noGrp="1"/>
          </p:cNvSpPr>
          <p:nvPr>
            <p:ph idx="1"/>
          </p:nvPr>
        </p:nvSpPr>
        <p:spPr>
          <a:xfrm>
            <a:off x="609600" y="4876800"/>
            <a:ext cx="7924800" cy="1466850"/>
          </a:xfrm>
        </p:spPr>
        <p:txBody>
          <a:bodyPr/>
          <a:lstStyle/>
          <a:p>
            <a:r>
              <a:rPr lang="en-US" sz="2200" dirty="0" smtClean="0"/>
              <a:t>Charge accumulation caused by iron oxide particles in the flow was evaluated by measuring voltage on detectors surrounding the release jet </a:t>
            </a:r>
          </a:p>
          <a:p>
            <a:r>
              <a:rPr lang="en-US" sz="2200" dirty="0" smtClean="0"/>
              <a:t>Static level monitoring system was used to make measurements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Release Characterization Tests</a:t>
            </a:r>
            <a:endParaRPr lang="en-US" dirty="0"/>
          </a:p>
        </p:txBody>
      </p:sp>
      <p:sp>
        <p:nvSpPr>
          <p:cNvPr id="7" name="Content Placeholder 6"/>
          <p:cNvSpPr>
            <a:spLocks noGrp="1"/>
          </p:cNvSpPr>
          <p:nvPr>
            <p:ph idx="1"/>
          </p:nvPr>
        </p:nvSpPr>
        <p:spPr>
          <a:xfrm>
            <a:off x="390525" y="1065213"/>
            <a:ext cx="8524875" cy="915987"/>
          </a:xfrm>
        </p:spPr>
        <p:txBody>
          <a:bodyPr/>
          <a:lstStyle/>
          <a:p>
            <a:r>
              <a:rPr lang="en-US" dirty="0" smtClean="0"/>
              <a:t>Electrostatic potential measurement on the ring charged-plate detector </a:t>
            </a:r>
            <a:br>
              <a:rPr lang="en-US" dirty="0" smtClean="0"/>
            </a:br>
            <a:r>
              <a:rPr lang="en-US" dirty="0" smtClean="0"/>
              <a:t>for release tests with no particles added</a:t>
            </a:r>
            <a:endParaRPr lang="en-US" dirty="0"/>
          </a:p>
        </p:txBody>
      </p:sp>
      <p:sp>
        <p:nvSpPr>
          <p:cNvPr id="5" name="Slide Number Placeholder 4"/>
          <p:cNvSpPr>
            <a:spLocks noGrp="1"/>
          </p:cNvSpPr>
          <p:nvPr>
            <p:ph type="sldNum" sz="quarter" idx="10"/>
          </p:nvPr>
        </p:nvSpPr>
        <p:spPr/>
        <p:txBody>
          <a:bodyPr/>
          <a:lstStyle/>
          <a:p>
            <a:pPr>
              <a:defRPr/>
            </a:pPr>
            <a:fld id="{4BF42D5D-7705-4B73-911A-0CDE7049A728}" type="slidenum">
              <a:rPr lang="en-US" smtClean="0"/>
              <a:pPr>
                <a:defRPr/>
              </a:pPr>
              <a:t>14</a:t>
            </a:fld>
            <a:endParaRPr lang="en-US"/>
          </a:p>
        </p:txBody>
      </p:sp>
      <p:pic>
        <p:nvPicPr>
          <p:cNvPr id="1027" name="Picture 3" descr="DOE0901-0912_E2 b"/>
          <p:cNvPicPr>
            <a:picLocks noChangeAspect="1" noChangeArrowheads="1"/>
          </p:cNvPicPr>
          <p:nvPr/>
        </p:nvPicPr>
        <p:blipFill>
          <a:blip r:embed="rId3"/>
          <a:srcRect/>
          <a:stretch>
            <a:fillRect/>
          </a:stretch>
        </p:blipFill>
        <p:spPr bwMode="auto">
          <a:xfrm>
            <a:off x="1828800" y="2209800"/>
            <a:ext cx="6449531" cy="4200525"/>
          </a:xfrm>
          <a:prstGeom prst="rect">
            <a:avLst/>
          </a:prstGeom>
          <a:noFill/>
          <a:ln w="9525">
            <a:noFill/>
            <a:miter lim="800000"/>
            <a:headEnd/>
            <a:tailEnd/>
          </a:ln>
        </p:spPr>
      </p:pic>
      <p:grpSp>
        <p:nvGrpSpPr>
          <p:cNvPr id="8" name="Group 7"/>
          <p:cNvGrpSpPr/>
          <p:nvPr/>
        </p:nvGrpSpPr>
        <p:grpSpPr>
          <a:xfrm>
            <a:off x="381000" y="2819400"/>
            <a:ext cx="1066800" cy="2514600"/>
            <a:chOff x="990600" y="1850571"/>
            <a:chExt cx="1219200" cy="2873829"/>
          </a:xfrm>
        </p:grpSpPr>
        <p:sp>
          <p:nvSpPr>
            <p:cNvPr id="9" name="Right Arrow 8"/>
            <p:cNvSpPr/>
            <p:nvPr/>
          </p:nvSpPr>
          <p:spPr bwMode="auto">
            <a:xfrm>
              <a:off x="1371600" y="3352800"/>
              <a:ext cx="685800" cy="3048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10" name="Oval 9"/>
            <p:cNvSpPr/>
            <p:nvPr/>
          </p:nvSpPr>
          <p:spPr bwMode="auto">
            <a:xfrm>
              <a:off x="1348740" y="2286000"/>
              <a:ext cx="480060" cy="2438400"/>
            </a:xfrm>
            <a:prstGeom prst="ellipse">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11" name="Rectangle 10"/>
            <p:cNvSpPr/>
            <p:nvPr/>
          </p:nvSpPr>
          <p:spPr bwMode="auto">
            <a:xfrm>
              <a:off x="1533763" y="2286000"/>
              <a:ext cx="53340" cy="243840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12" name="Oval 11"/>
            <p:cNvSpPr/>
            <p:nvPr/>
          </p:nvSpPr>
          <p:spPr bwMode="auto">
            <a:xfrm>
              <a:off x="1295400" y="2286000"/>
              <a:ext cx="480060" cy="2438400"/>
            </a:xfrm>
            <a:prstGeom prst="ellipse">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13" name="Oval 12"/>
            <p:cNvSpPr/>
            <p:nvPr/>
          </p:nvSpPr>
          <p:spPr bwMode="auto">
            <a:xfrm>
              <a:off x="1348740" y="2400300"/>
              <a:ext cx="373380" cy="2209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cxnSp>
          <p:nvCxnSpPr>
            <p:cNvPr id="14" name="Straight Connector 13"/>
            <p:cNvCxnSpPr>
              <a:stCxn id="12" idx="0"/>
              <a:endCxn id="10" idx="0"/>
            </p:cNvCxnSpPr>
            <p:nvPr/>
          </p:nvCxnSpPr>
          <p:spPr bwMode="auto">
            <a:xfrm rot="5400000" flipH="1" flipV="1">
              <a:off x="1562100" y="2259330"/>
              <a:ext cx="0" cy="53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a:stCxn id="10" idx="4"/>
              <a:endCxn id="12" idx="4"/>
            </p:cNvCxnSpPr>
            <p:nvPr/>
          </p:nvCxnSpPr>
          <p:spPr bwMode="auto">
            <a:xfrm rot="5400000">
              <a:off x="1562100" y="4697730"/>
              <a:ext cx="0" cy="533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Arc 15"/>
            <p:cNvSpPr/>
            <p:nvPr/>
          </p:nvSpPr>
          <p:spPr bwMode="auto">
            <a:xfrm rot="10800000">
              <a:off x="1348740" y="2400300"/>
              <a:ext cx="371713" cy="2209800"/>
            </a:xfrm>
            <a:prstGeom prst="arc">
              <a:avLst>
                <a:gd name="adj1" fmla="val 5462547"/>
                <a:gd name="adj2" fmla="val 1612827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17" name="Arc 16"/>
            <p:cNvSpPr/>
            <p:nvPr/>
          </p:nvSpPr>
          <p:spPr bwMode="auto">
            <a:xfrm rot="10800000" flipH="1">
              <a:off x="1392078" y="2395538"/>
              <a:ext cx="371713" cy="2209800"/>
            </a:xfrm>
            <a:prstGeom prst="arc">
              <a:avLst>
                <a:gd name="adj1" fmla="val 5469716"/>
                <a:gd name="adj2" fmla="val 1615008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18" name="Rectangle 17"/>
            <p:cNvSpPr/>
            <p:nvPr/>
          </p:nvSpPr>
          <p:spPr bwMode="auto">
            <a:xfrm>
              <a:off x="1143000" y="3429000"/>
              <a:ext cx="578643"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19" name="Rectangle 18"/>
            <p:cNvSpPr/>
            <p:nvPr/>
          </p:nvSpPr>
          <p:spPr>
            <a:xfrm>
              <a:off x="990600" y="1850571"/>
              <a:ext cx="1219200" cy="457269"/>
            </a:xfrm>
            <a:prstGeom prst="rect">
              <a:avLst/>
            </a:prstGeom>
          </p:spPr>
          <p:txBody>
            <a:bodyPr wrap="square">
              <a:spAutoFit/>
            </a:bodyPr>
            <a:lstStyle>
              <a:defPPr>
                <a:defRPr lang="en-US"/>
              </a:defPPr>
              <a:lvl1pPr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kumimoji="1" sz="2800" b="1" kern="1200">
                  <a:solidFill>
                    <a:schemeClr val="tx1"/>
                  </a:solidFill>
                  <a:latin typeface="Arial" charset="0"/>
                  <a:ea typeface="ＭＳ Ｐゴシック" pitchFamily="1"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1"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1"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1"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1" charset="-128"/>
                  <a:cs typeface="+mn-cs"/>
                </a:defRPr>
              </a:lvl9pPr>
            </a:lstStyle>
            <a:p>
              <a:pPr algn="ctr"/>
              <a:r>
                <a:rPr lang="en-US" sz="1000" dirty="0" smtClean="0"/>
                <a:t>Ring Charged-Plate Detector </a:t>
              </a:r>
              <a:endParaRPr lang="en-US" sz="1000" dirty="0"/>
            </a:p>
          </p:txBody>
        </p:sp>
        <p:grpSp>
          <p:nvGrpSpPr>
            <p:cNvPr id="20" name="Group 25"/>
            <p:cNvGrpSpPr/>
            <p:nvPr/>
          </p:nvGrpSpPr>
          <p:grpSpPr>
            <a:xfrm>
              <a:off x="1143000" y="2743200"/>
              <a:ext cx="781812" cy="228600"/>
              <a:chOff x="1143000" y="2743200"/>
              <a:chExt cx="781812" cy="228600"/>
            </a:xfrm>
          </p:grpSpPr>
          <p:cxnSp>
            <p:nvCxnSpPr>
              <p:cNvPr id="24" name="Straight Connector 23"/>
              <p:cNvCxnSpPr/>
              <p:nvPr/>
            </p:nvCxnSpPr>
            <p:spPr bwMode="auto">
              <a:xfrm flipV="1">
                <a:off x="1143000" y="2819400"/>
                <a:ext cx="533400" cy="1524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V="1">
                <a:off x="1786128" y="2743200"/>
                <a:ext cx="138684" cy="39625"/>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grpSp>
          <p:nvGrpSpPr>
            <p:cNvPr id="21" name="Group 26"/>
            <p:cNvGrpSpPr/>
            <p:nvPr/>
          </p:nvGrpSpPr>
          <p:grpSpPr>
            <a:xfrm flipV="1">
              <a:off x="1143000" y="4038600"/>
              <a:ext cx="781812" cy="228600"/>
              <a:chOff x="1143000" y="2743200"/>
              <a:chExt cx="781812" cy="228600"/>
            </a:xfrm>
          </p:grpSpPr>
          <p:cxnSp>
            <p:nvCxnSpPr>
              <p:cNvPr id="22" name="Straight Connector 21"/>
              <p:cNvCxnSpPr/>
              <p:nvPr/>
            </p:nvCxnSpPr>
            <p:spPr bwMode="auto">
              <a:xfrm flipV="1">
                <a:off x="1143000" y="2819400"/>
                <a:ext cx="533400" cy="1524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1786128" y="2743200"/>
                <a:ext cx="138684" cy="39625"/>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Iron Oxide Particles</a:t>
            </a:r>
          </a:p>
        </p:txBody>
      </p:sp>
      <p:grpSp>
        <p:nvGrpSpPr>
          <p:cNvPr id="24579" name="Group 10"/>
          <p:cNvGrpSpPr>
            <a:grpSpLocks/>
          </p:cNvGrpSpPr>
          <p:nvPr/>
        </p:nvGrpSpPr>
        <p:grpSpPr bwMode="auto">
          <a:xfrm>
            <a:off x="381000" y="1752600"/>
            <a:ext cx="7743825" cy="4683125"/>
            <a:chOff x="1123734" y="2716536"/>
            <a:chExt cx="6401329" cy="3871748"/>
          </a:xfrm>
        </p:grpSpPr>
        <p:pic>
          <p:nvPicPr>
            <p:cNvPr id="24581" name="Picture 4"/>
            <p:cNvPicPr>
              <a:picLocks noChangeAspect="1" noChangeArrowheads="1"/>
            </p:cNvPicPr>
            <p:nvPr/>
          </p:nvPicPr>
          <p:blipFill>
            <a:blip r:embed="rId3"/>
            <a:srcRect t="1196"/>
            <a:stretch>
              <a:fillRect/>
            </a:stretch>
          </p:blipFill>
          <p:spPr bwMode="auto">
            <a:xfrm>
              <a:off x="1123734" y="4638675"/>
              <a:ext cx="2986292" cy="1880954"/>
            </a:xfrm>
            <a:prstGeom prst="rect">
              <a:avLst/>
            </a:prstGeom>
            <a:noFill/>
            <a:ln w="9525">
              <a:noFill/>
              <a:miter lim="800000"/>
              <a:headEnd/>
              <a:tailEnd/>
            </a:ln>
          </p:spPr>
        </p:pic>
        <p:pic>
          <p:nvPicPr>
            <p:cNvPr id="24582" name="Picture 4"/>
            <p:cNvPicPr>
              <a:picLocks noChangeAspect="1" noChangeArrowheads="1"/>
            </p:cNvPicPr>
            <p:nvPr/>
          </p:nvPicPr>
          <p:blipFill>
            <a:blip r:embed="rId4"/>
            <a:srcRect/>
            <a:stretch>
              <a:fillRect/>
            </a:stretch>
          </p:blipFill>
          <p:spPr bwMode="auto">
            <a:xfrm>
              <a:off x="1123734" y="2725360"/>
              <a:ext cx="3001282" cy="1878920"/>
            </a:xfrm>
            <a:prstGeom prst="rect">
              <a:avLst/>
            </a:prstGeom>
            <a:noFill/>
            <a:ln w="9525">
              <a:noFill/>
              <a:miter lim="800000"/>
              <a:headEnd/>
              <a:tailEnd/>
            </a:ln>
          </p:spPr>
        </p:pic>
        <p:pic>
          <p:nvPicPr>
            <p:cNvPr id="24583" name="Picture 5"/>
            <p:cNvPicPr>
              <a:picLocks noChangeAspect="1" noChangeArrowheads="1"/>
            </p:cNvPicPr>
            <p:nvPr/>
          </p:nvPicPr>
          <p:blipFill>
            <a:blip r:embed="rId5"/>
            <a:srcRect/>
            <a:stretch>
              <a:fillRect/>
            </a:stretch>
          </p:blipFill>
          <p:spPr bwMode="auto">
            <a:xfrm>
              <a:off x="4528064" y="2716536"/>
              <a:ext cx="2996999" cy="1896568"/>
            </a:xfrm>
            <a:prstGeom prst="rect">
              <a:avLst/>
            </a:prstGeom>
            <a:noFill/>
            <a:ln w="9525">
              <a:noFill/>
              <a:miter lim="800000"/>
              <a:headEnd/>
              <a:tailEnd/>
            </a:ln>
          </p:spPr>
        </p:pic>
        <p:grpSp>
          <p:nvGrpSpPr>
            <p:cNvPr id="24584" name="Group 7"/>
            <p:cNvGrpSpPr>
              <a:grpSpLocks/>
            </p:cNvGrpSpPr>
            <p:nvPr/>
          </p:nvGrpSpPr>
          <p:grpSpPr bwMode="auto">
            <a:xfrm>
              <a:off x="4528064" y="4655136"/>
              <a:ext cx="2996999" cy="1933148"/>
              <a:chOff x="4528064" y="3940761"/>
              <a:chExt cx="2996999" cy="1933148"/>
            </a:xfrm>
          </p:grpSpPr>
          <p:pic>
            <p:nvPicPr>
              <p:cNvPr id="24585" name="Picture 4"/>
              <p:cNvPicPr>
                <a:picLocks noChangeAspect="1" noChangeArrowheads="1"/>
              </p:cNvPicPr>
              <p:nvPr/>
            </p:nvPicPr>
            <p:blipFill>
              <a:blip r:embed="rId6"/>
              <a:srcRect/>
              <a:stretch>
                <a:fillRect/>
              </a:stretch>
            </p:blipFill>
            <p:spPr bwMode="auto">
              <a:xfrm>
                <a:off x="4528064" y="3940761"/>
                <a:ext cx="2996999" cy="1714682"/>
              </a:xfrm>
              <a:prstGeom prst="rect">
                <a:avLst/>
              </a:prstGeom>
              <a:noFill/>
              <a:ln w="9525">
                <a:noFill/>
                <a:miter lim="800000"/>
                <a:headEnd/>
                <a:tailEnd/>
              </a:ln>
            </p:spPr>
          </p:pic>
          <p:sp>
            <p:nvSpPr>
              <p:cNvPr id="24586" name="Text Box 16"/>
              <p:cNvSpPr txBox="1">
                <a:spLocks noChangeArrowheads="1"/>
              </p:cNvSpPr>
              <p:nvPr/>
            </p:nvSpPr>
            <p:spPr bwMode="auto">
              <a:xfrm>
                <a:off x="6313488" y="5627688"/>
                <a:ext cx="536575" cy="246221"/>
              </a:xfrm>
              <a:prstGeom prst="rect">
                <a:avLst/>
              </a:prstGeom>
              <a:noFill/>
              <a:ln w="9525">
                <a:noFill/>
                <a:miter lim="800000"/>
                <a:headEnd/>
                <a:tailEnd/>
              </a:ln>
            </p:spPr>
            <p:txBody>
              <a:bodyPr>
                <a:spAutoFit/>
              </a:bodyPr>
              <a:lstStyle/>
              <a:p>
                <a:pPr>
                  <a:spcBef>
                    <a:spcPct val="50000"/>
                  </a:spcBef>
                </a:pPr>
                <a:r>
                  <a:rPr lang="en-US" sz="1000"/>
                  <a:t>200x</a:t>
                </a:r>
              </a:p>
            </p:txBody>
          </p:sp>
        </p:grpSp>
      </p:grpSp>
      <p:sp>
        <p:nvSpPr>
          <p:cNvPr id="24580" name="Content Placeholder 6"/>
          <p:cNvSpPr>
            <a:spLocks noGrp="1"/>
          </p:cNvSpPr>
          <p:nvPr>
            <p:ph idx="1"/>
          </p:nvPr>
        </p:nvSpPr>
        <p:spPr>
          <a:xfrm>
            <a:off x="533400" y="914400"/>
            <a:ext cx="8229600" cy="1104900"/>
          </a:xfrm>
        </p:spPr>
        <p:txBody>
          <a:bodyPr/>
          <a:lstStyle/>
          <a:p>
            <a:pPr>
              <a:spcBef>
                <a:spcPts val="600"/>
              </a:spcBef>
            </a:pPr>
            <a:r>
              <a:rPr lang="en-US" sz="2000" dirty="0" smtClean="0"/>
              <a:t>Four iron oxide samples were tested: three iron (III) oxide and one iron (II) oxide. </a:t>
            </a:r>
          </a:p>
          <a:p>
            <a:pPr>
              <a:spcBef>
                <a:spcPts val="600"/>
              </a:spcBef>
            </a:pPr>
            <a:r>
              <a:rPr lang="en-US" sz="2000" dirty="0" smtClean="0"/>
              <a:t>All four particles were tested in external particle entrainment tests</a:t>
            </a:r>
          </a:p>
          <a:p>
            <a:endParaRPr lang="en-US" b="1"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Voltage Induced on the Charge Plate</a:t>
            </a:r>
          </a:p>
        </p:txBody>
      </p:sp>
      <p:sp>
        <p:nvSpPr>
          <p:cNvPr id="6" name="Content Placeholder 6"/>
          <p:cNvSpPr txBox="1">
            <a:spLocks/>
          </p:cNvSpPr>
          <p:nvPr/>
        </p:nvSpPr>
        <p:spPr bwMode="auto">
          <a:xfrm>
            <a:off x="390525" y="4415413"/>
            <a:ext cx="8524875" cy="2058988"/>
          </a:xfrm>
          <a:prstGeom prst="rect">
            <a:avLst/>
          </a:prstGeom>
          <a:noFill/>
          <a:ln w="9525">
            <a:noFill/>
            <a:miter lim="800000"/>
            <a:headEnd/>
            <a:tailEnd/>
          </a:ln>
        </p:spPr>
        <p:txBody>
          <a:bodyPr lIns="92075" tIns="46038" rIns="92075" bIns="46038"/>
          <a:lstStyle/>
          <a:p>
            <a:pPr marL="168275" indent="-168275">
              <a:spcBef>
                <a:spcPct val="10000"/>
              </a:spcBef>
              <a:buClr>
                <a:srgbClr val="0A2972"/>
              </a:buClr>
              <a:buFontTx/>
              <a:buChar char="•"/>
              <a:defRPr/>
            </a:pPr>
            <a:r>
              <a:rPr lang="en-US" sz="2400" b="0" kern="0" dirty="0">
                <a:latin typeface="+mn-lt"/>
              </a:rPr>
              <a:t>All four iron oxide particles induced a negative charge on the </a:t>
            </a:r>
            <a:r>
              <a:rPr lang="en-US" sz="2400" b="0" kern="0" dirty="0" smtClean="0">
                <a:latin typeface="+mn-lt"/>
              </a:rPr>
              <a:t>detector</a:t>
            </a:r>
            <a:endParaRPr lang="en-US" sz="2400" b="0" kern="0" dirty="0">
              <a:latin typeface="+mn-lt"/>
            </a:endParaRPr>
          </a:p>
          <a:p>
            <a:pPr marL="461963" lvl="1" indent="-177800">
              <a:spcBef>
                <a:spcPct val="10000"/>
              </a:spcBef>
              <a:buClr>
                <a:srgbClr val="0A2972"/>
              </a:buClr>
              <a:buFont typeface="Arial Narrow" pitchFamily="34" charset="0"/>
              <a:buChar char="–"/>
              <a:defRPr/>
            </a:pPr>
            <a:r>
              <a:rPr lang="en-US" sz="1800" b="0" kern="0" dirty="0">
                <a:latin typeface="+mn-lt"/>
                <a:ea typeface="ＭＳ Ｐゴシック" charset="-128"/>
              </a:rPr>
              <a:t>Electrons were stripped, giving particles a positive </a:t>
            </a:r>
            <a:r>
              <a:rPr lang="en-US" sz="1800" b="0" kern="0" dirty="0" smtClean="0">
                <a:latin typeface="+mn-lt"/>
                <a:ea typeface="ＭＳ Ｐゴシック" charset="-128"/>
              </a:rPr>
              <a:t>charge</a:t>
            </a:r>
            <a:endParaRPr lang="en-US" sz="1800" b="0" kern="0" dirty="0">
              <a:latin typeface="+mn-lt"/>
              <a:ea typeface="ＭＳ Ｐゴシック" charset="-128"/>
            </a:endParaRPr>
          </a:p>
          <a:p>
            <a:pPr marL="461963" lvl="1" indent="-177800">
              <a:spcBef>
                <a:spcPct val="10000"/>
              </a:spcBef>
              <a:buClr>
                <a:srgbClr val="0A2972"/>
              </a:buClr>
              <a:buFont typeface="Arial Narrow" pitchFamily="34" charset="0"/>
              <a:buChar char="–"/>
              <a:defRPr/>
            </a:pPr>
            <a:r>
              <a:rPr lang="en-US" sz="1800" b="0" kern="0" dirty="0">
                <a:latin typeface="+mn-lt"/>
                <a:ea typeface="ＭＳ Ｐゴシック" charset="-128"/>
              </a:rPr>
              <a:t>Of the four samples, Sample B produced the highest </a:t>
            </a:r>
            <a:r>
              <a:rPr lang="en-US" sz="1800" b="0" kern="0" dirty="0" smtClean="0">
                <a:latin typeface="+mn-lt"/>
                <a:ea typeface="ＭＳ Ｐゴシック" charset="-128"/>
              </a:rPr>
              <a:t>charge </a:t>
            </a:r>
            <a:endParaRPr lang="en-US" sz="1800" b="0" kern="0" dirty="0">
              <a:latin typeface="+mn-lt"/>
              <a:ea typeface="ＭＳ Ｐゴシック" charset="-128"/>
            </a:endParaRPr>
          </a:p>
          <a:p>
            <a:pPr marL="461963" lvl="1" indent="-177800">
              <a:spcBef>
                <a:spcPct val="10000"/>
              </a:spcBef>
              <a:buClr>
                <a:srgbClr val="0A2972"/>
              </a:buClr>
              <a:buFont typeface="Arial Narrow" pitchFamily="34" charset="0"/>
              <a:buChar char="–"/>
              <a:defRPr/>
            </a:pPr>
            <a:r>
              <a:rPr lang="en-US" sz="1800" b="0" kern="0" dirty="0">
                <a:latin typeface="+mn-lt"/>
                <a:ea typeface="ＭＳ Ｐゴシック" charset="-128"/>
              </a:rPr>
              <a:t>Sample B was selected for the internal entrainment </a:t>
            </a:r>
            <a:r>
              <a:rPr lang="en-US" sz="1800" b="0" kern="0" dirty="0" smtClean="0">
                <a:latin typeface="+mn-lt"/>
                <a:ea typeface="ＭＳ Ｐゴシック" charset="-128"/>
              </a:rPr>
              <a:t>tests</a:t>
            </a:r>
            <a:endParaRPr lang="en-US" sz="1800" b="0" kern="0" dirty="0">
              <a:latin typeface="+mn-lt"/>
              <a:ea typeface="ＭＳ Ｐゴシック" charset="-128"/>
            </a:endParaRPr>
          </a:p>
          <a:p>
            <a:pPr marL="168275" indent="-168275">
              <a:spcBef>
                <a:spcPct val="10000"/>
              </a:spcBef>
              <a:buClr>
                <a:srgbClr val="0A2972"/>
              </a:buClr>
              <a:buFontTx/>
              <a:buChar char="•"/>
              <a:defRPr/>
            </a:pPr>
            <a:r>
              <a:rPr lang="en-US" sz="2400" b="0" kern="0" dirty="0">
                <a:latin typeface="+mn-lt"/>
              </a:rPr>
              <a:t>Charge increased with increasing particle mass.</a:t>
            </a:r>
          </a:p>
          <a:p>
            <a:pPr marL="168275" indent="-168275">
              <a:spcBef>
                <a:spcPct val="10000"/>
              </a:spcBef>
              <a:buClr>
                <a:srgbClr val="0A2972"/>
              </a:buClr>
              <a:buFontTx/>
              <a:buChar char="•"/>
              <a:defRPr/>
            </a:pPr>
            <a:endParaRPr lang="en-US" b="0" kern="0" dirty="0">
              <a:latin typeface="+mn-lt"/>
            </a:endParaRPr>
          </a:p>
        </p:txBody>
      </p:sp>
      <p:pic>
        <p:nvPicPr>
          <p:cNvPr id="26628" name="Content Placeholder 7" descr="DOE0913-0916_E2_pres.jpg"/>
          <p:cNvPicPr>
            <a:picLocks noChangeAspect="1"/>
          </p:cNvPicPr>
          <p:nvPr/>
        </p:nvPicPr>
        <p:blipFill>
          <a:blip r:embed="rId3"/>
          <a:srcRect/>
          <a:stretch>
            <a:fillRect/>
          </a:stretch>
        </p:blipFill>
        <p:spPr bwMode="auto">
          <a:xfrm>
            <a:off x="0" y="1462088"/>
            <a:ext cx="4498975" cy="2925762"/>
          </a:xfrm>
          <a:prstGeom prst="rect">
            <a:avLst/>
          </a:prstGeom>
          <a:noFill/>
          <a:ln w="9525">
            <a:noFill/>
            <a:miter lim="800000"/>
            <a:headEnd/>
            <a:tailEnd/>
          </a:ln>
        </p:spPr>
      </p:pic>
      <p:pic>
        <p:nvPicPr>
          <p:cNvPr id="26629" name="Content Placeholder 9" descr="DOE0917-0920_E2_pres.jpg"/>
          <p:cNvPicPr>
            <a:picLocks noChangeAspect="1"/>
          </p:cNvPicPr>
          <p:nvPr/>
        </p:nvPicPr>
        <p:blipFill>
          <a:blip r:embed="rId4"/>
          <a:srcRect/>
          <a:stretch>
            <a:fillRect/>
          </a:stretch>
        </p:blipFill>
        <p:spPr bwMode="auto">
          <a:xfrm>
            <a:off x="4645025" y="1447800"/>
            <a:ext cx="4498975" cy="2925763"/>
          </a:xfrm>
          <a:prstGeom prst="rect">
            <a:avLst/>
          </a:prstGeom>
          <a:noFill/>
          <a:ln w="9525">
            <a:noFill/>
            <a:miter lim="800000"/>
            <a:headEnd/>
            <a:tailEnd/>
          </a:ln>
        </p:spPr>
      </p:pic>
      <p:sp>
        <p:nvSpPr>
          <p:cNvPr id="26630" name="TextBox 8"/>
          <p:cNvSpPr txBox="1">
            <a:spLocks noChangeArrowheads="1"/>
          </p:cNvSpPr>
          <p:nvPr/>
        </p:nvSpPr>
        <p:spPr bwMode="auto">
          <a:xfrm>
            <a:off x="609600" y="1066800"/>
            <a:ext cx="3657600" cy="400050"/>
          </a:xfrm>
          <a:prstGeom prst="rect">
            <a:avLst/>
          </a:prstGeom>
          <a:noFill/>
          <a:ln w="9525">
            <a:noFill/>
            <a:miter lim="800000"/>
            <a:headEnd/>
            <a:tailEnd/>
          </a:ln>
        </p:spPr>
        <p:txBody>
          <a:bodyPr>
            <a:spAutoFit/>
          </a:bodyPr>
          <a:lstStyle/>
          <a:p>
            <a:pPr algn="ctr"/>
            <a:r>
              <a:rPr lang="en-US" sz="2000"/>
              <a:t>Variation of Particle Sample</a:t>
            </a:r>
          </a:p>
        </p:txBody>
      </p:sp>
      <p:sp>
        <p:nvSpPr>
          <p:cNvPr id="26631" name="TextBox 9"/>
          <p:cNvSpPr txBox="1">
            <a:spLocks noChangeArrowheads="1"/>
          </p:cNvSpPr>
          <p:nvPr/>
        </p:nvSpPr>
        <p:spPr bwMode="auto">
          <a:xfrm>
            <a:off x="5029200" y="1066800"/>
            <a:ext cx="4114800" cy="400050"/>
          </a:xfrm>
          <a:prstGeom prst="rect">
            <a:avLst/>
          </a:prstGeom>
          <a:noFill/>
          <a:ln w="9525">
            <a:noFill/>
            <a:miter lim="800000"/>
            <a:headEnd/>
            <a:tailEnd/>
          </a:ln>
        </p:spPr>
        <p:txBody>
          <a:bodyPr>
            <a:spAutoFit/>
          </a:bodyPr>
          <a:lstStyle/>
          <a:p>
            <a:pPr algn="ctr"/>
            <a:r>
              <a:rPr lang="en-US" sz="2000"/>
              <a:t>Variation of Total Particle Mass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0"/>
            <a:ext cx="8520113" cy="1371600"/>
          </a:xfrm>
        </p:spPr>
        <p:txBody>
          <a:bodyPr/>
          <a:lstStyle/>
          <a:p>
            <a:pPr algn="ctr"/>
            <a:r>
              <a:rPr lang="en-US" dirty="0" smtClean="0"/>
              <a:t>Self Ignition by Entrained Electrified Particulate</a:t>
            </a:r>
            <a:br>
              <a:rPr lang="en-US" dirty="0" smtClean="0"/>
            </a:br>
            <a:endParaRPr lang="en-US" dirty="0"/>
          </a:p>
        </p:txBody>
      </p:sp>
      <p:sp>
        <p:nvSpPr>
          <p:cNvPr id="2" name="Slide Number Placeholder 1"/>
          <p:cNvSpPr>
            <a:spLocks noGrp="1"/>
          </p:cNvSpPr>
          <p:nvPr>
            <p:ph type="sldNum" sz="quarter" idx="10"/>
          </p:nvPr>
        </p:nvSpPr>
        <p:spPr/>
        <p:txBody>
          <a:bodyPr/>
          <a:lstStyle/>
          <a:p>
            <a:pPr>
              <a:defRPr/>
            </a:pPr>
            <a:fld id="{DA97D35A-C9D7-4642-ACF2-BAA98B4A6DD1}" type="slidenum">
              <a:rPr lang="en-US" smtClean="0"/>
              <a:pPr>
                <a:defRPr/>
              </a:pPr>
              <a:t>17</a:t>
            </a:fld>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dirty="0" smtClean="0"/>
              <a:t>Self Ignition by Entrained Electrified Particulate</a:t>
            </a:r>
          </a:p>
        </p:txBody>
      </p:sp>
      <p:sp>
        <p:nvSpPr>
          <p:cNvPr id="4" name="Content Placeholder 3"/>
          <p:cNvSpPr>
            <a:spLocks noGrp="1"/>
          </p:cNvSpPr>
          <p:nvPr>
            <p:ph idx="1"/>
          </p:nvPr>
        </p:nvSpPr>
        <p:spPr/>
        <p:txBody>
          <a:bodyPr/>
          <a:lstStyle/>
          <a:p>
            <a:pPr>
              <a:spcBef>
                <a:spcPts val="1200"/>
              </a:spcBef>
              <a:defRPr/>
            </a:pPr>
            <a:r>
              <a:rPr lang="en-US" sz="2800" dirty="0" smtClean="0"/>
              <a:t>Ignition experiments focused on two phenomena associated with electrostatic discharge ignition of hydrogen jets: </a:t>
            </a:r>
          </a:p>
          <a:p>
            <a:pPr marL="857250" lvl="1" indent="-457200">
              <a:spcBef>
                <a:spcPts val="1200"/>
              </a:spcBef>
              <a:buFont typeface="+mj-lt"/>
              <a:buAutoNum type="arabicPeriod"/>
              <a:defRPr/>
            </a:pPr>
            <a:r>
              <a:rPr lang="en-US" sz="2400" dirty="0" smtClean="0"/>
              <a:t>Spark discharges from isolated conductors</a:t>
            </a:r>
          </a:p>
          <a:p>
            <a:pPr marL="857250" lvl="1" indent="-457200">
              <a:spcBef>
                <a:spcPts val="1200"/>
              </a:spcBef>
              <a:buFont typeface="+mj-lt"/>
              <a:buAutoNum type="arabicPeriod"/>
              <a:defRPr/>
            </a:pPr>
            <a:r>
              <a:rPr lang="en-US" sz="2400" dirty="0" smtClean="0"/>
              <a:t>Corona discharges</a:t>
            </a:r>
          </a:p>
          <a:p>
            <a:pPr>
              <a:spcBef>
                <a:spcPts val="1200"/>
              </a:spcBef>
              <a:defRPr/>
            </a:pPr>
            <a:r>
              <a:rPr lang="en-US" sz="2800" dirty="0" smtClean="0"/>
              <a:t>Three types of ignition events were observed:</a:t>
            </a:r>
          </a:p>
          <a:p>
            <a:pPr marL="914400" lvl="1" indent="-457200">
              <a:spcBef>
                <a:spcPts val="1200"/>
              </a:spcBef>
              <a:buSzPct val="105000"/>
              <a:buFont typeface="+mj-lt"/>
              <a:buAutoNum type="arabicPeriod"/>
              <a:defRPr/>
            </a:pPr>
            <a:r>
              <a:rPr lang="en-US" sz="2400" dirty="0" smtClean="0"/>
              <a:t>Floating plate with grounded probe ignition</a:t>
            </a:r>
          </a:p>
          <a:p>
            <a:pPr marL="914400" lvl="1" indent="-457200">
              <a:spcBef>
                <a:spcPts val="1200"/>
              </a:spcBef>
              <a:buSzPct val="105000"/>
              <a:buFont typeface="+mj-lt"/>
              <a:buAutoNum type="arabicPeriod"/>
              <a:defRPr/>
            </a:pPr>
            <a:r>
              <a:rPr lang="en-US" sz="2400" dirty="0" smtClean="0"/>
              <a:t>Ungrounded plate ignition</a:t>
            </a:r>
          </a:p>
          <a:p>
            <a:pPr marL="914400" lvl="1" indent="-457200">
              <a:spcBef>
                <a:spcPts val="1200"/>
              </a:spcBef>
              <a:buSzPct val="105000"/>
              <a:buFont typeface="+mj-lt"/>
              <a:buAutoNum type="arabicPeriod"/>
              <a:defRPr/>
            </a:pPr>
            <a:r>
              <a:rPr lang="en-US" sz="2400" dirty="0" smtClean="0"/>
              <a:t>Nozzle charged plate detector ignition</a:t>
            </a:r>
          </a:p>
          <a:p>
            <a:pPr>
              <a:defRPr/>
            </a:pP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Floating Plate with Grounded Probe Ignition</a:t>
            </a:r>
          </a:p>
        </p:txBody>
      </p:sp>
      <p:sp>
        <p:nvSpPr>
          <p:cNvPr id="30723" name="Content Placeholder 2"/>
          <p:cNvSpPr>
            <a:spLocks noGrp="1"/>
          </p:cNvSpPr>
          <p:nvPr>
            <p:ph idx="1"/>
          </p:nvPr>
        </p:nvSpPr>
        <p:spPr>
          <a:xfrm>
            <a:off x="381000" y="1143000"/>
            <a:ext cx="4105275" cy="4543425"/>
          </a:xfrm>
        </p:spPr>
        <p:txBody>
          <a:bodyPr/>
          <a:lstStyle/>
          <a:p>
            <a:pPr>
              <a:spcBef>
                <a:spcPts val="1200"/>
              </a:spcBef>
            </a:pPr>
            <a:r>
              <a:rPr lang="en-US" sz="2400" dirty="0" smtClean="0"/>
              <a:t>A series of ignition tests were performed with a circular ungrounded plate in close proximity to a grounded probe</a:t>
            </a:r>
          </a:p>
          <a:p>
            <a:pPr>
              <a:spcBef>
                <a:spcPts val="1200"/>
              </a:spcBef>
            </a:pPr>
            <a:r>
              <a:rPr lang="en-US" sz="2400" dirty="0" smtClean="0"/>
              <a:t>In this configuration six ignitions occurred</a:t>
            </a:r>
          </a:p>
          <a:p>
            <a:pPr>
              <a:spcBef>
                <a:spcPts val="1200"/>
              </a:spcBef>
            </a:pPr>
            <a:r>
              <a:rPr lang="en-US" sz="2400" dirty="0" smtClean="0"/>
              <a:t>Ignition occurred in three out of four tests with only 0.1 g of iron (III) oxide particles present </a:t>
            </a:r>
          </a:p>
          <a:p>
            <a:pPr>
              <a:spcBef>
                <a:spcPts val="1200"/>
              </a:spcBef>
            </a:pPr>
            <a:r>
              <a:rPr lang="en-US" sz="2400" dirty="0" smtClean="0"/>
              <a:t>Results show that entrained particulates can be a source of spontaneous ignition</a:t>
            </a:r>
          </a:p>
          <a:p>
            <a:pPr>
              <a:spcBef>
                <a:spcPts val="1800"/>
              </a:spcBef>
            </a:pPr>
            <a:endParaRPr lang="en-US" sz="2400" dirty="0" smtClean="0"/>
          </a:p>
        </p:txBody>
      </p:sp>
      <p:grpSp>
        <p:nvGrpSpPr>
          <p:cNvPr id="30724" name="Group 9"/>
          <p:cNvGrpSpPr>
            <a:grpSpLocks/>
          </p:cNvGrpSpPr>
          <p:nvPr/>
        </p:nvGrpSpPr>
        <p:grpSpPr bwMode="auto">
          <a:xfrm>
            <a:off x="4876800" y="1066800"/>
            <a:ext cx="3422650" cy="2514600"/>
            <a:chOff x="4876800" y="1066800"/>
            <a:chExt cx="3422094" cy="2514600"/>
          </a:xfrm>
        </p:grpSpPr>
        <p:pic>
          <p:nvPicPr>
            <p:cNvPr id="30726" name="Picture 8" descr="IMG_5195"/>
            <p:cNvPicPr>
              <a:picLocks noChangeAspect="1" noChangeArrowheads="1"/>
            </p:cNvPicPr>
            <p:nvPr/>
          </p:nvPicPr>
          <p:blipFill>
            <a:blip r:embed="rId3"/>
            <a:srcRect/>
            <a:stretch>
              <a:fillRect/>
            </a:stretch>
          </p:blipFill>
          <p:spPr bwMode="auto">
            <a:xfrm>
              <a:off x="4876800" y="1066800"/>
              <a:ext cx="3352187" cy="2514600"/>
            </a:xfrm>
            <a:prstGeom prst="rect">
              <a:avLst/>
            </a:prstGeom>
            <a:noFill/>
            <a:ln w="9525">
              <a:noFill/>
              <a:miter lim="800000"/>
              <a:headEnd/>
              <a:tailEnd/>
            </a:ln>
          </p:spPr>
        </p:pic>
        <p:sp>
          <p:nvSpPr>
            <p:cNvPr id="30727" name="Text Box 13"/>
            <p:cNvSpPr txBox="1">
              <a:spLocks noChangeArrowheads="1"/>
            </p:cNvSpPr>
            <p:nvPr/>
          </p:nvSpPr>
          <p:spPr bwMode="auto">
            <a:xfrm>
              <a:off x="6400800" y="1066800"/>
              <a:ext cx="1898094" cy="646331"/>
            </a:xfrm>
            <a:prstGeom prst="rect">
              <a:avLst/>
            </a:prstGeom>
            <a:noFill/>
            <a:ln w="9525">
              <a:noFill/>
              <a:miter lim="800000"/>
              <a:headEnd/>
              <a:tailEnd/>
            </a:ln>
          </p:spPr>
          <p:txBody>
            <a:bodyPr>
              <a:spAutoFit/>
            </a:bodyPr>
            <a:lstStyle/>
            <a:p>
              <a:pPr algn="ctr">
                <a:spcBef>
                  <a:spcPct val="50000"/>
                </a:spcBef>
              </a:pPr>
              <a:r>
                <a:rPr lang="en-US" sz="1800">
                  <a:solidFill>
                    <a:srgbClr val="FFFF00"/>
                  </a:solidFill>
                </a:rPr>
                <a:t>Ungrounded Plate</a:t>
              </a:r>
            </a:p>
          </p:txBody>
        </p:sp>
        <p:sp>
          <p:nvSpPr>
            <p:cNvPr id="30728" name="Text Box 14"/>
            <p:cNvSpPr txBox="1">
              <a:spLocks noChangeArrowheads="1"/>
            </p:cNvSpPr>
            <p:nvPr/>
          </p:nvSpPr>
          <p:spPr bwMode="auto">
            <a:xfrm>
              <a:off x="4953000" y="2895600"/>
              <a:ext cx="1414721" cy="646331"/>
            </a:xfrm>
            <a:prstGeom prst="rect">
              <a:avLst/>
            </a:prstGeom>
            <a:noFill/>
            <a:ln w="9525">
              <a:noFill/>
              <a:miter lim="800000"/>
              <a:headEnd/>
              <a:tailEnd/>
            </a:ln>
          </p:spPr>
          <p:txBody>
            <a:bodyPr>
              <a:spAutoFit/>
            </a:bodyPr>
            <a:lstStyle/>
            <a:p>
              <a:pPr algn="ctr">
                <a:spcBef>
                  <a:spcPct val="50000"/>
                </a:spcBef>
              </a:pPr>
              <a:r>
                <a:rPr lang="en-US" sz="1800">
                  <a:solidFill>
                    <a:srgbClr val="FFFF00"/>
                  </a:solidFill>
                </a:rPr>
                <a:t>Grounded Probe</a:t>
              </a:r>
            </a:p>
          </p:txBody>
        </p:sp>
        <p:sp>
          <p:nvSpPr>
            <p:cNvPr id="30729" name="Line 15"/>
            <p:cNvSpPr>
              <a:spLocks noChangeShapeType="1"/>
            </p:cNvSpPr>
            <p:nvPr/>
          </p:nvSpPr>
          <p:spPr bwMode="auto">
            <a:xfrm flipH="1">
              <a:off x="5715000" y="2438400"/>
              <a:ext cx="576208" cy="433437"/>
            </a:xfrm>
            <a:prstGeom prst="line">
              <a:avLst/>
            </a:prstGeom>
            <a:noFill/>
            <a:ln w="38100">
              <a:solidFill>
                <a:srgbClr val="FFFF00"/>
              </a:solidFill>
              <a:round/>
              <a:headEnd type="triangle" w="med" len="med"/>
              <a:tailEnd/>
            </a:ln>
          </p:spPr>
          <p:txBody>
            <a:bodyPr/>
            <a:lstStyle/>
            <a:p>
              <a:endParaRPr lang="en-US"/>
            </a:p>
          </p:txBody>
        </p:sp>
        <p:sp>
          <p:nvSpPr>
            <p:cNvPr id="30730" name="Line 16"/>
            <p:cNvSpPr>
              <a:spLocks noChangeShapeType="1"/>
            </p:cNvSpPr>
            <p:nvPr/>
          </p:nvSpPr>
          <p:spPr bwMode="auto">
            <a:xfrm flipV="1">
              <a:off x="6477000" y="1371600"/>
              <a:ext cx="316349" cy="374864"/>
            </a:xfrm>
            <a:prstGeom prst="line">
              <a:avLst/>
            </a:prstGeom>
            <a:noFill/>
            <a:ln w="38100">
              <a:solidFill>
                <a:srgbClr val="FFFF00"/>
              </a:solidFill>
              <a:round/>
              <a:headEnd type="triangle" w="med" len="med"/>
              <a:tailEnd/>
            </a:ln>
          </p:spPr>
          <p:txBody>
            <a:bodyPr/>
            <a:lstStyle/>
            <a:p>
              <a:endParaRPr lang="en-US"/>
            </a:p>
          </p:txBody>
        </p:sp>
      </p:grpSp>
      <p:pic>
        <p:nvPicPr>
          <p:cNvPr id="30725" name="Picture 8" descr="IMG_5198.JPG"/>
          <p:cNvPicPr>
            <a:picLocks noChangeAspect="1"/>
          </p:cNvPicPr>
          <p:nvPr/>
        </p:nvPicPr>
        <p:blipFill>
          <a:blip r:embed="rId4"/>
          <a:srcRect/>
          <a:stretch>
            <a:fillRect/>
          </a:stretch>
        </p:blipFill>
        <p:spPr bwMode="auto">
          <a:xfrm>
            <a:off x="4876800" y="3810000"/>
            <a:ext cx="3352800"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DD6D53D4-4094-4563-BA61-5563CF6C136F}" type="slidenum">
              <a:rPr lang="en-US" smtClean="0"/>
              <a:pPr/>
              <a:t>2</a:t>
            </a:fld>
            <a:endParaRPr lang="en-US" smtClean="0"/>
          </a:p>
        </p:txBody>
      </p:sp>
      <p:sp>
        <p:nvSpPr>
          <p:cNvPr id="4099" name="Rectangle 2"/>
          <p:cNvSpPr>
            <a:spLocks noGrp="1" noChangeArrowheads="1"/>
          </p:cNvSpPr>
          <p:nvPr>
            <p:ph type="title"/>
          </p:nvPr>
        </p:nvSpPr>
        <p:spPr/>
        <p:txBody>
          <a:bodyPr/>
          <a:lstStyle/>
          <a:p>
            <a:r>
              <a:rPr lang="en-US" smtClean="0"/>
              <a:t>Outline</a:t>
            </a:r>
          </a:p>
        </p:txBody>
      </p:sp>
      <p:sp>
        <p:nvSpPr>
          <p:cNvPr id="4100" name="Rectangle 3"/>
          <p:cNvSpPr>
            <a:spLocks noGrp="1" noChangeArrowheads="1"/>
          </p:cNvSpPr>
          <p:nvPr>
            <p:ph type="body" idx="1"/>
          </p:nvPr>
        </p:nvSpPr>
        <p:spPr>
          <a:xfrm>
            <a:off x="390525" y="1065213"/>
            <a:ext cx="8220075" cy="4773612"/>
          </a:xfrm>
        </p:spPr>
        <p:txBody>
          <a:bodyPr/>
          <a:lstStyle/>
          <a:p>
            <a:pPr>
              <a:spcBef>
                <a:spcPts val="1200"/>
              </a:spcBef>
            </a:pPr>
            <a:r>
              <a:rPr lang="en-US" sz="2800" dirty="0" smtClean="0"/>
              <a:t>Spontaneous Ignition of Large Hydrogen Releases</a:t>
            </a:r>
          </a:p>
          <a:p>
            <a:pPr>
              <a:spcBef>
                <a:spcPts val="1200"/>
              </a:spcBef>
            </a:pPr>
            <a:r>
              <a:rPr lang="en-US" sz="2800" dirty="0" smtClean="0"/>
              <a:t>Introduction and Theory</a:t>
            </a:r>
          </a:p>
          <a:p>
            <a:pPr>
              <a:spcBef>
                <a:spcPts val="1200"/>
              </a:spcBef>
            </a:pPr>
            <a:r>
              <a:rPr lang="en-US" sz="2800" dirty="0" smtClean="0"/>
              <a:t>Objective and Approach</a:t>
            </a:r>
          </a:p>
          <a:p>
            <a:pPr>
              <a:spcBef>
                <a:spcPts val="1200"/>
              </a:spcBef>
            </a:pPr>
            <a:r>
              <a:rPr lang="en-US" sz="2800" dirty="0" smtClean="0"/>
              <a:t>Experimental Setup</a:t>
            </a:r>
          </a:p>
          <a:p>
            <a:pPr>
              <a:spcBef>
                <a:spcPts val="1200"/>
              </a:spcBef>
            </a:pPr>
            <a:r>
              <a:rPr lang="en-US" sz="2800" dirty="0" smtClean="0"/>
              <a:t>Static Charge Buildup Results</a:t>
            </a:r>
          </a:p>
          <a:p>
            <a:pPr>
              <a:spcBef>
                <a:spcPts val="1200"/>
              </a:spcBef>
            </a:pPr>
            <a:r>
              <a:rPr lang="en-US" sz="2800" dirty="0" smtClean="0"/>
              <a:t>Attempted </a:t>
            </a:r>
            <a:r>
              <a:rPr lang="en-US" sz="2800" dirty="0" smtClean="0"/>
              <a:t>Self-Ignition </a:t>
            </a:r>
            <a:r>
              <a:rPr lang="en-US" sz="2800" dirty="0" smtClean="0"/>
              <a:t>Results</a:t>
            </a:r>
          </a:p>
          <a:p>
            <a:pPr>
              <a:spcBef>
                <a:spcPts val="1200"/>
              </a:spcBef>
            </a:pPr>
            <a:r>
              <a:rPr lang="en-US" sz="2800" dirty="0" smtClean="0"/>
              <a:t>Summary</a:t>
            </a:r>
          </a:p>
          <a:p>
            <a:endParaRPr lang="en-US" sz="2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p:txBody>
          <a:bodyPr/>
          <a:lstStyle/>
          <a:p>
            <a:r>
              <a:rPr lang="en-US" smtClean="0"/>
              <a:t>High Speed Video:</a:t>
            </a:r>
            <a:br>
              <a:rPr lang="en-US" smtClean="0"/>
            </a:br>
            <a:r>
              <a:rPr lang="en-US" smtClean="0"/>
              <a:t>Floating Plate with Grounded Probe Ignition</a:t>
            </a:r>
          </a:p>
        </p:txBody>
      </p:sp>
      <p:sp>
        <p:nvSpPr>
          <p:cNvPr id="31747" name="Slide Number Placeholder 4"/>
          <p:cNvSpPr>
            <a:spLocks noGrp="1"/>
          </p:cNvSpPr>
          <p:nvPr>
            <p:ph type="sldNum" sz="quarter" idx="10"/>
          </p:nvPr>
        </p:nvSpPr>
        <p:spPr>
          <a:noFill/>
        </p:spPr>
        <p:txBody>
          <a:bodyPr/>
          <a:lstStyle/>
          <a:p>
            <a:fld id="{8CBC0F7A-B933-45F4-AC53-E3D54EBF5F9D}" type="slidenum">
              <a:rPr lang="en-US" smtClean="0"/>
              <a:pPr/>
              <a:t>20</a:t>
            </a:fld>
            <a:endParaRPr lang="en-US" smtClean="0"/>
          </a:p>
        </p:txBody>
      </p:sp>
      <p:pic>
        <p:nvPicPr>
          <p:cNvPr id="8" name="DOE 09-48 HSV.avi">
            <a:hlinkClick r:id="" action="ppaction://media"/>
          </p:cNvPr>
          <p:cNvPicPr>
            <a:picLocks noGrp="1" noRot="1" noChangeAspect="1"/>
          </p:cNvPicPr>
          <p:nvPr>
            <p:ph idx="1"/>
            <a:videoFile r:link="rId1"/>
          </p:nvPr>
        </p:nvPicPr>
        <p:blipFill>
          <a:blip r:embed="rId4"/>
          <a:srcRect/>
          <a:stretch>
            <a:fillRect/>
          </a:stretch>
        </p:blipFill>
        <p:spPr>
          <a:xfrm>
            <a:off x="1775137" y="1219200"/>
            <a:ext cx="5570226" cy="5105400"/>
          </a:xfr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smtClean="0"/>
              <a:t>Floating Plate with Grounded Probe Ignition</a:t>
            </a:r>
          </a:p>
        </p:txBody>
      </p:sp>
      <p:grpSp>
        <p:nvGrpSpPr>
          <p:cNvPr id="32771" name="Group 32"/>
          <p:cNvGrpSpPr>
            <a:grpSpLocks/>
          </p:cNvGrpSpPr>
          <p:nvPr/>
        </p:nvGrpSpPr>
        <p:grpSpPr bwMode="auto">
          <a:xfrm>
            <a:off x="4572000" y="1676400"/>
            <a:ext cx="4292600" cy="3840163"/>
            <a:chOff x="4310005" y="1600200"/>
            <a:chExt cx="4292658" cy="3840163"/>
          </a:xfrm>
        </p:grpSpPr>
        <p:grpSp>
          <p:nvGrpSpPr>
            <p:cNvPr id="32780" name="Group 13"/>
            <p:cNvGrpSpPr>
              <a:grpSpLocks/>
            </p:cNvGrpSpPr>
            <p:nvPr/>
          </p:nvGrpSpPr>
          <p:grpSpPr bwMode="auto">
            <a:xfrm>
              <a:off x="4438650" y="1600200"/>
              <a:ext cx="4164013" cy="3840163"/>
              <a:chOff x="3657600" y="1905000"/>
              <a:chExt cx="4164013" cy="3840163"/>
            </a:xfrm>
          </p:grpSpPr>
          <p:pic>
            <p:nvPicPr>
              <p:cNvPr id="32787" name="Picture 16" descr="DOE0948_005"/>
              <p:cNvPicPr>
                <a:picLocks noChangeAspect="1" noChangeArrowheads="1"/>
              </p:cNvPicPr>
              <p:nvPr/>
            </p:nvPicPr>
            <p:blipFill>
              <a:blip r:embed="rId3"/>
              <a:srcRect/>
              <a:stretch>
                <a:fillRect/>
              </a:stretch>
            </p:blipFill>
            <p:spPr bwMode="auto">
              <a:xfrm>
                <a:off x="3657600" y="1905000"/>
                <a:ext cx="2030413" cy="1858963"/>
              </a:xfrm>
              <a:prstGeom prst="rect">
                <a:avLst/>
              </a:prstGeom>
              <a:noFill/>
              <a:ln w="9525">
                <a:noFill/>
                <a:miter lim="800000"/>
                <a:headEnd/>
                <a:tailEnd/>
              </a:ln>
            </p:spPr>
          </p:pic>
          <p:pic>
            <p:nvPicPr>
              <p:cNvPr id="32788" name="Picture 17" descr="DOE0948_007"/>
              <p:cNvPicPr>
                <a:picLocks noChangeAspect="1" noChangeArrowheads="1"/>
              </p:cNvPicPr>
              <p:nvPr/>
            </p:nvPicPr>
            <p:blipFill>
              <a:blip r:embed="rId4"/>
              <a:srcRect/>
              <a:stretch>
                <a:fillRect/>
              </a:stretch>
            </p:blipFill>
            <p:spPr bwMode="auto">
              <a:xfrm>
                <a:off x="5791200" y="1905000"/>
                <a:ext cx="2030413" cy="1858963"/>
              </a:xfrm>
              <a:prstGeom prst="rect">
                <a:avLst/>
              </a:prstGeom>
              <a:noFill/>
              <a:ln w="9525">
                <a:noFill/>
                <a:miter lim="800000"/>
                <a:headEnd/>
                <a:tailEnd/>
              </a:ln>
            </p:spPr>
          </p:pic>
          <p:pic>
            <p:nvPicPr>
              <p:cNvPr id="32789" name="Picture 21" descr="DOE0948_050"/>
              <p:cNvPicPr>
                <a:picLocks noChangeAspect="1" noChangeArrowheads="1"/>
              </p:cNvPicPr>
              <p:nvPr/>
            </p:nvPicPr>
            <p:blipFill>
              <a:blip r:embed="rId5"/>
              <a:srcRect/>
              <a:stretch>
                <a:fillRect/>
              </a:stretch>
            </p:blipFill>
            <p:spPr bwMode="auto">
              <a:xfrm>
                <a:off x="5791200" y="3886200"/>
                <a:ext cx="2030413" cy="1858963"/>
              </a:xfrm>
              <a:prstGeom prst="rect">
                <a:avLst/>
              </a:prstGeom>
              <a:noFill/>
              <a:ln w="9525">
                <a:noFill/>
                <a:miter lim="800000"/>
                <a:headEnd/>
                <a:tailEnd/>
              </a:ln>
            </p:spPr>
          </p:pic>
          <p:pic>
            <p:nvPicPr>
              <p:cNvPr id="32790" name="Picture 22" descr="DOE0948_030"/>
              <p:cNvPicPr>
                <a:picLocks noChangeAspect="1" noChangeArrowheads="1"/>
              </p:cNvPicPr>
              <p:nvPr/>
            </p:nvPicPr>
            <p:blipFill>
              <a:blip r:embed="rId6"/>
              <a:srcRect/>
              <a:stretch>
                <a:fillRect/>
              </a:stretch>
            </p:blipFill>
            <p:spPr bwMode="auto">
              <a:xfrm>
                <a:off x="3657600" y="3886200"/>
                <a:ext cx="2030413" cy="1858963"/>
              </a:xfrm>
              <a:prstGeom prst="rect">
                <a:avLst/>
              </a:prstGeom>
              <a:noFill/>
              <a:ln w="9525">
                <a:noFill/>
                <a:miter lim="800000"/>
                <a:headEnd/>
                <a:tailEnd/>
              </a:ln>
            </p:spPr>
          </p:pic>
          <p:sp>
            <p:nvSpPr>
              <p:cNvPr id="32791" name="Text Box 24"/>
              <p:cNvSpPr txBox="1">
                <a:spLocks noChangeArrowheads="1"/>
              </p:cNvSpPr>
              <p:nvPr/>
            </p:nvSpPr>
            <p:spPr bwMode="auto">
              <a:xfrm>
                <a:off x="3657600" y="3886200"/>
                <a:ext cx="1143000"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10.80 ms</a:t>
                </a:r>
              </a:p>
            </p:txBody>
          </p:sp>
          <p:sp>
            <p:nvSpPr>
              <p:cNvPr id="32792" name="Text Box 25"/>
              <p:cNvSpPr txBox="1">
                <a:spLocks noChangeArrowheads="1"/>
              </p:cNvSpPr>
              <p:nvPr/>
            </p:nvSpPr>
            <p:spPr bwMode="auto">
              <a:xfrm>
                <a:off x="5791200" y="3886200"/>
                <a:ext cx="1143000"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18.80 ms</a:t>
                </a:r>
              </a:p>
            </p:txBody>
          </p:sp>
          <p:sp>
            <p:nvSpPr>
              <p:cNvPr id="32793" name="Text Box 27"/>
              <p:cNvSpPr txBox="1">
                <a:spLocks noChangeArrowheads="1"/>
              </p:cNvSpPr>
              <p:nvPr/>
            </p:nvSpPr>
            <p:spPr bwMode="auto">
              <a:xfrm>
                <a:off x="3657600" y="1905000"/>
                <a:ext cx="1143000"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0.80 ms</a:t>
                </a:r>
              </a:p>
            </p:txBody>
          </p:sp>
          <p:sp>
            <p:nvSpPr>
              <p:cNvPr id="32794" name="Text Box 28"/>
              <p:cNvSpPr txBox="1">
                <a:spLocks noChangeArrowheads="1"/>
              </p:cNvSpPr>
              <p:nvPr/>
            </p:nvSpPr>
            <p:spPr bwMode="auto">
              <a:xfrm>
                <a:off x="5791200" y="1905000"/>
                <a:ext cx="1143000"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1.60 ms</a:t>
                </a:r>
              </a:p>
            </p:txBody>
          </p:sp>
        </p:grpSp>
        <p:sp>
          <p:nvSpPr>
            <p:cNvPr id="32781" name="Text Box 13"/>
            <p:cNvSpPr txBox="1">
              <a:spLocks noChangeArrowheads="1"/>
            </p:cNvSpPr>
            <p:nvPr/>
          </p:nvSpPr>
          <p:spPr bwMode="auto">
            <a:xfrm>
              <a:off x="5162550" y="2809875"/>
              <a:ext cx="1352549" cy="584775"/>
            </a:xfrm>
            <a:prstGeom prst="rect">
              <a:avLst/>
            </a:prstGeom>
            <a:noFill/>
            <a:ln w="9525">
              <a:noFill/>
              <a:miter lim="800000"/>
              <a:headEnd/>
              <a:tailEnd/>
            </a:ln>
          </p:spPr>
          <p:txBody>
            <a:bodyPr>
              <a:spAutoFit/>
            </a:bodyPr>
            <a:lstStyle/>
            <a:p>
              <a:pPr algn="ctr">
                <a:spcBef>
                  <a:spcPct val="50000"/>
                </a:spcBef>
              </a:pPr>
              <a:r>
                <a:rPr lang="en-US" sz="1600" b="0">
                  <a:solidFill>
                    <a:schemeClr val="bg1"/>
                  </a:solidFill>
                </a:rPr>
                <a:t>Ungrounded Plate</a:t>
              </a:r>
            </a:p>
          </p:txBody>
        </p:sp>
        <p:sp>
          <p:nvSpPr>
            <p:cNvPr id="32782" name="Line 16"/>
            <p:cNvSpPr>
              <a:spLocks noChangeShapeType="1"/>
            </p:cNvSpPr>
            <p:nvPr/>
          </p:nvSpPr>
          <p:spPr bwMode="auto">
            <a:xfrm>
              <a:off x="4772024" y="2409825"/>
              <a:ext cx="47625" cy="200025"/>
            </a:xfrm>
            <a:prstGeom prst="line">
              <a:avLst/>
            </a:prstGeom>
            <a:noFill/>
            <a:ln w="28575">
              <a:solidFill>
                <a:schemeClr val="bg1"/>
              </a:solidFill>
              <a:round/>
              <a:headEnd type="triangle" w="med" len="med"/>
              <a:tailEnd/>
            </a:ln>
          </p:spPr>
          <p:txBody>
            <a:bodyPr/>
            <a:lstStyle/>
            <a:p>
              <a:endParaRPr lang="en-US"/>
            </a:p>
          </p:txBody>
        </p:sp>
        <p:sp>
          <p:nvSpPr>
            <p:cNvPr id="32783" name="Text Box 13"/>
            <p:cNvSpPr txBox="1">
              <a:spLocks noChangeArrowheads="1"/>
            </p:cNvSpPr>
            <p:nvPr/>
          </p:nvSpPr>
          <p:spPr bwMode="auto">
            <a:xfrm>
              <a:off x="5181599" y="1628775"/>
              <a:ext cx="1304925" cy="338554"/>
            </a:xfrm>
            <a:prstGeom prst="rect">
              <a:avLst/>
            </a:prstGeom>
            <a:noFill/>
            <a:ln w="9525">
              <a:noFill/>
              <a:miter lim="800000"/>
              <a:headEnd/>
              <a:tailEnd/>
            </a:ln>
          </p:spPr>
          <p:txBody>
            <a:bodyPr>
              <a:spAutoFit/>
            </a:bodyPr>
            <a:lstStyle/>
            <a:p>
              <a:pPr algn="ctr">
                <a:spcBef>
                  <a:spcPct val="50000"/>
                </a:spcBef>
              </a:pPr>
              <a:r>
                <a:rPr lang="en-US" sz="1600" b="0">
                  <a:solidFill>
                    <a:schemeClr val="bg1"/>
                  </a:solidFill>
                </a:rPr>
                <a:t>Ignition</a:t>
              </a:r>
            </a:p>
          </p:txBody>
        </p:sp>
        <p:sp>
          <p:nvSpPr>
            <p:cNvPr id="32784" name="Line 16"/>
            <p:cNvSpPr>
              <a:spLocks noChangeShapeType="1"/>
            </p:cNvSpPr>
            <p:nvPr/>
          </p:nvSpPr>
          <p:spPr bwMode="auto">
            <a:xfrm flipV="1">
              <a:off x="5505449" y="1905000"/>
              <a:ext cx="238125" cy="333375"/>
            </a:xfrm>
            <a:prstGeom prst="line">
              <a:avLst/>
            </a:prstGeom>
            <a:noFill/>
            <a:ln w="28575">
              <a:solidFill>
                <a:schemeClr val="bg1"/>
              </a:solidFill>
              <a:round/>
              <a:headEnd type="triangle" w="med" len="med"/>
              <a:tailEnd/>
            </a:ln>
          </p:spPr>
          <p:txBody>
            <a:bodyPr/>
            <a:lstStyle/>
            <a:p>
              <a:endParaRPr lang="en-US"/>
            </a:p>
          </p:txBody>
        </p:sp>
        <p:sp>
          <p:nvSpPr>
            <p:cNvPr id="32785" name="Text Box 13"/>
            <p:cNvSpPr txBox="1">
              <a:spLocks noChangeArrowheads="1"/>
            </p:cNvSpPr>
            <p:nvPr/>
          </p:nvSpPr>
          <p:spPr bwMode="auto">
            <a:xfrm>
              <a:off x="4310005" y="2543175"/>
              <a:ext cx="1157344" cy="338554"/>
            </a:xfrm>
            <a:prstGeom prst="rect">
              <a:avLst/>
            </a:prstGeom>
            <a:noFill/>
            <a:ln w="9525">
              <a:noFill/>
              <a:miter lim="800000"/>
              <a:headEnd/>
              <a:tailEnd/>
            </a:ln>
          </p:spPr>
          <p:txBody>
            <a:bodyPr>
              <a:spAutoFit/>
            </a:bodyPr>
            <a:lstStyle/>
            <a:p>
              <a:pPr algn="ctr">
                <a:spcBef>
                  <a:spcPct val="50000"/>
                </a:spcBef>
              </a:pPr>
              <a:r>
                <a:rPr lang="en-US" sz="1600" b="0">
                  <a:solidFill>
                    <a:schemeClr val="bg1"/>
                  </a:solidFill>
                </a:rPr>
                <a:t>Nozzle</a:t>
              </a:r>
            </a:p>
          </p:txBody>
        </p:sp>
        <p:sp>
          <p:nvSpPr>
            <p:cNvPr id="32786" name="Line 16"/>
            <p:cNvSpPr>
              <a:spLocks noChangeShapeType="1"/>
            </p:cNvSpPr>
            <p:nvPr/>
          </p:nvSpPr>
          <p:spPr bwMode="auto">
            <a:xfrm>
              <a:off x="5495925" y="2524124"/>
              <a:ext cx="180975" cy="333376"/>
            </a:xfrm>
            <a:prstGeom prst="line">
              <a:avLst/>
            </a:prstGeom>
            <a:noFill/>
            <a:ln w="28575">
              <a:solidFill>
                <a:schemeClr val="bg1"/>
              </a:solidFill>
              <a:round/>
              <a:headEnd type="triangle" w="med" len="med"/>
              <a:tailEnd/>
            </a:ln>
          </p:spPr>
          <p:txBody>
            <a:bodyPr/>
            <a:lstStyle/>
            <a:p>
              <a:endParaRPr lang="en-US"/>
            </a:p>
          </p:txBody>
        </p:sp>
      </p:grpSp>
      <p:grpSp>
        <p:nvGrpSpPr>
          <p:cNvPr id="32772" name="Group 32"/>
          <p:cNvGrpSpPr>
            <a:grpSpLocks/>
          </p:cNvGrpSpPr>
          <p:nvPr/>
        </p:nvGrpSpPr>
        <p:grpSpPr bwMode="auto">
          <a:xfrm>
            <a:off x="228600" y="3200400"/>
            <a:ext cx="4181475" cy="2667000"/>
            <a:chOff x="319088" y="3903663"/>
            <a:chExt cx="4116387" cy="2625725"/>
          </a:xfrm>
        </p:grpSpPr>
        <p:pic>
          <p:nvPicPr>
            <p:cNvPr id="32774" name="Picture 29" descr="DOE0945-0948_E2_pres.jpg"/>
            <p:cNvPicPr>
              <a:picLocks noChangeAspect="1"/>
            </p:cNvPicPr>
            <p:nvPr/>
          </p:nvPicPr>
          <p:blipFill>
            <a:blip r:embed="rId7"/>
            <a:srcRect/>
            <a:stretch>
              <a:fillRect/>
            </a:stretch>
          </p:blipFill>
          <p:spPr bwMode="auto">
            <a:xfrm>
              <a:off x="319088" y="3903663"/>
              <a:ext cx="4116387" cy="2625725"/>
            </a:xfrm>
            <a:prstGeom prst="rect">
              <a:avLst/>
            </a:prstGeom>
            <a:noFill/>
            <a:ln w="9525">
              <a:noFill/>
              <a:miter lim="800000"/>
              <a:headEnd/>
              <a:tailEnd/>
            </a:ln>
          </p:spPr>
        </p:pic>
        <p:grpSp>
          <p:nvGrpSpPr>
            <p:cNvPr id="32775" name="Group 42"/>
            <p:cNvGrpSpPr>
              <a:grpSpLocks/>
            </p:cNvGrpSpPr>
            <p:nvPr/>
          </p:nvGrpSpPr>
          <p:grpSpPr bwMode="auto">
            <a:xfrm>
              <a:off x="1249363" y="5138738"/>
              <a:ext cx="1028700" cy="871537"/>
              <a:chOff x="1162049" y="5153025"/>
              <a:chExt cx="1028701" cy="871954"/>
            </a:xfrm>
          </p:grpSpPr>
          <p:sp>
            <p:nvSpPr>
              <p:cNvPr id="32776" name="Line 16"/>
              <p:cNvSpPr>
                <a:spLocks noChangeShapeType="1"/>
              </p:cNvSpPr>
              <p:nvPr/>
            </p:nvSpPr>
            <p:spPr bwMode="auto">
              <a:xfrm flipH="1">
                <a:off x="1857374" y="5153025"/>
                <a:ext cx="238125" cy="552450"/>
              </a:xfrm>
              <a:prstGeom prst="line">
                <a:avLst/>
              </a:prstGeom>
              <a:noFill/>
              <a:ln w="28575">
                <a:solidFill>
                  <a:schemeClr val="tx1"/>
                </a:solidFill>
                <a:round/>
                <a:headEnd type="triangle" w="med" len="med"/>
                <a:tailEnd/>
              </a:ln>
            </p:spPr>
            <p:txBody>
              <a:bodyPr/>
              <a:lstStyle/>
              <a:p>
                <a:endParaRPr lang="en-US"/>
              </a:p>
            </p:txBody>
          </p:sp>
          <p:sp>
            <p:nvSpPr>
              <p:cNvPr id="32777" name="Text Box 13"/>
              <p:cNvSpPr txBox="1">
                <a:spLocks noChangeArrowheads="1"/>
              </p:cNvSpPr>
              <p:nvPr/>
            </p:nvSpPr>
            <p:spPr bwMode="auto">
              <a:xfrm>
                <a:off x="1162049" y="5686425"/>
                <a:ext cx="866776" cy="338554"/>
              </a:xfrm>
              <a:prstGeom prst="rect">
                <a:avLst/>
              </a:prstGeom>
              <a:noFill/>
              <a:ln w="9525">
                <a:noFill/>
                <a:miter lim="800000"/>
                <a:headEnd/>
                <a:tailEnd/>
              </a:ln>
            </p:spPr>
            <p:txBody>
              <a:bodyPr>
                <a:spAutoFit/>
              </a:bodyPr>
              <a:lstStyle/>
              <a:p>
                <a:pPr algn="ctr">
                  <a:spcBef>
                    <a:spcPct val="50000"/>
                  </a:spcBef>
                </a:pPr>
                <a:r>
                  <a:rPr lang="en-US" sz="1600" b="0"/>
                  <a:t>Ignition</a:t>
                </a:r>
              </a:p>
            </p:txBody>
          </p:sp>
          <p:sp>
            <p:nvSpPr>
              <p:cNvPr id="32778" name="Line 16"/>
              <p:cNvSpPr>
                <a:spLocks noChangeShapeType="1"/>
              </p:cNvSpPr>
              <p:nvPr/>
            </p:nvSpPr>
            <p:spPr bwMode="auto">
              <a:xfrm flipH="1">
                <a:off x="1857375" y="5581650"/>
                <a:ext cx="333375" cy="171450"/>
              </a:xfrm>
              <a:prstGeom prst="line">
                <a:avLst/>
              </a:prstGeom>
              <a:noFill/>
              <a:ln w="28575">
                <a:solidFill>
                  <a:schemeClr val="tx1"/>
                </a:solidFill>
                <a:round/>
                <a:headEnd type="triangle" w="med" len="med"/>
                <a:tailEnd/>
              </a:ln>
            </p:spPr>
            <p:txBody>
              <a:bodyPr/>
              <a:lstStyle/>
              <a:p>
                <a:endParaRPr lang="en-US"/>
              </a:p>
            </p:txBody>
          </p:sp>
          <p:sp>
            <p:nvSpPr>
              <p:cNvPr id="32779" name="Line 16"/>
              <p:cNvSpPr>
                <a:spLocks noChangeShapeType="1"/>
              </p:cNvSpPr>
              <p:nvPr/>
            </p:nvSpPr>
            <p:spPr bwMode="auto">
              <a:xfrm flipH="1">
                <a:off x="1866899" y="5295900"/>
                <a:ext cx="276225" cy="428625"/>
              </a:xfrm>
              <a:prstGeom prst="line">
                <a:avLst/>
              </a:prstGeom>
              <a:noFill/>
              <a:ln w="28575">
                <a:solidFill>
                  <a:schemeClr val="tx1"/>
                </a:solidFill>
                <a:round/>
                <a:headEnd type="triangle" w="med" len="med"/>
                <a:tailEnd/>
              </a:ln>
            </p:spPr>
            <p:txBody>
              <a:bodyPr/>
              <a:lstStyle/>
              <a:p>
                <a:endParaRPr lang="en-US"/>
              </a:p>
            </p:txBody>
          </p:sp>
        </p:grpSp>
      </p:grpSp>
      <p:sp>
        <p:nvSpPr>
          <p:cNvPr id="32773" name="Content Placeholder 6"/>
          <p:cNvSpPr>
            <a:spLocks noGrp="1"/>
          </p:cNvSpPr>
          <p:nvPr>
            <p:ph idx="1"/>
          </p:nvPr>
        </p:nvSpPr>
        <p:spPr>
          <a:xfrm>
            <a:off x="228600" y="1752600"/>
            <a:ext cx="4505325" cy="1258888"/>
          </a:xfrm>
        </p:spPr>
        <p:txBody>
          <a:bodyPr/>
          <a:lstStyle/>
          <a:p>
            <a:pPr>
              <a:spcBef>
                <a:spcPts val="600"/>
              </a:spcBef>
            </a:pPr>
            <a:r>
              <a:rPr lang="en-US" sz="2400" smtClean="0"/>
              <a:t>Ignition occurred in 6 of 8 tests</a:t>
            </a:r>
          </a:p>
          <a:p>
            <a:pPr>
              <a:spcBef>
                <a:spcPts val="600"/>
              </a:spcBef>
            </a:pPr>
            <a:r>
              <a:rPr lang="en-US" sz="2400" smtClean="0"/>
              <a:t>Available spark discharge energies between 0.094 and 0.358 mJ</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descr="IMG_5123.JPG"/>
          <p:cNvPicPr>
            <a:picLocks noChangeAspect="1"/>
          </p:cNvPicPr>
          <p:nvPr/>
        </p:nvPicPr>
        <p:blipFill>
          <a:blip r:embed="rId3"/>
          <a:srcRect/>
          <a:stretch>
            <a:fillRect/>
          </a:stretch>
        </p:blipFill>
        <p:spPr bwMode="auto">
          <a:xfrm>
            <a:off x="5943600" y="1257300"/>
            <a:ext cx="2925763" cy="2193925"/>
          </a:xfrm>
          <a:prstGeom prst="rect">
            <a:avLst/>
          </a:prstGeom>
          <a:noFill/>
          <a:ln w="9525">
            <a:noFill/>
            <a:miter lim="800000"/>
            <a:headEnd/>
            <a:tailEnd/>
          </a:ln>
        </p:spPr>
      </p:pic>
      <p:sp>
        <p:nvSpPr>
          <p:cNvPr id="33795" name="Title 1"/>
          <p:cNvSpPr>
            <a:spLocks noGrp="1"/>
          </p:cNvSpPr>
          <p:nvPr>
            <p:ph type="title"/>
          </p:nvPr>
        </p:nvSpPr>
        <p:spPr/>
        <p:txBody>
          <a:bodyPr/>
          <a:lstStyle/>
          <a:p>
            <a:r>
              <a:rPr lang="en-US" smtClean="0"/>
              <a:t>Ungrounded Plate Ignition</a:t>
            </a:r>
          </a:p>
        </p:txBody>
      </p:sp>
      <p:sp>
        <p:nvSpPr>
          <p:cNvPr id="33796" name="Slide Number Placeholder 3"/>
          <p:cNvSpPr>
            <a:spLocks noGrp="1"/>
          </p:cNvSpPr>
          <p:nvPr>
            <p:ph type="sldNum" sz="quarter" idx="10"/>
          </p:nvPr>
        </p:nvSpPr>
        <p:spPr>
          <a:noFill/>
        </p:spPr>
        <p:txBody>
          <a:bodyPr/>
          <a:lstStyle/>
          <a:p>
            <a:fld id="{59AD81E9-E15D-4953-B1DC-B68F14D4FB86}" type="slidenum">
              <a:rPr lang="en-US" smtClean="0"/>
              <a:pPr/>
              <a:t>22</a:t>
            </a:fld>
            <a:endParaRPr lang="en-US" smtClean="0"/>
          </a:p>
        </p:txBody>
      </p:sp>
      <p:grpSp>
        <p:nvGrpSpPr>
          <p:cNvPr id="33797" name="Group 8"/>
          <p:cNvGrpSpPr>
            <a:grpSpLocks/>
          </p:cNvGrpSpPr>
          <p:nvPr/>
        </p:nvGrpSpPr>
        <p:grpSpPr bwMode="auto">
          <a:xfrm>
            <a:off x="5791200" y="1447800"/>
            <a:ext cx="2863850" cy="2143125"/>
            <a:chOff x="381000" y="1881189"/>
            <a:chExt cx="2730003" cy="2043112"/>
          </a:xfrm>
        </p:grpSpPr>
        <p:sp>
          <p:nvSpPr>
            <p:cNvPr id="33801" name="Text Box 11"/>
            <p:cNvSpPr txBox="1">
              <a:spLocks noChangeArrowheads="1"/>
            </p:cNvSpPr>
            <p:nvPr/>
          </p:nvSpPr>
          <p:spPr bwMode="auto">
            <a:xfrm>
              <a:off x="381000" y="1896682"/>
              <a:ext cx="2628900" cy="369332"/>
            </a:xfrm>
            <a:prstGeom prst="rect">
              <a:avLst/>
            </a:prstGeom>
            <a:noFill/>
            <a:ln w="9525">
              <a:noFill/>
              <a:miter lim="800000"/>
              <a:headEnd/>
              <a:tailEnd/>
            </a:ln>
          </p:spPr>
          <p:txBody>
            <a:bodyPr>
              <a:spAutoFit/>
            </a:bodyPr>
            <a:lstStyle/>
            <a:p>
              <a:pPr algn="ctr">
                <a:spcBef>
                  <a:spcPct val="50000"/>
                </a:spcBef>
              </a:pPr>
              <a:r>
                <a:rPr lang="en-US" sz="1800">
                  <a:solidFill>
                    <a:srgbClr val="FF0000"/>
                  </a:solidFill>
                </a:rPr>
                <a:t>Ungrounded Plate</a:t>
              </a:r>
            </a:p>
          </p:txBody>
        </p:sp>
        <p:sp>
          <p:nvSpPr>
            <p:cNvPr id="33802" name="Line 12"/>
            <p:cNvSpPr>
              <a:spLocks noChangeShapeType="1"/>
            </p:cNvSpPr>
            <p:nvPr/>
          </p:nvSpPr>
          <p:spPr bwMode="auto">
            <a:xfrm flipV="1">
              <a:off x="1312691" y="2209799"/>
              <a:ext cx="230358" cy="174420"/>
            </a:xfrm>
            <a:prstGeom prst="line">
              <a:avLst/>
            </a:prstGeom>
            <a:noFill/>
            <a:ln w="38100">
              <a:solidFill>
                <a:srgbClr val="FFFF00"/>
              </a:solidFill>
              <a:round/>
              <a:headEnd type="triangle" w="med" len="med"/>
              <a:tailEnd/>
            </a:ln>
          </p:spPr>
          <p:txBody>
            <a:bodyPr/>
            <a:lstStyle/>
            <a:p>
              <a:endParaRPr lang="en-US"/>
            </a:p>
          </p:txBody>
        </p:sp>
      </p:grpSp>
      <p:sp>
        <p:nvSpPr>
          <p:cNvPr id="33798" name="Content Placeholder 13"/>
          <p:cNvSpPr>
            <a:spLocks noGrp="1"/>
          </p:cNvSpPr>
          <p:nvPr>
            <p:ph idx="1"/>
          </p:nvPr>
        </p:nvSpPr>
        <p:spPr>
          <a:xfrm>
            <a:off x="33913" y="1065213"/>
            <a:ext cx="5147687" cy="4773612"/>
          </a:xfrm>
        </p:spPr>
        <p:txBody>
          <a:bodyPr/>
          <a:lstStyle/>
          <a:p>
            <a:pPr>
              <a:spcBef>
                <a:spcPts val="600"/>
              </a:spcBef>
            </a:pPr>
            <a:r>
              <a:rPr lang="en-US" sz="2000" dirty="0" smtClean="0">
                <a:latin typeface="Arial" charset="0"/>
                <a:cs typeface="Arial" charset="0"/>
              </a:rPr>
              <a:t>Ungrounded copper plate was used to investigate the potential for charged particles </a:t>
            </a:r>
            <a:r>
              <a:rPr lang="en-US" sz="2000" dirty="0" smtClean="0">
                <a:latin typeface="Arial" charset="0"/>
                <a:cs typeface="Arial" charset="0"/>
              </a:rPr>
              <a:t>causing </a:t>
            </a:r>
            <a:r>
              <a:rPr lang="en-US" sz="2000" dirty="0" smtClean="0">
                <a:latin typeface="Arial" charset="0"/>
                <a:cs typeface="Arial" charset="0"/>
              </a:rPr>
              <a:t>a spontaneous ignition event by a corona discharge</a:t>
            </a:r>
          </a:p>
          <a:p>
            <a:pPr>
              <a:spcBef>
                <a:spcPts val="600"/>
              </a:spcBef>
            </a:pPr>
            <a:r>
              <a:rPr lang="en-US" sz="2000" dirty="0" smtClean="0">
                <a:latin typeface="Arial" charset="0"/>
                <a:cs typeface="Arial" charset="0"/>
              </a:rPr>
              <a:t>13 tests were conducted with the ungrounded plate </a:t>
            </a:r>
            <a:r>
              <a:rPr lang="en-US" sz="2000" dirty="0" smtClean="0">
                <a:latin typeface="Arial" charset="0"/>
                <a:cs typeface="Arial" charset="0"/>
              </a:rPr>
              <a:t>resulting in two </a:t>
            </a:r>
            <a:r>
              <a:rPr lang="en-US" sz="2000" dirty="0" smtClean="0">
                <a:latin typeface="Arial" charset="0"/>
                <a:cs typeface="Arial" charset="0"/>
              </a:rPr>
              <a:t>ignition events </a:t>
            </a:r>
          </a:p>
          <a:p>
            <a:pPr>
              <a:spcBef>
                <a:spcPts val="600"/>
              </a:spcBef>
            </a:pPr>
            <a:r>
              <a:rPr lang="en-US" sz="2000" dirty="0" smtClean="0">
                <a:latin typeface="Arial" charset="0"/>
                <a:cs typeface="Arial" charset="0"/>
              </a:rPr>
              <a:t>Two ignition mechanisms appear possible:</a:t>
            </a:r>
          </a:p>
          <a:p>
            <a:pPr lvl="1">
              <a:spcBef>
                <a:spcPts val="600"/>
              </a:spcBef>
            </a:pPr>
            <a:r>
              <a:rPr lang="en-US" sz="1800" i="1" dirty="0" smtClean="0">
                <a:latin typeface="Arial" charset="0"/>
                <a:ea typeface="ＭＳ Ｐゴシック" pitchFamily="1" charset="-128"/>
                <a:cs typeface="Arial" charset="0"/>
              </a:rPr>
              <a:t>Electrostatic spark discharge</a:t>
            </a:r>
          </a:p>
          <a:p>
            <a:pPr lvl="1">
              <a:spcBef>
                <a:spcPts val="600"/>
              </a:spcBef>
            </a:pPr>
            <a:r>
              <a:rPr lang="en-US" sz="1800" i="1" dirty="0" smtClean="0">
                <a:latin typeface="Arial" charset="0"/>
                <a:ea typeface="ＭＳ Ｐゴシック" pitchFamily="1" charset="-128"/>
                <a:cs typeface="Arial" charset="0"/>
              </a:rPr>
              <a:t>Corona discharge</a:t>
            </a:r>
          </a:p>
          <a:p>
            <a:pPr>
              <a:spcBef>
                <a:spcPts val="600"/>
              </a:spcBef>
            </a:pPr>
            <a:r>
              <a:rPr lang="en-US" sz="2000" dirty="0" smtClean="0">
                <a:latin typeface="Arial" charset="0"/>
                <a:cs typeface="Arial" charset="0"/>
              </a:rPr>
              <a:t>Possible electrostatic discharge between ungrounded plate and ungrounded cable housing</a:t>
            </a:r>
          </a:p>
          <a:p>
            <a:pPr>
              <a:spcBef>
                <a:spcPts val="600"/>
              </a:spcBef>
            </a:pPr>
            <a:r>
              <a:rPr lang="en-US" sz="2000" dirty="0" smtClean="0">
                <a:latin typeface="Arial" charset="0"/>
                <a:cs typeface="Arial" charset="0"/>
              </a:rPr>
              <a:t>Difficult to force a corona discharge ignition to occur with this geometry </a:t>
            </a:r>
          </a:p>
          <a:p>
            <a:endParaRPr lang="en-US" dirty="0" smtClean="0"/>
          </a:p>
        </p:txBody>
      </p:sp>
      <p:pic>
        <p:nvPicPr>
          <p:cNvPr id="33800" name="Picture 10" descr="IMG_5123"/>
          <p:cNvPicPr>
            <a:picLocks noGrp="1" noChangeAspect="1" noChangeArrowheads="1"/>
          </p:cNvPicPr>
          <p:nvPr>
            <p:ph sz="half" idx="1"/>
          </p:nvPr>
        </p:nvPicPr>
        <p:blipFill>
          <a:blip r:embed="rId4"/>
          <a:srcRect/>
          <a:stretch>
            <a:fillRect/>
          </a:stretch>
        </p:blipFill>
        <p:spPr>
          <a:xfrm>
            <a:off x="2147483647" y="2147483647"/>
            <a:ext cx="2147482688" cy="2147482688"/>
          </a:xfrm>
        </p:spPr>
      </p:pic>
      <p:grpSp>
        <p:nvGrpSpPr>
          <p:cNvPr id="11" name="Group 30"/>
          <p:cNvGrpSpPr>
            <a:grpSpLocks/>
          </p:cNvGrpSpPr>
          <p:nvPr/>
        </p:nvGrpSpPr>
        <p:grpSpPr bwMode="auto">
          <a:xfrm>
            <a:off x="5097462" y="3810000"/>
            <a:ext cx="4046538" cy="2527300"/>
            <a:chOff x="-116230" y="3961493"/>
            <a:chExt cx="4046785" cy="2526392"/>
          </a:xfrm>
        </p:grpSpPr>
        <p:pic>
          <p:nvPicPr>
            <p:cNvPr id="12" name="Picture 29" descr="DOE0928-0939_E2 pres.jpg"/>
            <p:cNvPicPr>
              <a:picLocks noChangeAspect="1"/>
            </p:cNvPicPr>
            <p:nvPr/>
          </p:nvPicPr>
          <p:blipFill>
            <a:blip r:embed="rId5"/>
            <a:srcRect/>
            <a:stretch>
              <a:fillRect/>
            </a:stretch>
          </p:blipFill>
          <p:spPr bwMode="auto">
            <a:xfrm>
              <a:off x="-116230" y="3961493"/>
              <a:ext cx="4046785" cy="2526392"/>
            </a:xfrm>
            <a:prstGeom prst="rect">
              <a:avLst/>
            </a:prstGeom>
            <a:noFill/>
            <a:ln w="9525">
              <a:noFill/>
              <a:miter lim="800000"/>
              <a:headEnd/>
              <a:tailEnd/>
            </a:ln>
          </p:spPr>
        </p:pic>
        <p:sp>
          <p:nvSpPr>
            <p:cNvPr id="13" name="Text Box 13"/>
            <p:cNvSpPr txBox="1">
              <a:spLocks noChangeArrowheads="1"/>
            </p:cNvSpPr>
            <p:nvPr/>
          </p:nvSpPr>
          <p:spPr bwMode="auto">
            <a:xfrm>
              <a:off x="1266824" y="5743575"/>
              <a:ext cx="904876" cy="246221"/>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1600" b="0"/>
                <a:t>Ignition</a:t>
              </a:r>
            </a:p>
          </p:txBody>
        </p:sp>
        <p:sp>
          <p:nvSpPr>
            <p:cNvPr id="14" name="Line 16"/>
            <p:cNvSpPr>
              <a:spLocks noChangeShapeType="1"/>
            </p:cNvSpPr>
            <p:nvPr/>
          </p:nvSpPr>
          <p:spPr bwMode="auto">
            <a:xfrm flipH="1">
              <a:off x="1869280" y="5626894"/>
              <a:ext cx="35718" cy="166688"/>
            </a:xfrm>
            <a:prstGeom prst="line">
              <a:avLst/>
            </a:prstGeom>
            <a:noFill/>
            <a:ln w="28575">
              <a:solidFill>
                <a:schemeClr val="tx1"/>
              </a:solidFill>
              <a:round/>
              <a:headEnd type="triangle" w="med" len="med"/>
              <a:tailEnd/>
            </a:ln>
          </p:spPr>
          <p:txBody>
            <a:bodyPr/>
            <a:lstStyle/>
            <a:p>
              <a:endParaRPr lang="en-US"/>
            </a:p>
          </p:txBody>
        </p:sp>
        <p:sp>
          <p:nvSpPr>
            <p:cNvPr id="15" name="Line 16"/>
            <p:cNvSpPr>
              <a:spLocks noChangeShapeType="1"/>
            </p:cNvSpPr>
            <p:nvPr/>
          </p:nvSpPr>
          <p:spPr bwMode="auto">
            <a:xfrm>
              <a:off x="1495423" y="5629276"/>
              <a:ext cx="76202" cy="157162"/>
            </a:xfrm>
            <a:prstGeom prst="line">
              <a:avLst/>
            </a:prstGeom>
            <a:noFill/>
            <a:ln w="28575">
              <a:solidFill>
                <a:schemeClr val="tx1"/>
              </a:solidFill>
              <a:round/>
              <a:headEnd type="triangle" w="med" len="med"/>
              <a:tailEnd/>
            </a:ln>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p:txBody>
          <a:bodyPr/>
          <a:lstStyle/>
          <a:p>
            <a:r>
              <a:rPr lang="en-US" smtClean="0"/>
              <a:t>High Speed Video: Ungrounded Plate Ignition</a:t>
            </a:r>
          </a:p>
        </p:txBody>
      </p:sp>
      <p:sp>
        <p:nvSpPr>
          <p:cNvPr id="34819" name="Slide Number Placeholder 4"/>
          <p:cNvSpPr>
            <a:spLocks noGrp="1"/>
          </p:cNvSpPr>
          <p:nvPr>
            <p:ph type="sldNum" sz="quarter" idx="10"/>
          </p:nvPr>
        </p:nvSpPr>
        <p:spPr>
          <a:noFill/>
        </p:spPr>
        <p:txBody>
          <a:bodyPr/>
          <a:lstStyle/>
          <a:p>
            <a:fld id="{0AB2C07E-0E85-4666-8A6D-9435D712E8A4}" type="slidenum">
              <a:rPr lang="en-US" smtClean="0"/>
              <a:pPr/>
              <a:t>23</a:t>
            </a:fld>
            <a:endParaRPr lang="en-US" smtClean="0"/>
          </a:p>
        </p:txBody>
      </p:sp>
      <p:pic>
        <p:nvPicPr>
          <p:cNvPr id="8" name="DOE 09-39 HSV.avi">
            <a:hlinkClick r:id="" action="ppaction://media"/>
          </p:cNvPr>
          <p:cNvPicPr>
            <a:picLocks noGrp="1" noRot="1" noChangeAspect="1"/>
          </p:cNvPicPr>
          <p:nvPr>
            <p:ph idx="1"/>
            <a:videoFile r:link="rId1"/>
          </p:nvPr>
        </p:nvPicPr>
        <p:blipFill>
          <a:blip r:embed="rId4"/>
          <a:srcRect/>
          <a:stretch>
            <a:fillRect/>
          </a:stretch>
        </p:blipFill>
        <p:spPr>
          <a:xfrm>
            <a:off x="1371600" y="1371600"/>
            <a:ext cx="6324600" cy="4743450"/>
          </a:xfr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p:txBody>
          <a:bodyPr/>
          <a:lstStyle/>
          <a:p>
            <a:r>
              <a:rPr lang="en-US" smtClean="0"/>
              <a:t>Nozzle Charged Plate Detector Ignition</a:t>
            </a:r>
          </a:p>
        </p:txBody>
      </p:sp>
      <p:sp>
        <p:nvSpPr>
          <p:cNvPr id="37891" name="Content Placeholder 2"/>
          <p:cNvSpPr>
            <a:spLocks noGrp="1"/>
          </p:cNvSpPr>
          <p:nvPr>
            <p:ph sz="half" idx="1"/>
          </p:nvPr>
        </p:nvSpPr>
        <p:spPr>
          <a:xfrm>
            <a:off x="390525" y="1065213"/>
            <a:ext cx="4714875" cy="4773612"/>
          </a:xfrm>
        </p:spPr>
        <p:txBody>
          <a:bodyPr/>
          <a:lstStyle/>
          <a:p>
            <a:pPr>
              <a:spcBef>
                <a:spcPts val="1800"/>
              </a:spcBef>
            </a:pPr>
            <a:r>
              <a:rPr lang="en-US" sz="2400" dirty="0" smtClean="0"/>
              <a:t>Four ignition events occurred in close proximity to an ungrounded metal tube surrounding the jet next to the release nozzle</a:t>
            </a:r>
          </a:p>
          <a:p>
            <a:pPr>
              <a:spcBef>
                <a:spcPts val="1800"/>
              </a:spcBef>
            </a:pPr>
            <a:r>
              <a:rPr lang="en-US" sz="2400" dirty="0" smtClean="0"/>
              <a:t>No ignitions occurred when a nozzle charged plate detector was not present</a:t>
            </a:r>
          </a:p>
          <a:p>
            <a:pPr>
              <a:spcBef>
                <a:spcPts val="1800"/>
              </a:spcBef>
            </a:pPr>
            <a:r>
              <a:rPr lang="en-US" sz="2400" dirty="0" smtClean="0"/>
              <a:t>No ignitions of this type occurred without particles entrained in the flow.</a:t>
            </a:r>
          </a:p>
          <a:p>
            <a:pPr>
              <a:spcBef>
                <a:spcPts val="1800"/>
              </a:spcBef>
            </a:pPr>
            <a:r>
              <a:rPr lang="en-US" sz="2400" dirty="0" smtClean="0"/>
              <a:t>More research is required to determine the cause of these ignitions</a:t>
            </a:r>
          </a:p>
          <a:p>
            <a:endParaRPr lang="en-US" dirty="0" smtClean="0"/>
          </a:p>
        </p:txBody>
      </p:sp>
      <p:sp>
        <p:nvSpPr>
          <p:cNvPr id="3789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7893" name="Picture 8"/>
          <p:cNvPicPr>
            <a:picLocks noChangeAspect="1" noChangeArrowheads="1"/>
          </p:cNvPicPr>
          <p:nvPr/>
        </p:nvPicPr>
        <p:blipFill>
          <a:blip r:embed="rId3"/>
          <a:srcRect r="50815"/>
          <a:stretch>
            <a:fillRect/>
          </a:stretch>
        </p:blipFill>
        <p:spPr bwMode="auto">
          <a:xfrm>
            <a:off x="5410200" y="990600"/>
            <a:ext cx="3152775" cy="2743200"/>
          </a:xfrm>
          <a:prstGeom prst="rect">
            <a:avLst/>
          </a:prstGeom>
          <a:noFill/>
          <a:ln w="9525">
            <a:noFill/>
            <a:miter lim="800000"/>
            <a:headEnd/>
            <a:tailEnd/>
          </a:ln>
        </p:spPr>
      </p:pic>
      <p:sp>
        <p:nvSpPr>
          <p:cNvPr id="3789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7895" name="Picture 10"/>
          <p:cNvPicPr>
            <a:picLocks noChangeAspect="1" noChangeArrowheads="1"/>
          </p:cNvPicPr>
          <p:nvPr/>
        </p:nvPicPr>
        <p:blipFill>
          <a:blip r:embed="rId3"/>
          <a:srcRect l="50816"/>
          <a:stretch>
            <a:fillRect/>
          </a:stretch>
        </p:blipFill>
        <p:spPr bwMode="auto">
          <a:xfrm>
            <a:off x="5410200" y="3810000"/>
            <a:ext cx="3152775"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n-US" sz="2800" smtClean="0"/>
              <a:t>High Speed Video: Nozzle Charged Plate Detector Ignition</a:t>
            </a:r>
          </a:p>
        </p:txBody>
      </p:sp>
      <p:sp>
        <p:nvSpPr>
          <p:cNvPr id="38915" name="Slide Number Placeholder 4"/>
          <p:cNvSpPr>
            <a:spLocks noGrp="1"/>
          </p:cNvSpPr>
          <p:nvPr>
            <p:ph type="sldNum" sz="quarter" idx="10"/>
          </p:nvPr>
        </p:nvSpPr>
        <p:spPr>
          <a:noFill/>
        </p:spPr>
        <p:txBody>
          <a:bodyPr/>
          <a:lstStyle/>
          <a:p>
            <a:fld id="{3DB3149F-F05D-44B6-AA1F-F82E1B8792D9}" type="slidenum">
              <a:rPr lang="en-US" smtClean="0"/>
              <a:pPr/>
              <a:t>25</a:t>
            </a:fld>
            <a:endParaRPr lang="en-US" smtClean="0"/>
          </a:p>
        </p:txBody>
      </p:sp>
      <p:pic>
        <p:nvPicPr>
          <p:cNvPr id="8" name="DOE 09-36 HSV N5.avi">
            <a:hlinkClick r:id="" action="ppaction://media"/>
          </p:cNvPr>
          <p:cNvPicPr>
            <a:picLocks noGrp="1" noRot="1" noChangeAspect="1"/>
          </p:cNvPicPr>
          <p:nvPr>
            <p:ph idx="1"/>
            <a:videoFile r:link="rId1"/>
          </p:nvPr>
        </p:nvPicPr>
        <p:blipFill>
          <a:blip r:embed="rId4"/>
          <a:srcRect/>
          <a:stretch>
            <a:fillRect/>
          </a:stretch>
        </p:blipFill>
        <p:spPr>
          <a:xfrm>
            <a:off x="2209800" y="1143000"/>
            <a:ext cx="4876800" cy="4876800"/>
          </a:xfr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sz="quarter"/>
          </p:nvPr>
        </p:nvSpPr>
        <p:spPr/>
        <p:txBody>
          <a:bodyPr/>
          <a:lstStyle/>
          <a:p>
            <a:r>
              <a:rPr lang="en-US" sz="2600" dirty="0" smtClean="0"/>
              <a:t>Nozzle Charged Plate Detector Ignition: Standard and </a:t>
            </a:r>
            <a:r>
              <a:rPr lang="en-US" sz="2600" dirty="0" err="1" smtClean="0"/>
              <a:t>IR</a:t>
            </a:r>
            <a:r>
              <a:rPr lang="en-US" sz="2600" dirty="0" smtClean="0"/>
              <a:t> Video</a:t>
            </a:r>
          </a:p>
        </p:txBody>
      </p:sp>
      <p:pic>
        <p:nvPicPr>
          <p:cNvPr id="39939" name="Picture 7" descr="Test DOE 09-23IR_0000"/>
          <p:cNvPicPr>
            <a:picLocks noChangeAspect="1" noChangeArrowheads="1"/>
          </p:cNvPicPr>
          <p:nvPr/>
        </p:nvPicPr>
        <p:blipFill>
          <a:blip r:embed="rId3"/>
          <a:srcRect/>
          <a:stretch>
            <a:fillRect/>
          </a:stretch>
        </p:blipFill>
        <p:spPr bwMode="auto">
          <a:xfrm>
            <a:off x="228600" y="2895600"/>
            <a:ext cx="2852738" cy="1604963"/>
          </a:xfrm>
          <a:prstGeom prst="rect">
            <a:avLst/>
          </a:prstGeom>
          <a:noFill/>
          <a:ln w="9525">
            <a:noFill/>
            <a:miter lim="800000"/>
            <a:headEnd/>
            <a:tailEnd/>
          </a:ln>
        </p:spPr>
      </p:pic>
      <p:pic>
        <p:nvPicPr>
          <p:cNvPr id="39940" name="Picture 8" descr="Test DOE 09-23IR_0001"/>
          <p:cNvPicPr>
            <a:picLocks noChangeAspect="1" noChangeArrowheads="1"/>
          </p:cNvPicPr>
          <p:nvPr/>
        </p:nvPicPr>
        <p:blipFill>
          <a:blip r:embed="rId4"/>
          <a:srcRect/>
          <a:stretch>
            <a:fillRect/>
          </a:stretch>
        </p:blipFill>
        <p:spPr bwMode="auto">
          <a:xfrm>
            <a:off x="3189288" y="2895600"/>
            <a:ext cx="2854325" cy="1604963"/>
          </a:xfrm>
          <a:prstGeom prst="rect">
            <a:avLst/>
          </a:prstGeom>
          <a:noFill/>
          <a:ln w="9525">
            <a:noFill/>
            <a:miter lim="800000"/>
            <a:headEnd/>
            <a:tailEnd/>
          </a:ln>
        </p:spPr>
      </p:pic>
      <p:pic>
        <p:nvPicPr>
          <p:cNvPr id="39941" name="Picture 9" descr="Test DOE 09-23IR_0002"/>
          <p:cNvPicPr>
            <a:picLocks noChangeAspect="1" noChangeArrowheads="1"/>
          </p:cNvPicPr>
          <p:nvPr/>
        </p:nvPicPr>
        <p:blipFill>
          <a:blip r:embed="rId5"/>
          <a:srcRect/>
          <a:stretch>
            <a:fillRect/>
          </a:stretch>
        </p:blipFill>
        <p:spPr bwMode="auto">
          <a:xfrm>
            <a:off x="6151563" y="2895600"/>
            <a:ext cx="2854325" cy="1606550"/>
          </a:xfrm>
          <a:prstGeom prst="rect">
            <a:avLst/>
          </a:prstGeom>
          <a:noFill/>
          <a:ln w="9525">
            <a:noFill/>
            <a:miter lim="800000"/>
            <a:headEnd/>
            <a:tailEnd/>
          </a:ln>
        </p:spPr>
      </p:pic>
      <p:grpSp>
        <p:nvGrpSpPr>
          <p:cNvPr id="39942" name="Group 16"/>
          <p:cNvGrpSpPr>
            <a:grpSpLocks/>
          </p:cNvGrpSpPr>
          <p:nvPr/>
        </p:nvGrpSpPr>
        <p:grpSpPr bwMode="auto">
          <a:xfrm>
            <a:off x="209550" y="1219200"/>
            <a:ext cx="8796338" cy="1554163"/>
            <a:chOff x="209550" y="1828800"/>
            <a:chExt cx="8796848" cy="1554480"/>
          </a:xfrm>
        </p:grpSpPr>
        <p:pic>
          <p:nvPicPr>
            <p:cNvPr id="39947" name="Picture 3" descr="Test DOE 09-23STD_0001"/>
            <p:cNvPicPr>
              <a:picLocks noChangeAspect="1" noChangeArrowheads="1"/>
            </p:cNvPicPr>
            <p:nvPr/>
          </p:nvPicPr>
          <p:blipFill>
            <a:blip r:embed="rId6"/>
            <a:srcRect/>
            <a:stretch>
              <a:fillRect/>
            </a:stretch>
          </p:blipFill>
          <p:spPr bwMode="auto">
            <a:xfrm>
              <a:off x="228600" y="1828800"/>
              <a:ext cx="2073626" cy="1554480"/>
            </a:xfrm>
            <a:prstGeom prst="rect">
              <a:avLst/>
            </a:prstGeom>
            <a:noFill/>
            <a:ln w="9525">
              <a:noFill/>
              <a:miter lim="800000"/>
              <a:headEnd/>
              <a:tailEnd/>
            </a:ln>
          </p:spPr>
        </p:pic>
        <p:pic>
          <p:nvPicPr>
            <p:cNvPr id="39948" name="Picture 4" descr="Test DOE 09-23STD_0002"/>
            <p:cNvPicPr>
              <a:picLocks noChangeAspect="1" noChangeArrowheads="1"/>
            </p:cNvPicPr>
            <p:nvPr/>
          </p:nvPicPr>
          <p:blipFill>
            <a:blip r:embed="rId7"/>
            <a:srcRect/>
            <a:stretch>
              <a:fillRect/>
            </a:stretch>
          </p:blipFill>
          <p:spPr bwMode="auto">
            <a:xfrm>
              <a:off x="2464276" y="1828800"/>
              <a:ext cx="2073626" cy="1554480"/>
            </a:xfrm>
            <a:prstGeom prst="rect">
              <a:avLst/>
            </a:prstGeom>
            <a:noFill/>
            <a:ln w="9525">
              <a:noFill/>
              <a:miter lim="800000"/>
              <a:headEnd/>
              <a:tailEnd/>
            </a:ln>
          </p:spPr>
        </p:pic>
        <p:pic>
          <p:nvPicPr>
            <p:cNvPr id="39949" name="Picture 5" descr="Test DOE 09-23STD_0003"/>
            <p:cNvPicPr>
              <a:picLocks noChangeAspect="1" noChangeArrowheads="1"/>
            </p:cNvPicPr>
            <p:nvPr/>
          </p:nvPicPr>
          <p:blipFill>
            <a:blip r:embed="rId8"/>
            <a:srcRect/>
            <a:stretch>
              <a:fillRect/>
            </a:stretch>
          </p:blipFill>
          <p:spPr bwMode="auto">
            <a:xfrm>
              <a:off x="4699952" y="1828800"/>
              <a:ext cx="2072198" cy="1554480"/>
            </a:xfrm>
            <a:prstGeom prst="rect">
              <a:avLst/>
            </a:prstGeom>
            <a:noFill/>
            <a:ln w="9525">
              <a:noFill/>
              <a:miter lim="800000"/>
              <a:headEnd/>
              <a:tailEnd/>
            </a:ln>
          </p:spPr>
        </p:pic>
        <p:pic>
          <p:nvPicPr>
            <p:cNvPr id="39950" name="Picture 6" descr="Test DOE 09-23STD_0007"/>
            <p:cNvPicPr>
              <a:picLocks noChangeAspect="1" noChangeArrowheads="1"/>
            </p:cNvPicPr>
            <p:nvPr/>
          </p:nvPicPr>
          <p:blipFill>
            <a:blip r:embed="rId9"/>
            <a:srcRect/>
            <a:stretch>
              <a:fillRect/>
            </a:stretch>
          </p:blipFill>
          <p:spPr bwMode="auto">
            <a:xfrm>
              <a:off x="6934200" y="1828800"/>
              <a:ext cx="2072198" cy="1554480"/>
            </a:xfrm>
            <a:prstGeom prst="rect">
              <a:avLst/>
            </a:prstGeom>
            <a:noFill/>
            <a:ln w="9525">
              <a:noFill/>
              <a:miter lim="800000"/>
              <a:headEnd/>
              <a:tailEnd/>
            </a:ln>
          </p:spPr>
        </p:pic>
        <p:sp>
          <p:nvSpPr>
            <p:cNvPr id="39951" name="Text Box 10"/>
            <p:cNvSpPr txBox="1">
              <a:spLocks noChangeArrowheads="1"/>
            </p:cNvSpPr>
            <p:nvPr/>
          </p:nvSpPr>
          <p:spPr bwMode="auto">
            <a:xfrm>
              <a:off x="209550" y="1846263"/>
              <a:ext cx="857250" cy="276999"/>
            </a:xfrm>
            <a:prstGeom prst="rect">
              <a:avLst/>
            </a:prstGeom>
            <a:noFill/>
            <a:ln w="9525">
              <a:noFill/>
              <a:miter lim="800000"/>
              <a:headEnd/>
              <a:tailEnd/>
            </a:ln>
          </p:spPr>
          <p:txBody>
            <a:bodyPr>
              <a:spAutoFit/>
            </a:bodyPr>
            <a:lstStyle/>
            <a:p>
              <a:pPr>
                <a:spcBef>
                  <a:spcPct val="50000"/>
                </a:spcBef>
              </a:pPr>
              <a:r>
                <a:rPr lang="en-US" sz="1200" dirty="0">
                  <a:solidFill>
                    <a:schemeClr val="bg1"/>
                  </a:solidFill>
                </a:rPr>
                <a:t>~ </a:t>
              </a:r>
              <a:r>
                <a:rPr lang="en-US" sz="1200" dirty="0" smtClean="0">
                  <a:solidFill>
                    <a:schemeClr val="bg1"/>
                  </a:solidFill>
                </a:rPr>
                <a:t>-33 </a:t>
              </a:r>
              <a:r>
                <a:rPr lang="en-US" sz="1200" dirty="0">
                  <a:solidFill>
                    <a:schemeClr val="bg1"/>
                  </a:solidFill>
                </a:rPr>
                <a:t>ms</a:t>
              </a:r>
            </a:p>
          </p:txBody>
        </p:sp>
        <p:sp>
          <p:nvSpPr>
            <p:cNvPr id="39952" name="Text Box 11"/>
            <p:cNvSpPr txBox="1">
              <a:spLocks noChangeArrowheads="1"/>
            </p:cNvSpPr>
            <p:nvPr/>
          </p:nvSpPr>
          <p:spPr bwMode="auto">
            <a:xfrm>
              <a:off x="2432893" y="1846263"/>
              <a:ext cx="741114" cy="192441"/>
            </a:xfrm>
            <a:prstGeom prst="rect">
              <a:avLst/>
            </a:prstGeom>
            <a:noFill/>
            <a:ln w="9525">
              <a:noFill/>
              <a:miter lim="800000"/>
              <a:headEnd/>
              <a:tailEnd/>
            </a:ln>
          </p:spPr>
          <p:txBody>
            <a:bodyPr>
              <a:spAutoFit/>
            </a:bodyPr>
            <a:lstStyle/>
            <a:p>
              <a:pPr>
                <a:spcBef>
                  <a:spcPct val="50000"/>
                </a:spcBef>
              </a:pPr>
              <a:r>
                <a:rPr lang="en-US" sz="1200">
                  <a:solidFill>
                    <a:schemeClr val="bg1"/>
                  </a:solidFill>
                </a:rPr>
                <a:t>~ 0 ms</a:t>
              </a:r>
            </a:p>
          </p:txBody>
        </p:sp>
        <p:sp>
          <p:nvSpPr>
            <p:cNvPr id="39953" name="Text Box 12"/>
            <p:cNvSpPr txBox="1">
              <a:spLocks noChangeArrowheads="1"/>
            </p:cNvSpPr>
            <p:nvPr/>
          </p:nvSpPr>
          <p:spPr bwMode="auto">
            <a:xfrm>
              <a:off x="4656236" y="1846263"/>
              <a:ext cx="1134963" cy="287337"/>
            </a:xfrm>
            <a:prstGeom prst="rect">
              <a:avLst/>
            </a:prstGeom>
            <a:noFill/>
            <a:ln w="9525">
              <a:noFill/>
              <a:miter lim="800000"/>
              <a:headEnd/>
              <a:tailEnd/>
            </a:ln>
          </p:spPr>
          <p:txBody>
            <a:bodyPr>
              <a:spAutoFit/>
            </a:bodyPr>
            <a:lstStyle/>
            <a:p>
              <a:pPr>
                <a:spcBef>
                  <a:spcPct val="50000"/>
                </a:spcBef>
              </a:pPr>
              <a:r>
                <a:rPr lang="en-US" sz="1200" dirty="0">
                  <a:solidFill>
                    <a:schemeClr val="bg1"/>
                  </a:solidFill>
                </a:rPr>
                <a:t>~ 33 ms</a:t>
              </a:r>
            </a:p>
          </p:txBody>
        </p:sp>
      </p:grpSp>
      <p:sp>
        <p:nvSpPr>
          <p:cNvPr id="39943" name="Text Box 13"/>
          <p:cNvSpPr txBox="1">
            <a:spLocks noChangeArrowheads="1"/>
          </p:cNvSpPr>
          <p:nvPr/>
        </p:nvSpPr>
        <p:spPr bwMode="auto">
          <a:xfrm>
            <a:off x="209550" y="2906713"/>
            <a:ext cx="1009650" cy="277812"/>
          </a:xfrm>
          <a:prstGeom prst="rect">
            <a:avLst/>
          </a:prstGeom>
          <a:noFill/>
          <a:ln w="9525">
            <a:noFill/>
            <a:miter lim="800000"/>
            <a:headEnd/>
            <a:tailEnd/>
          </a:ln>
        </p:spPr>
        <p:txBody>
          <a:bodyPr>
            <a:spAutoFit/>
          </a:bodyPr>
          <a:lstStyle/>
          <a:p>
            <a:pPr>
              <a:spcBef>
                <a:spcPct val="50000"/>
              </a:spcBef>
            </a:pPr>
            <a:r>
              <a:rPr lang="en-US" sz="1200" dirty="0"/>
              <a:t>~ </a:t>
            </a:r>
            <a:r>
              <a:rPr lang="en-US" sz="1200" dirty="0" smtClean="0"/>
              <a:t>-33 </a:t>
            </a:r>
            <a:r>
              <a:rPr lang="en-US" sz="1200" dirty="0"/>
              <a:t>ms</a:t>
            </a:r>
          </a:p>
        </p:txBody>
      </p:sp>
      <p:sp>
        <p:nvSpPr>
          <p:cNvPr id="39944" name="Text Box 14"/>
          <p:cNvSpPr txBox="1">
            <a:spLocks noChangeArrowheads="1"/>
          </p:cNvSpPr>
          <p:nvPr/>
        </p:nvSpPr>
        <p:spPr bwMode="auto">
          <a:xfrm>
            <a:off x="3227388" y="2906713"/>
            <a:ext cx="741362" cy="193675"/>
          </a:xfrm>
          <a:prstGeom prst="rect">
            <a:avLst/>
          </a:prstGeom>
          <a:noFill/>
          <a:ln w="9525">
            <a:noFill/>
            <a:miter lim="800000"/>
            <a:headEnd/>
            <a:tailEnd/>
          </a:ln>
        </p:spPr>
        <p:txBody>
          <a:bodyPr>
            <a:spAutoFit/>
          </a:bodyPr>
          <a:lstStyle/>
          <a:p>
            <a:pPr>
              <a:spcBef>
                <a:spcPct val="50000"/>
              </a:spcBef>
            </a:pPr>
            <a:r>
              <a:rPr lang="en-US" sz="1200"/>
              <a:t>~ 0 ms</a:t>
            </a:r>
          </a:p>
        </p:txBody>
      </p:sp>
      <p:sp>
        <p:nvSpPr>
          <p:cNvPr id="39945" name="Text Box 15"/>
          <p:cNvSpPr txBox="1">
            <a:spLocks noChangeArrowheads="1"/>
          </p:cNvSpPr>
          <p:nvPr/>
        </p:nvSpPr>
        <p:spPr bwMode="auto">
          <a:xfrm>
            <a:off x="6191250" y="2906713"/>
            <a:ext cx="1123950" cy="277812"/>
          </a:xfrm>
          <a:prstGeom prst="rect">
            <a:avLst/>
          </a:prstGeom>
          <a:noFill/>
          <a:ln w="9525">
            <a:noFill/>
            <a:miter lim="800000"/>
            <a:headEnd/>
            <a:tailEnd/>
          </a:ln>
        </p:spPr>
        <p:txBody>
          <a:bodyPr>
            <a:spAutoFit/>
          </a:bodyPr>
          <a:lstStyle/>
          <a:p>
            <a:pPr>
              <a:spcBef>
                <a:spcPct val="50000"/>
              </a:spcBef>
            </a:pPr>
            <a:r>
              <a:rPr lang="en-US" sz="1200"/>
              <a:t>~ 33 ms</a:t>
            </a:r>
          </a:p>
        </p:txBody>
      </p:sp>
      <p:sp>
        <p:nvSpPr>
          <p:cNvPr id="39946" name="Content Placeholder 8"/>
          <p:cNvSpPr>
            <a:spLocks noGrp="1"/>
          </p:cNvSpPr>
          <p:nvPr>
            <p:ph idx="1"/>
          </p:nvPr>
        </p:nvSpPr>
        <p:spPr>
          <a:xfrm>
            <a:off x="381000" y="4648200"/>
            <a:ext cx="8524875" cy="1419225"/>
          </a:xfrm>
        </p:spPr>
        <p:txBody>
          <a:bodyPr/>
          <a:lstStyle/>
          <a:p>
            <a:r>
              <a:rPr lang="en-US" dirty="0" smtClean="0"/>
              <a:t>Standard and IR video frames show that the iron oxide particulate had already exited the nozzle and </a:t>
            </a:r>
            <a:r>
              <a:rPr lang="en-US" dirty="0" smtClean="0"/>
              <a:t>that the </a:t>
            </a:r>
            <a:r>
              <a:rPr lang="en-US" dirty="0" smtClean="0"/>
              <a:t>hydrogen jet extended between 0.3 and 0.9 m away from the nozzle before ignition occurred</a:t>
            </a:r>
          </a:p>
          <a:p>
            <a:r>
              <a:rPr lang="en-US" dirty="0" smtClean="0"/>
              <a:t>This indicates that the ignition events were not related to diffusion ignition</a:t>
            </a:r>
          </a:p>
        </p:txBody>
      </p:sp>
      <p:cxnSp>
        <p:nvCxnSpPr>
          <p:cNvPr id="19" name="Straight Arrow Connector 18"/>
          <p:cNvCxnSpPr/>
          <p:nvPr/>
        </p:nvCxnSpPr>
        <p:spPr bwMode="auto">
          <a:xfrm rot="10800000" flipV="1">
            <a:off x="3124200" y="1695450"/>
            <a:ext cx="190500" cy="171452"/>
          </a:xfrm>
          <a:prstGeom prst="straightConnector1">
            <a:avLst/>
          </a:prstGeom>
          <a:solidFill>
            <a:schemeClr val="accent1"/>
          </a:solidFill>
          <a:ln w="9525" cap="flat" cmpd="sng" algn="ctr">
            <a:solidFill>
              <a:schemeClr val="bg1"/>
            </a:solidFill>
            <a:prstDash val="solid"/>
            <a:round/>
            <a:headEnd type="none" w="med" len="med"/>
            <a:tailEnd type="triangle" w="med" len="med"/>
          </a:ln>
          <a:effectLst/>
        </p:spPr>
      </p:cxnSp>
      <p:sp>
        <p:nvSpPr>
          <p:cNvPr id="21" name="TextBox 20"/>
          <p:cNvSpPr txBox="1"/>
          <p:nvPr/>
        </p:nvSpPr>
        <p:spPr>
          <a:xfrm>
            <a:off x="3276600" y="1447800"/>
            <a:ext cx="1143000" cy="338554"/>
          </a:xfrm>
          <a:prstGeom prst="rect">
            <a:avLst/>
          </a:prstGeom>
          <a:noFill/>
        </p:spPr>
        <p:txBody>
          <a:bodyPr wrap="square" rtlCol="0">
            <a:spAutoFit/>
          </a:bodyPr>
          <a:lstStyle/>
          <a:p>
            <a:r>
              <a:rPr lang="en-US" sz="1600" dirty="0" smtClean="0">
                <a:solidFill>
                  <a:schemeClr val="bg1"/>
                </a:solidFill>
              </a:rPr>
              <a:t>Ignition</a:t>
            </a:r>
            <a:endParaRPr lang="en-US" sz="1600" dirty="0">
              <a:solidFill>
                <a:schemeClr val="bg1"/>
              </a:solidFill>
            </a:endParaRPr>
          </a:p>
        </p:txBody>
      </p:sp>
      <p:cxnSp>
        <p:nvCxnSpPr>
          <p:cNvPr id="24" name="Straight Arrow Connector 23"/>
          <p:cNvCxnSpPr/>
          <p:nvPr/>
        </p:nvCxnSpPr>
        <p:spPr bwMode="auto">
          <a:xfrm rot="5400000">
            <a:off x="4000500" y="3390900"/>
            <a:ext cx="228600" cy="152400"/>
          </a:xfrm>
          <a:prstGeom prst="straightConnector1">
            <a:avLst/>
          </a:prstGeom>
          <a:solidFill>
            <a:schemeClr val="accent1"/>
          </a:solidFill>
          <a:ln w="9525" cap="flat" cmpd="sng" algn="ctr">
            <a:solidFill>
              <a:schemeClr val="bg1"/>
            </a:solidFill>
            <a:prstDash val="solid"/>
            <a:round/>
            <a:headEnd type="none" w="med" len="med"/>
            <a:tailEnd type="triangle" w="med" len="med"/>
          </a:ln>
          <a:effectLst/>
        </p:spPr>
      </p:cxnSp>
      <p:sp>
        <p:nvSpPr>
          <p:cNvPr id="25" name="TextBox 24"/>
          <p:cNvSpPr txBox="1"/>
          <p:nvPr/>
        </p:nvSpPr>
        <p:spPr>
          <a:xfrm>
            <a:off x="4038600" y="2971800"/>
            <a:ext cx="1143000" cy="338554"/>
          </a:xfrm>
          <a:prstGeom prst="rect">
            <a:avLst/>
          </a:prstGeom>
          <a:noFill/>
        </p:spPr>
        <p:txBody>
          <a:bodyPr wrap="square" rtlCol="0">
            <a:spAutoFit/>
          </a:bodyPr>
          <a:lstStyle/>
          <a:p>
            <a:r>
              <a:rPr lang="en-US" sz="1600" dirty="0" smtClean="0">
                <a:solidFill>
                  <a:schemeClr val="bg1"/>
                </a:solidFill>
              </a:rPr>
              <a:t>Ignition</a:t>
            </a:r>
            <a:endParaRPr lang="en-US" sz="1600" dirty="0">
              <a:solidFill>
                <a:schemeClr val="bg1"/>
              </a:solidFill>
            </a:endParaRPr>
          </a:p>
        </p:txBody>
      </p:sp>
      <p:sp>
        <p:nvSpPr>
          <p:cNvPr id="28" name="TextBox 27"/>
          <p:cNvSpPr txBox="1"/>
          <p:nvPr/>
        </p:nvSpPr>
        <p:spPr>
          <a:xfrm>
            <a:off x="3261852" y="2150807"/>
            <a:ext cx="1143000" cy="338554"/>
          </a:xfrm>
          <a:prstGeom prst="rect">
            <a:avLst/>
          </a:prstGeom>
          <a:noFill/>
        </p:spPr>
        <p:txBody>
          <a:bodyPr wrap="square" rtlCol="0">
            <a:spAutoFit/>
          </a:bodyPr>
          <a:lstStyle/>
          <a:p>
            <a:r>
              <a:rPr lang="en-US" sz="1600" dirty="0" smtClean="0">
                <a:solidFill>
                  <a:schemeClr val="bg1"/>
                </a:solidFill>
              </a:rPr>
              <a:t>H</a:t>
            </a:r>
            <a:r>
              <a:rPr lang="en-US" sz="1600" baseline="-25000" dirty="0" smtClean="0">
                <a:solidFill>
                  <a:schemeClr val="bg1"/>
                </a:solidFill>
              </a:rPr>
              <a:t>2 </a:t>
            </a:r>
            <a:r>
              <a:rPr lang="en-US" sz="1600" dirty="0" smtClean="0">
                <a:solidFill>
                  <a:schemeClr val="bg1"/>
                </a:solidFill>
              </a:rPr>
              <a:t>Jet</a:t>
            </a:r>
            <a:endParaRPr lang="en-US" sz="1600" dirty="0">
              <a:solidFill>
                <a:schemeClr val="bg1"/>
              </a:solidFill>
            </a:endParaRPr>
          </a:p>
        </p:txBody>
      </p:sp>
      <p:cxnSp>
        <p:nvCxnSpPr>
          <p:cNvPr id="29" name="Straight Arrow Connector 28"/>
          <p:cNvCxnSpPr/>
          <p:nvPr/>
        </p:nvCxnSpPr>
        <p:spPr bwMode="auto">
          <a:xfrm rot="5400000" flipH="1" flipV="1">
            <a:off x="3619500" y="2095500"/>
            <a:ext cx="152400" cy="76200"/>
          </a:xfrm>
          <a:prstGeom prst="straightConnector1">
            <a:avLst/>
          </a:prstGeom>
          <a:solidFill>
            <a:schemeClr val="accent1"/>
          </a:solidFill>
          <a:ln w="9525" cap="flat" cmpd="sng" algn="ctr">
            <a:solidFill>
              <a:schemeClr val="bg1"/>
            </a:solidFill>
            <a:prstDash val="solid"/>
            <a:round/>
            <a:headEnd type="none" w="med" len="med"/>
            <a:tailEnd type="triangle" w="med" len="med"/>
          </a:ln>
          <a:effectLst/>
        </p:spPr>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p:txBody>
          <a:bodyPr/>
          <a:lstStyle/>
          <a:p>
            <a:r>
              <a:rPr lang="en-US" smtClean="0"/>
              <a:t>Static Charge Buildup: Summary</a:t>
            </a:r>
          </a:p>
        </p:txBody>
      </p:sp>
      <p:sp>
        <p:nvSpPr>
          <p:cNvPr id="46083" name="Content Placeholder 6"/>
          <p:cNvSpPr>
            <a:spLocks noGrp="1"/>
          </p:cNvSpPr>
          <p:nvPr>
            <p:ph idx="1"/>
          </p:nvPr>
        </p:nvSpPr>
        <p:spPr/>
        <p:txBody>
          <a:bodyPr/>
          <a:lstStyle/>
          <a:p>
            <a:r>
              <a:rPr lang="en-US" sz="2000" dirty="0" smtClean="0"/>
              <a:t>Iron oxide particles had positive charge in all tests</a:t>
            </a:r>
          </a:p>
          <a:p>
            <a:pPr lvl="1"/>
            <a:r>
              <a:rPr lang="en-US" dirty="0" smtClean="0">
                <a:ea typeface="ＭＳ Ｐゴシック" pitchFamily="1" charset="-128"/>
              </a:rPr>
              <a:t>Electrons were removed</a:t>
            </a:r>
          </a:p>
          <a:p>
            <a:pPr lvl="1"/>
            <a:r>
              <a:rPr lang="en-US" dirty="0" smtClean="0">
                <a:ea typeface="ＭＳ Ｐゴシック" pitchFamily="1" charset="-128"/>
              </a:rPr>
              <a:t>Iron (III) oxide produced higher charge than iron (II) oxide when a comparable mass of particulates was used </a:t>
            </a:r>
          </a:p>
          <a:p>
            <a:r>
              <a:rPr lang="en-US" sz="2000" dirty="0" smtClean="0"/>
              <a:t>Experiments showed that entrained particulates can be a source of spontaneous ignition</a:t>
            </a:r>
          </a:p>
          <a:p>
            <a:pPr lvl="1"/>
            <a:r>
              <a:rPr lang="en-US" dirty="0" smtClean="0">
                <a:ea typeface="ＭＳ Ｐゴシック" pitchFamily="1" charset="-128"/>
              </a:rPr>
              <a:t>Ungrounded plate in close proximity to a grounded probe caused ignition to occur in 6 out of 8 tests</a:t>
            </a:r>
          </a:p>
          <a:p>
            <a:r>
              <a:rPr lang="en-US" sz="2000" dirty="0" smtClean="0"/>
              <a:t>All ignition events observed in this study occurred in close proximity to ungrounded metal objects</a:t>
            </a:r>
          </a:p>
          <a:p>
            <a:pPr lvl="1"/>
            <a:r>
              <a:rPr lang="en-US" dirty="0" smtClean="0">
                <a:ea typeface="ＭＳ Ｐゴシック" pitchFamily="1" charset="-128"/>
              </a:rPr>
              <a:t>No ignition events were observed in the presence of grounded metal alone </a:t>
            </a:r>
          </a:p>
          <a:p>
            <a:r>
              <a:rPr lang="en-US" sz="2000" dirty="0" smtClean="0"/>
              <a:t>Ungrounded metal plates were charged as high as -41.5 kV with no ignition occurring</a:t>
            </a:r>
          </a:p>
          <a:p>
            <a:pPr lvl="1"/>
            <a:r>
              <a:rPr lang="en-US" dirty="0" smtClean="0">
                <a:ea typeface="ＭＳ Ｐゴシック" pitchFamily="1" charset="-128"/>
              </a:rPr>
              <a:t>Result suggests </a:t>
            </a:r>
            <a:r>
              <a:rPr lang="en-US" dirty="0" smtClean="0">
                <a:ea typeface="ＭＳ Ｐゴシック" pitchFamily="1" charset="-128"/>
              </a:rPr>
              <a:t>that inducing </a:t>
            </a:r>
            <a:r>
              <a:rPr lang="en-US" dirty="0" smtClean="0">
                <a:ea typeface="ＭＳ Ｐゴシック" pitchFamily="1" charset="-128"/>
              </a:rPr>
              <a:t>a corona discharge with electrified particulate is unlikely for the geometries studied</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Content Placeholder 2"/>
          <p:cNvSpPr>
            <a:spLocks noGrp="1"/>
          </p:cNvSpPr>
          <p:nvPr>
            <p:ph idx="1"/>
          </p:nvPr>
        </p:nvSpPr>
        <p:spPr>
          <a:xfrm>
            <a:off x="2590800" y="2438400"/>
            <a:ext cx="6467475" cy="4087812"/>
          </a:xfrm>
        </p:spPr>
        <p:txBody>
          <a:bodyPr/>
          <a:lstStyle/>
          <a:p>
            <a:pPr marL="0" indent="0">
              <a:buNone/>
            </a:pPr>
            <a:r>
              <a:rPr lang="en-US" dirty="0" smtClean="0"/>
              <a:t>This work was supported by the U.S. Department of Energy, Office of Energy Efficiency and Renewable Energy, Hydrogen, Fuel Cells and Infrastructure Technologies Program under the Codes and Standards subprogram element managed by Antonio Ruiz.</a:t>
            </a:r>
          </a:p>
          <a:p>
            <a:endParaRPr lang="en-US" dirty="0"/>
          </a:p>
        </p:txBody>
      </p:sp>
      <p:sp>
        <p:nvSpPr>
          <p:cNvPr id="4" name="Slide Number Placeholder 3"/>
          <p:cNvSpPr>
            <a:spLocks noGrp="1"/>
          </p:cNvSpPr>
          <p:nvPr>
            <p:ph type="sldNum" sz="quarter" idx="10"/>
          </p:nvPr>
        </p:nvSpPr>
        <p:spPr/>
        <p:txBody>
          <a:bodyPr/>
          <a:lstStyle/>
          <a:p>
            <a:pPr>
              <a:defRPr/>
            </a:pPr>
            <a:fld id="{D51C889A-DC31-46CD-A2D1-19EE18436A23}" type="slidenum">
              <a:rPr lang="en-US" smtClean="0"/>
              <a:pPr>
                <a:defRPr/>
              </a:pPr>
              <a:t>28</a:t>
            </a:fld>
            <a:endParaRPr lang="en-US"/>
          </a:p>
        </p:txBody>
      </p:sp>
      <p:pic>
        <p:nvPicPr>
          <p:cNvPr id="7" name="Picture 7" descr="Official-DOE-Seal_Web_Post"/>
          <p:cNvPicPr>
            <a:picLocks noChangeAspect="1" noChangeArrowheads="1"/>
          </p:cNvPicPr>
          <p:nvPr/>
        </p:nvPicPr>
        <p:blipFill>
          <a:blip r:embed="rId3"/>
          <a:srcRect/>
          <a:stretch>
            <a:fillRect/>
          </a:stretch>
        </p:blipFill>
        <p:spPr bwMode="auto">
          <a:xfrm>
            <a:off x="685800" y="2514600"/>
            <a:ext cx="1600200" cy="1600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2B2A3844-C02F-4C31-8FDF-51CE66B7AF0E}" type="slidenum">
              <a:rPr lang="en-US" smtClean="0"/>
              <a:pPr/>
              <a:t>29</a:t>
            </a:fld>
            <a:endParaRPr lang="en-US" smtClean="0"/>
          </a:p>
        </p:txBody>
      </p:sp>
      <p:sp>
        <p:nvSpPr>
          <p:cNvPr id="5" name="Rectangle 2"/>
          <p:cNvSpPr txBox="1">
            <a:spLocks noChangeArrowheads="1"/>
          </p:cNvSpPr>
          <p:nvPr/>
        </p:nvSpPr>
        <p:spPr bwMode="auto">
          <a:xfrm>
            <a:off x="2954338" y="3005138"/>
            <a:ext cx="2886075" cy="363537"/>
          </a:xfrm>
          <a:prstGeom prst="rect">
            <a:avLst/>
          </a:prstGeom>
          <a:noFill/>
          <a:ln w="9525">
            <a:noFill/>
            <a:miter lim="800000"/>
            <a:headEnd/>
            <a:tailEnd/>
          </a:ln>
        </p:spPr>
        <p:txBody>
          <a:bodyPr lIns="92075" tIns="46038" rIns="92075" bIns="46038"/>
          <a:lstStyle/>
          <a:p>
            <a:pPr marL="168275" indent="-168275" algn="ctr">
              <a:spcBef>
                <a:spcPct val="10000"/>
              </a:spcBef>
              <a:buClr>
                <a:srgbClr val="0A2972"/>
              </a:buClr>
              <a:defRPr/>
            </a:pPr>
            <a:r>
              <a:rPr lang="en-US" sz="3200" b="0" kern="0" dirty="0" smtClean="0">
                <a:latin typeface="+mn-lt"/>
              </a:rPr>
              <a:t>Questions?</a:t>
            </a:r>
            <a:endParaRPr lang="en-US" sz="3200" b="0" kern="0" dirty="0">
              <a:latin typeface="+mn-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5943599"/>
            <a:ext cx="9144000" cy="7834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15362" name="Slide Number Placeholder 2"/>
          <p:cNvSpPr>
            <a:spLocks noGrp="1"/>
          </p:cNvSpPr>
          <p:nvPr>
            <p:ph type="sldNum" sz="quarter" idx="10"/>
          </p:nvPr>
        </p:nvSpPr>
        <p:spPr>
          <a:noFill/>
        </p:spPr>
        <p:txBody>
          <a:bodyPr/>
          <a:lstStyle/>
          <a:p>
            <a:fld id="{2156FDAD-1B8F-4592-94C7-D167ABBC723A}" type="slidenum">
              <a:rPr lang="en-US" smtClean="0"/>
              <a:pPr/>
              <a:t>3</a:t>
            </a:fld>
            <a:endParaRPr lang="en-US" smtClean="0"/>
          </a:p>
        </p:txBody>
      </p:sp>
      <p:sp>
        <p:nvSpPr>
          <p:cNvPr id="15363" name="Text Box 3"/>
          <p:cNvSpPr txBox="1">
            <a:spLocks noChangeArrowheads="1"/>
          </p:cNvSpPr>
          <p:nvPr/>
        </p:nvSpPr>
        <p:spPr bwMode="auto">
          <a:xfrm>
            <a:off x="228601" y="990600"/>
            <a:ext cx="4876800" cy="707886"/>
          </a:xfrm>
          <a:prstGeom prst="rect">
            <a:avLst/>
          </a:prstGeom>
          <a:noFill/>
          <a:ln w="9525">
            <a:noFill/>
            <a:miter lim="800000"/>
            <a:headEnd/>
            <a:tailEnd/>
          </a:ln>
        </p:spPr>
        <p:txBody>
          <a:bodyPr wrap="square">
            <a:spAutoFit/>
          </a:bodyPr>
          <a:lstStyle/>
          <a:p>
            <a:r>
              <a:rPr lang="en-GB" sz="1000" b="0" dirty="0" err="1" smtClean="0"/>
              <a:t>Groethe</a:t>
            </a:r>
            <a:r>
              <a:rPr lang="en-GB" sz="1000" b="0" dirty="0" smtClean="0"/>
              <a:t>, M., Merilo, E., Colton, J., Chiba, S., Sato, Y. and </a:t>
            </a:r>
            <a:r>
              <a:rPr lang="en-GB" sz="1000" b="0" dirty="0" err="1" smtClean="0"/>
              <a:t>Iwabuchi</a:t>
            </a:r>
            <a:r>
              <a:rPr lang="en-GB" sz="1000" b="0" dirty="0" smtClean="0"/>
              <a:t>, H., Large-scale Hydrogen Deflagrations and Detonations, </a:t>
            </a:r>
            <a:r>
              <a:rPr lang="en-GB" sz="1000" b="0" i="1" dirty="0" smtClean="0"/>
              <a:t>International Journal of Hydrogen Energy</a:t>
            </a:r>
            <a:r>
              <a:rPr lang="en-GB" sz="1000" b="0" dirty="0" smtClean="0"/>
              <a:t>, 32(13), 2007, pp. 2125-2133.</a:t>
            </a:r>
            <a:endParaRPr lang="en-US" sz="1000" b="0" dirty="0" smtClean="0"/>
          </a:p>
          <a:p>
            <a:r>
              <a:rPr kumimoji="0" lang="en-US" sz="1000" b="0" dirty="0" smtClean="0">
                <a:latin typeface="Helvetica" pitchFamily="34" charset="0"/>
              </a:rPr>
              <a:t>.</a:t>
            </a:r>
            <a:endParaRPr kumimoji="0" lang="en-US" sz="1000" b="0" dirty="0">
              <a:latin typeface="Helvetica" pitchFamily="34" charset="0"/>
            </a:endParaRPr>
          </a:p>
        </p:txBody>
      </p:sp>
      <p:sp>
        <p:nvSpPr>
          <p:cNvPr id="15364" name="Rectangle 4"/>
          <p:cNvSpPr>
            <a:spLocks noGrp="1" noChangeArrowheads="1"/>
          </p:cNvSpPr>
          <p:nvPr>
            <p:ph type="title"/>
          </p:nvPr>
        </p:nvSpPr>
        <p:spPr/>
        <p:txBody>
          <a:bodyPr/>
          <a:lstStyle/>
          <a:p>
            <a:r>
              <a:rPr lang="en-US" dirty="0" smtClean="0"/>
              <a:t>Spontaneous Ignition: Example</a:t>
            </a:r>
          </a:p>
        </p:txBody>
      </p:sp>
      <p:pic>
        <p:nvPicPr>
          <p:cNvPr id="15365" name="Picture 5"/>
          <p:cNvPicPr>
            <a:picLocks noChangeAspect="1" noChangeArrowheads="1"/>
          </p:cNvPicPr>
          <p:nvPr/>
        </p:nvPicPr>
        <p:blipFill>
          <a:blip r:embed="rId4"/>
          <a:srcRect/>
          <a:stretch>
            <a:fillRect/>
          </a:stretch>
        </p:blipFill>
        <p:spPr bwMode="auto">
          <a:xfrm>
            <a:off x="5334000" y="4114800"/>
            <a:ext cx="3429000" cy="2357438"/>
          </a:xfrm>
          <a:prstGeom prst="rect">
            <a:avLst/>
          </a:prstGeom>
          <a:noFill/>
          <a:ln w="9525">
            <a:noFill/>
            <a:miter lim="800000"/>
            <a:headEnd/>
            <a:tailEnd/>
          </a:ln>
        </p:spPr>
      </p:pic>
      <p:sp>
        <p:nvSpPr>
          <p:cNvPr id="15366" name="Text Box 6"/>
          <p:cNvSpPr txBox="1">
            <a:spLocks noChangeArrowheads="1"/>
          </p:cNvSpPr>
          <p:nvPr/>
        </p:nvSpPr>
        <p:spPr bwMode="auto">
          <a:xfrm>
            <a:off x="2857500" y="1400175"/>
            <a:ext cx="2209800" cy="457200"/>
          </a:xfrm>
          <a:prstGeom prst="rect">
            <a:avLst/>
          </a:prstGeom>
          <a:noFill/>
          <a:ln w="12700">
            <a:noFill/>
            <a:miter lim="800000"/>
            <a:headEnd/>
            <a:tailEnd/>
          </a:ln>
        </p:spPr>
        <p:txBody>
          <a:bodyPr anchor="ctr">
            <a:spAutoFit/>
          </a:bodyPr>
          <a:lstStyle/>
          <a:p>
            <a:pPr algn="ctr">
              <a:lnSpc>
                <a:spcPct val="120000"/>
              </a:lnSpc>
              <a:spcBef>
                <a:spcPct val="20000"/>
              </a:spcBef>
            </a:pPr>
            <a:r>
              <a:rPr kumimoji="0" lang="en-US" sz="1800" b="0" dirty="0" smtClean="0">
                <a:latin typeface="Geneva" charset="0"/>
              </a:rPr>
              <a:t>High-Speed</a:t>
            </a:r>
            <a:r>
              <a:rPr kumimoji="0" lang="en-US" sz="2000" b="0" dirty="0" smtClean="0">
                <a:latin typeface="Geneva" charset="0"/>
              </a:rPr>
              <a:t> </a:t>
            </a:r>
            <a:r>
              <a:rPr kumimoji="0" lang="en-US" sz="1800" b="0" dirty="0">
                <a:latin typeface="Geneva" charset="0"/>
              </a:rPr>
              <a:t>Video</a:t>
            </a:r>
          </a:p>
        </p:txBody>
      </p:sp>
      <p:pic>
        <p:nvPicPr>
          <p:cNvPr id="15368" name="Picture 8"/>
          <p:cNvPicPr>
            <a:picLocks noChangeAspect="1" noChangeArrowheads="1"/>
          </p:cNvPicPr>
          <p:nvPr/>
        </p:nvPicPr>
        <p:blipFill>
          <a:blip r:embed="rId5"/>
          <a:srcRect l="9756"/>
          <a:stretch>
            <a:fillRect/>
          </a:stretch>
        </p:blipFill>
        <p:spPr bwMode="auto">
          <a:xfrm>
            <a:off x="228600" y="2971800"/>
            <a:ext cx="2373313" cy="3505200"/>
          </a:xfrm>
          <a:prstGeom prst="rect">
            <a:avLst/>
          </a:prstGeom>
          <a:noFill/>
          <a:ln w="9525">
            <a:noFill/>
            <a:miter lim="800000"/>
            <a:headEnd/>
            <a:tailEnd/>
          </a:ln>
        </p:spPr>
      </p:pic>
      <p:pic>
        <p:nvPicPr>
          <p:cNvPr id="15369" name="Picture 9" descr="NEDO seal"/>
          <p:cNvPicPr>
            <a:picLocks noChangeAspect="1" noChangeArrowheads="1"/>
          </p:cNvPicPr>
          <p:nvPr/>
        </p:nvPicPr>
        <p:blipFill>
          <a:blip r:embed="rId6"/>
          <a:srcRect/>
          <a:stretch>
            <a:fillRect/>
          </a:stretch>
        </p:blipFill>
        <p:spPr bwMode="auto">
          <a:xfrm>
            <a:off x="457200" y="2249488"/>
            <a:ext cx="685800" cy="571500"/>
          </a:xfrm>
          <a:prstGeom prst="rect">
            <a:avLst/>
          </a:prstGeom>
          <a:noFill/>
          <a:ln w="9525">
            <a:noFill/>
            <a:miter lim="800000"/>
            <a:headEnd/>
            <a:tailEnd/>
          </a:ln>
        </p:spPr>
      </p:pic>
      <p:pic>
        <p:nvPicPr>
          <p:cNvPr id="15370" name="Picture 10" descr="IAE logo_a"/>
          <p:cNvPicPr>
            <a:picLocks noChangeAspect="1" noChangeArrowheads="1"/>
          </p:cNvPicPr>
          <p:nvPr/>
        </p:nvPicPr>
        <p:blipFill>
          <a:blip r:embed="rId7"/>
          <a:srcRect/>
          <a:stretch>
            <a:fillRect/>
          </a:stretch>
        </p:blipFill>
        <p:spPr bwMode="auto">
          <a:xfrm>
            <a:off x="1447800" y="2286000"/>
            <a:ext cx="914400" cy="496888"/>
          </a:xfrm>
          <a:prstGeom prst="rect">
            <a:avLst/>
          </a:prstGeom>
          <a:noFill/>
          <a:ln w="9525">
            <a:noFill/>
            <a:miter lim="800000"/>
            <a:headEnd/>
            <a:tailEnd/>
          </a:ln>
        </p:spPr>
      </p:pic>
      <p:sp>
        <p:nvSpPr>
          <p:cNvPr id="15371" name="Rectangle 11"/>
          <p:cNvSpPr>
            <a:spLocks noChangeArrowheads="1"/>
          </p:cNvSpPr>
          <p:nvPr/>
        </p:nvSpPr>
        <p:spPr bwMode="auto">
          <a:xfrm>
            <a:off x="0" y="1600200"/>
            <a:ext cx="2895600" cy="641350"/>
          </a:xfrm>
          <a:prstGeom prst="rect">
            <a:avLst/>
          </a:prstGeom>
          <a:noFill/>
          <a:ln w="9525">
            <a:noFill/>
            <a:miter lim="800000"/>
            <a:headEnd/>
            <a:tailEnd/>
          </a:ln>
        </p:spPr>
        <p:txBody>
          <a:bodyPr>
            <a:spAutoFit/>
          </a:bodyPr>
          <a:lstStyle/>
          <a:p>
            <a:pPr algn="ctr"/>
            <a:r>
              <a:rPr kumimoji="0" lang="en-US" altLang="ja-JP" sz="1800" dirty="0">
                <a:solidFill>
                  <a:schemeClr val="tx2"/>
                </a:solidFill>
              </a:rPr>
              <a:t>Study performed for </a:t>
            </a:r>
            <a:br>
              <a:rPr kumimoji="0" lang="en-US" altLang="ja-JP" sz="1800" dirty="0">
                <a:solidFill>
                  <a:schemeClr val="tx2"/>
                </a:solidFill>
              </a:rPr>
            </a:br>
            <a:r>
              <a:rPr kumimoji="0" lang="en-US" altLang="ja-JP" sz="1800" dirty="0" err="1">
                <a:solidFill>
                  <a:schemeClr val="tx2"/>
                </a:solidFill>
              </a:rPr>
              <a:t>NEDO</a:t>
            </a:r>
            <a:r>
              <a:rPr kumimoji="0" lang="en-US" altLang="ja-JP" sz="1800" dirty="0">
                <a:solidFill>
                  <a:schemeClr val="tx2"/>
                </a:solidFill>
              </a:rPr>
              <a:t> and </a:t>
            </a:r>
            <a:r>
              <a:rPr kumimoji="0" lang="en-US" altLang="ja-JP" sz="1800" dirty="0" err="1">
                <a:solidFill>
                  <a:schemeClr val="tx2"/>
                </a:solidFill>
              </a:rPr>
              <a:t>IAE</a:t>
            </a:r>
            <a:r>
              <a:rPr kumimoji="0" lang="en-US" altLang="ja-JP" sz="1800" dirty="0">
                <a:solidFill>
                  <a:schemeClr val="tx2"/>
                </a:solidFill>
              </a:rPr>
              <a:t> in Japan</a:t>
            </a:r>
            <a:endParaRPr kumimoji="0" lang="en-US" sz="1800" dirty="0">
              <a:solidFill>
                <a:schemeClr val="tx2"/>
              </a:solidFill>
            </a:endParaRPr>
          </a:p>
        </p:txBody>
      </p:sp>
      <p:sp>
        <p:nvSpPr>
          <p:cNvPr id="15372" name="Text Box 12"/>
          <p:cNvSpPr txBox="1">
            <a:spLocks noChangeArrowheads="1"/>
          </p:cNvSpPr>
          <p:nvPr/>
        </p:nvSpPr>
        <p:spPr bwMode="auto">
          <a:xfrm>
            <a:off x="5181600" y="1066800"/>
            <a:ext cx="3962400" cy="2840038"/>
          </a:xfrm>
          <a:prstGeom prst="rect">
            <a:avLst/>
          </a:prstGeom>
          <a:noFill/>
          <a:ln w="9525">
            <a:noFill/>
            <a:miter lim="800000"/>
            <a:headEnd/>
            <a:tailEnd/>
          </a:ln>
        </p:spPr>
        <p:txBody>
          <a:bodyPr>
            <a:spAutoFit/>
          </a:bodyPr>
          <a:lstStyle/>
          <a:p>
            <a:pPr marL="177800" indent="-177800">
              <a:spcBef>
                <a:spcPct val="50000"/>
              </a:spcBef>
              <a:buClr>
                <a:schemeClr val="tx2"/>
              </a:buClr>
              <a:buSzPct val="115000"/>
              <a:buFont typeface="Times" pitchFamily="18" charset="0"/>
              <a:buChar char="•"/>
            </a:pPr>
            <a:r>
              <a:rPr kumimoji="0" lang="en-US" sz="1800" b="0" dirty="0">
                <a:latin typeface="Helvetica" pitchFamily="34" charset="0"/>
              </a:rPr>
              <a:t>Ignition occurred 100% of time for release pressures above 24 </a:t>
            </a:r>
            <a:r>
              <a:rPr kumimoji="0" lang="en-US" sz="1800" b="0" dirty="0" err="1">
                <a:latin typeface="Helvetica" pitchFamily="34" charset="0"/>
              </a:rPr>
              <a:t>atm</a:t>
            </a:r>
            <a:r>
              <a:rPr kumimoji="0" lang="en-US" sz="1800" b="0" dirty="0">
                <a:latin typeface="Helvetica" pitchFamily="34" charset="0"/>
              </a:rPr>
              <a:t> and leak diameters of 42 </a:t>
            </a:r>
            <a:r>
              <a:rPr kumimoji="0" lang="en-US" sz="1800" b="0" dirty="0" smtClean="0">
                <a:latin typeface="Helvetica" pitchFamily="34" charset="0"/>
              </a:rPr>
              <a:t>mm</a:t>
            </a:r>
            <a:endParaRPr kumimoji="0" lang="en-US" sz="1800" b="0" dirty="0">
              <a:latin typeface="Helvetica" pitchFamily="34" charset="0"/>
            </a:endParaRPr>
          </a:p>
          <a:p>
            <a:pPr marL="177800" indent="-177800">
              <a:spcBef>
                <a:spcPct val="50000"/>
              </a:spcBef>
              <a:buClr>
                <a:schemeClr val="tx2"/>
              </a:buClr>
              <a:buSzPct val="115000"/>
              <a:buFont typeface="Times" pitchFamily="18" charset="0"/>
              <a:buChar char="•"/>
            </a:pPr>
            <a:r>
              <a:rPr kumimoji="0" lang="en-US" sz="1800" b="0" dirty="0">
                <a:latin typeface="Helvetica" pitchFamily="34" charset="0"/>
              </a:rPr>
              <a:t>Ignition location occurred near equipment support </a:t>
            </a:r>
            <a:r>
              <a:rPr kumimoji="0" lang="en-US" sz="1800" b="0" dirty="0" smtClean="0">
                <a:latin typeface="Helvetica" pitchFamily="34" charset="0"/>
              </a:rPr>
              <a:t>struts</a:t>
            </a:r>
            <a:endParaRPr kumimoji="0" lang="en-US" sz="1800" b="0" dirty="0">
              <a:latin typeface="Helvetica" pitchFamily="34" charset="0"/>
            </a:endParaRPr>
          </a:p>
          <a:p>
            <a:pPr marL="177800" indent="-177800">
              <a:spcBef>
                <a:spcPct val="50000"/>
              </a:spcBef>
              <a:buClr>
                <a:schemeClr val="tx2"/>
              </a:buClr>
              <a:buSzPct val="115000"/>
              <a:buFont typeface="Times" pitchFamily="18" charset="0"/>
              <a:buChar char="•"/>
            </a:pPr>
            <a:r>
              <a:rPr kumimoji="0" lang="en-US" sz="1800" b="0" dirty="0" smtClean="0">
                <a:latin typeface="Helvetica" pitchFamily="34" charset="0"/>
              </a:rPr>
              <a:t>The </a:t>
            </a:r>
            <a:r>
              <a:rPr kumimoji="0" lang="en-US" sz="1800" b="0" dirty="0">
                <a:latin typeface="Helvetica" pitchFamily="34" charset="0"/>
              </a:rPr>
              <a:t>ignition point is </a:t>
            </a:r>
            <a:r>
              <a:rPr kumimoji="0" lang="en-US" sz="1800" b="0" dirty="0" smtClean="0">
                <a:latin typeface="Helvetica" pitchFamily="34" charset="0"/>
              </a:rPr>
              <a:t>6 </a:t>
            </a:r>
            <a:r>
              <a:rPr kumimoji="0" lang="en-US" sz="1800" b="0" dirty="0">
                <a:latin typeface="Helvetica" pitchFamily="34" charset="0"/>
              </a:rPr>
              <a:t>m above the jet exit and in subsonic flow. </a:t>
            </a:r>
            <a:r>
              <a:rPr kumimoji="0" lang="en-US" sz="1800" b="0" dirty="0">
                <a:solidFill>
                  <a:srgbClr val="FF0000"/>
                </a:solidFill>
                <a:latin typeface="Helvetica" pitchFamily="34" charset="0"/>
              </a:rPr>
              <a:t>Thus, shock heating is </a:t>
            </a:r>
            <a:r>
              <a:rPr kumimoji="0" lang="en-US" sz="1800" b="0" i="1" u="sng" dirty="0">
                <a:solidFill>
                  <a:srgbClr val="FF0000"/>
                </a:solidFill>
                <a:latin typeface="Helvetica" pitchFamily="34" charset="0"/>
              </a:rPr>
              <a:t>not</a:t>
            </a:r>
            <a:r>
              <a:rPr kumimoji="0" lang="en-US" sz="1800" b="0" dirty="0">
                <a:solidFill>
                  <a:srgbClr val="FF0000"/>
                </a:solidFill>
                <a:latin typeface="Helvetica" pitchFamily="34" charset="0"/>
              </a:rPr>
              <a:t> the ignition source. </a:t>
            </a:r>
          </a:p>
        </p:txBody>
      </p:sp>
      <p:pic>
        <p:nvPicPr>
          <p:cNvPr id="13" name="Merilo_E - WIP - Large Release FY04_0002.avi">
            <a:hlinkClick r:id="" action="ppaction://media"/>
          </p:cNvPr>
          <p:cNvPicPr>
            <a:picLocks noRot="1" noChangeAspect="1"/>
          </p:cNvPicPr>
          <p:nvPr>
            <a:videoFile r:link="rId1"/>
          </p:nvPr>
        </p:nvPicPr>
        <p:blipFill>
          <a:blip r:embed="rId8"/>
          <a:stretch>
            <a:fillRect/>
          </a:stretch>
        </p:blipFill>
        <p:spPr>
          <a:xfrm>
            <a:off x="2819400" y="1851660"/>
            <a:ext cx="2312670" cy="462534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Discharge Mechanisms: Spark Discharge</a:t>
            </a:r>
          </a:p>
        </p:txBody>
      </p:sp>
      <p:sp>
        <p:nvSpPr>
          <p:cNvPr id="10243" name="Content Placeholder 2"/>
          <p:cNvSpPr>
            <a:spLocks noGrp="1"/>
          </p:cNvSpPr>
          <p:nvPr>
            <p:ph idx="1"/>
          </p:nvPr>
        </p:nvSpPr>
        <p:spPr>
          <a:xfrm>
            <a:off x="457200" y="1066800"/>
            <a:ext cx="5857875" cy="4773612"/>
          </a:xfrm>
        </p:spPr>
        <p:txBody>
          <a:bodyPr/>
          <a:lstStyle/>
          <a:p>
            <a:pPr>
              <a:spcBef>
                <a:spcPts val="1200"/>
              </a:spcBef>
            </a:pPr>
            <a:r>
              <a:rPr lang="en-US" sz="2400" dirty="0" smtClean="0"/>
              <a:t>Occurs when isolated conductors in close proximity are charged to different electrostatic potentials</a:t>
            </a:r>
          </a:p>
          <a:p>
            <a:pPr lvl="1">
              <a:spcBef>
                <a:spcPts val="1200"/>
              </a:spcBef>
            </a:pPr>
            <a:r>
              <a:rPr lang="en-US" dirty="0" smtClean="0">
                <a:ea typeface="ＭＳ Ｐゴシック" pitchFamily="1" charset="-128"/>
              </a:rPr>
              <a:t>Electric field is formed</a:t>
            </a:r>
          </a:p>
          <a:p>
            <a:pPr lvl="1">
              <a:spcBef>
                <a:spcPts val="1200"/>
              </a:spcBef>
            </a:pPr>
            <a:r>
              <a:rPr lang="en-US" dirty="0" smtClean="0">
                <a:ea typeface="ＭＳ Ｐゴシック" pitchFamily="1" charset="-128"/>
              </a:rPr>
              <a:t>If the field strength exceeds the breakdown strength of the surrounding atmosphere, a spark discharge can result</a:t>
            </a:r>
          </a:p>
          <a:p>
            <a:pPr lvl="2">
              <a:spcBef>
                <a:spcPts val="1200"/>
              </a:spcBef>
            </a:pPr>
            <a:r>
              <a:rPr lang="en-US" dirty="0" smtClean="0">
                <a:ea typeface="ＭＳ Ｐゴシック" pitchFamily="1" charset="-128"/>
              </a:rPr>
              <a:t>Breakdown strength </a:t>
            </a:r>
            <a:r>
              <a:rPr lang="en-US" dirty="0" smtClean="0">
                <a:ea typeface="ＭＳ Ｐゴシック" pitchFamily="1" charset="-128"/>
              </a:rPr>
              <a:t>about is </a:t>
            </a:r>
            <a:r>
              <a:rPr lang="en-US" dirty="0" smtClean="0">
                <a:ea typeface="ＭＳ Ｐゴシック" pitchFamily="1" charset="-128"/>
              </a:rPr>
              <a:t>30 kV/cm under normal atmospheric conditions</a:t>
            </a:r>
            <a:endParaRPr lang="en-US" dirty="0" smtClean="0">
              <a:solidFill>
                <a:schemeClr val="bg1">
                  <a:lumMod val="65000"/>
                </a:schemeClr>
              </a:solidFill>
              <a:ea typeface="ＭＳ Ｐゴシック" pitchFamily="1" charset="-128"/>
            </a:endParaRPr>
          </a:p>
          <a:p>
            <a:pPr>
              <a:spcBef>
                <a:spcPts val="1200"/>
              </a:spcBef>
            </a:pPr>
            <a:r>
              <a:rPr lang="en-US" sz="2400" dirty="0" smtClean="0"/>
              <a:t>A spark discharge is a discrete discharge where a single plasma channel is formed across the gap between the conductors</a:t>
            </a:r>
          </a:p>
          <a:p>
            <a:endParaRPr lang="en-US" dirty="0" smtClean="0"/>
          </a:p>
          <a:p>
            <a:endParaRPr lang="en-US" dirty="0" smtClean="0"/>
          </a:p>
        </p:txBody>
      </p:sp>
      <p:sp>
        <p:nvSpPr>
          <p:cNvPr id="10244" name="Slide Number Placeholder 3"/>
          <p:cNvSpPr>
            <a:spLocks noGrp="1"/>
          </p:cNvSpPr>
          <p:nvPr>
            <p:ph type="sldNum" sz="quarter" idx="10"/>
          </p:nvPr>
        </p:nvSpPr>
        <p:spPr>
          <a:noFill/>
        </p:spPr>
        <p:txBody>
          <a:bodyPr/>
          <a:lstStyle/>
          <a:p>
            <a:fld id="{9491963E-3751-4774-9FFC-A8419C18C43A}" type="slidenum">
              <a:rPr lang="en-US" smtClean="0"/>
              <a:pPr/>
              <a:t>30</a:t>
            </a:fld>
            <a:endParaRPr lang="en-US" smtClean="0"/>
          </a:p>
        </p:txBody>
      </p:sp>
      <p:grpSp>
        <p:nvGrpSpPr>
          <p:cNvPr id="2" name="Group 42"/>
          <p:cNvGrpSpPr/>
          <p:nvPr/>
        </p:nvGrpSpPr>
        <p:grpSpPr>
          <a:xfrm>
            <a:off x="6553200" y="1828800"/>
            <a:ext cx="2209800" cy="2514600"/>
            <a:chOff x="2590800" y="2209800"/>
            <a:chExt cx="2209800" cy="2514600"/>
          </a:xfrm>
        </p:grpSpPr>
        <p:sp>
          <p:nvSpPr>
            <p:cNvPr id="44" name="Oval 43"/>
            <p:cNvSpPr/>
            <p:nvPr/>
          </p:nvSpPr>
          <p:spPr bwMode="auto">
            <a:xfrm>
              <a:off x="3657600" y="2590800"/>
              <a:ext cx="609600" cy="457200"/>
            </a:xfrm>
            <a:prstGeom prst="ellipse">
              <a:avLst/>
            </a:prstGeom>
            <a:solidFill>
              <a:srgbClr val="C8CAEE"/>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cxnSp>
          <p:nvCxnSpPr>
            <p:cNvPr id="45" name="Straight Connector 44"/>
            <p:cNvCxnSpPr>
              <a:stCxn id="44" idx="0"/>
            </p:cNvCxnSpPr>
            <p:nvPr/>
          </p:nvCxnSpPr>
          <p:spPr bwMode="auto">
            <a:xfrm rot="5400000" flipH="1" flipV="1">
              <a:off x="3771900" y="2400300"/>
              <a:ext cx="381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rot="10800000">
              <a:off x="2819400" y="2209800"/>
              <a:ext cx="1143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5400000">
              <a:off x="2438400" y="2590800"/>
              <a:ext cx="762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10800000">
              <a:off x="2590800" y="2971800"/>
              <a:ext cx="457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rot="10800000">
              <a:off x="2647950" y="3048000"/>
              <a:ext cx="342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10800000">
              <a:off x="2733675" y="3124200"/>
              <a:ext cx="1714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1" name="Freeform 50"/>
            <p:cNvSpPr/>
            <p:nvPr/>
          </p:nvSpPr>
          <p:spPr bwMode="auto">
            <a:xfrm rot="10800000">
              <a:off x="3581400" y="3048000"/>
              <a:ext cx="457199" cy="762000"/>
            </a:xfrm>
            <a:custGeom>
              <a:avLst/>
              <a:gdLst>
                <a:gd name="connsiteX0" fmla="*/ 634181 w 1238865"/>
                <a:gd name="connsiteY0" fmla="*/ 339213 h 2079523"/>
                <a:gd name="connsiteX1" fmla="*/ 221226 w 1238865"/>
                <a:gd name="connsiteY1" fmla="*/ 1253613 h 2079523"/>
                <a:gd name="connsiteX2" fmla="*/ 840659 w 1238865"/>
                <a:gd name="connsiteY2" fmla="*/ 1135626 h 2079523"/>
                <a:gd name="connsiteX3" fmla="*/ 339213 w 1238865"/>
                <a:gd name="connsiteY3" fmla="*/ 2079523 h 2079523"/>
                <a:gd name="connsiteX4" fmla="*/ 1238865 w 1238865"/>
                <a:gd name="connsiteY4" fmla="*/ 943897 h 2079523"/>
                <a:gd name="connsiteX5" fmla="*/ 457200 w 1238865"/>
                <a:gd name="connsiteY5" fmla="*/ 1047136 h 2079523"/>
                <a:gd name="connsiteX6" fmla="*/ 825910 w 1238865"/>
                <a:gd name="connsiteY6" fmla="*/ 309716 h 2079523"/>
                <a:gd name="connsiteX7" fmla="*/ 634181 w 1238865"/>
                <a:gd name="connsiteY7" fmla="*/ 324465 h 2079523"/>
                <a:gd name="connsiteX8" fmla="*/ 162233 w 1238865"/>
                <a:gd name="connsiteY8" fmla="*/ 0 h 2079523"/>
                <a:gd name="connsiteX9" fmla="*/ 0 w 1238865"/>
                <a:gd name="connsiteY9" fmla="*/ 339213 h 2079523"/>
                <a:gd name="connsiteX0" fmla="*/ 471948 w 1076632"/>
                <a:gd name="connsiteY0" fmla="*/ 339213 h 2079523"/>
                <a:gd name="connsiteX1" fmla="*/ 58993 w 1076632"/>
                <a:gd name="connsiteY1" fmla="*/ 1253613 h 2079523"/>
                <a:gd name="connsiteX2" fmla="*/ 678426 w 1076632"/>
                <a:gd name="connsiteY2" fmla="*/ 1135626 h 2079523"/>
                <a:gd name="connsiteX3" fmla="*/ 176980 w 1076632"/>
                <a:gd name="connsiteY3" fmla="*/ 2079523 h 2079523"/>
                <a:gd name="connsiteX4" fmla="*/ 1076632 w 1076632"/>
                <a:gd name="connsiteY4" fmla="*/ 943897 h 2079523"/>
                <a:gd name="connsiteX5" fmla="*/ 294967 w 1076632"/>
                <a:gd name="connsiteY5" fmla="*/ 1047136 h 2079523"/>
                <a:gd name="connsiteX6" fmla="*/ 663677 w 1076632"/>
                <a:gd name="connsiteY6" fmla="*/ 309716 h 2079523"/>
                <a:gd name="connsiteX7" fmla="*/ 471948 w 1076632"/>
                <a:gd name="connsiteY7" fmla="*/ 324465 h 2079523"/>
                <a:gd name="connsiteX8" fmla="*/ 0 w 1076632"/>
                <a:gd name="connsiteY8" fmla="*/ 0 h 2079523"/>
                <a:gd name="connsiteX0" fmla="*/ 412955 w 1017639"/>
                <a:gd name="connsiteY0" fmla="*/ 29497 h 1769807"/>
                <a:gd name="connsiteX1" fmla="*/ 0 w 1017639"/>
                <a:gd name="connsiteY1" fmla="*/ 943897 h 1769807"/>
                <a:gd name="connsiteX2" fmla="*/ 619433 w 1017639"/>
                <a:gd name="connsiteY2" fmla="*/ 825910 h 1769807"/>
                <a:gd name="connsiteX3" fmla="*/ 117987 w 1017639"/>
                <a:gd name="connsiteY3" fmla="*/ 1769807 h 1769807"/>
                <a:gd name="connsiteX4" fmla="*/ 1017639 w 1017639"/>
                <a:gd name="connsiteY4" fmla="*/ 634181 h 1769807"/>
                <a:gd name="connsiteX5" fmla="*/ 235974 w 1017639"/>
                <a:gd name="connsiteY5" fmla="*/ 737420 h 1769807"/>
                <a:gd name="connsiteX6" fmla="*/ 604684 w 1017639"/>
                <a:gd name="connsiteY6" fmla="*/ 0 h 1769807"/>
                <a:gd name="connsiteX7" fmla="*/ 412955 w 1017639"/>
                <a:gd name="connsiteY7" fmla="*/ 14749 h 176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639" h="1769807">
                  <a:moveTo>
                    <a:pt x="412955" y="29497"/>
                  </a:moveTo>
                  <a:lnTo>
                    <a:pt x="0" y="943897"/>
                  </a:lnTo>
                  <a:lnTo>
                    <a:pt x="619433" y="825910"/>
                  </a:lnTo>
                  <a:lnTo>
                    <a:pt x="117987" y="1769807"/>
                  </a:lnTo>
                  <a:lnTo>
                    <a:pt x="1017639" y="634181"/>
                  </a:lnTo>
                  <a:lnTo>
                    <a:pt x="235974" y="737420"/>
                  </a:lnTo>
                  <a:lnTo>
                    <a:pt x="604684" y="0"/>
                  </a:lnTo>
                  <a:lnTo>
                    <a:pt x="412955" y="14749"/>
                  </a:lnTo>
                </a:path>
              </a:pathLst>
            </a:custGeom>
            <a:solidFill>
              <a:srgbClr val="FFC000"/>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52" name="Oval 51"/>
            <p:cNvSpPr/>
            <p:nvPr/>
          </p:nvSpPr>
          <p:spPr bwMode="auto">
            <a:xfrm>
              <a:off x="3200400" y="3810000"/>
              <a:ext cx="1447800" cy="914400"/>
            </a:xfrm>
            <a:prstGeom prst="ellipse">
              <a:avLst/>
            </a:prstGeom>
            <a:solidFill>
              <a:srgbClr val="C8CAEE"/>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53" name="TextBox 52"/>
            <p:cNvSpPr txBox="1"/>
            <p:nvPr/>
          </p:nvSpPr>
          <p:spPr>
            <a:xfrm>
              <a:off x="3048000" y="3886200"/>
              <a:ext cx="1752600" cy="646331"/>
            </a:xfrm>
            <a:prstGeom prst="rect">
              <a:avLst/>
            </a:prstGeom>
            <a:noFill/>
            <a:ln w="28575">
              <a:noFill/>
            </a:ln>
          </p:spPr>
          <p:txBody>
            <a:bodyPr wrap="square" rtlCol="0">
              <a:spAutoFit/>
            </a:bodyPr>
            <a:lstStyle/>
            <a:p>
              <a:pPr algn="ctr"/>
              <a:r>
                <a:rPr lang="en-US" sz="1800" dirty="0" smtClean="0"/>
                <a:t>Charged Conductor</a:t>
              </a:r>
              <a:endParaRPr lang="en-US" sz="1800" dirty="0"/>
            </a:p>
          </p:txBody>
        </p:sp>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Discharge Mechanisms: Brush Discharge</a:t>
            </a:r>
          </a:p>
        </p:txBody>
      </p:sp>
      <p:sp>
        <p:nvSpPr>
          <p:cNvPr id="11267" name="Content Placeholder 2"/>
          <p:cNvSpPr>
            <a:spLocks noGrp="1"/>
          </p:cNvSpPr>
          <p:nvPr>
            <p:ph idx="1"/>
          </p:nvPr>
        </p:nvSpPr>
        <p:spPr>
          <a:xfrm>
            <a:off x="390525" y="1065213"/>
            <a:ext cx="5629275" cy="4773612"/>
          </a:xfrm>
        </p:spPr>
        <p:txBody>
          <a:bodyPr/>
          <a:lstStyle/>
          <a:p>
            <a:pPr>
              <a:spcBef>
                <a:spcPts val="1200"/>
              </a:spcBef>
            </a:pPr>
            <a:r>
              <a:rPr lang="en-US" dirty="0" smtClean="0"/>
              <a:t>Can occur when a conductive electrode is brought into an electric field of sufficient strength</a:t>
            </a:r>
          </a:p>
          <a:p>
            <a:pPr lvl="1">
              <a:spcBef>
                <a:spcPts val="1200"/>
              </a:spcBef>
            </a:pPr>
            <a:r>
              <a:rPr lang="en-US" dirty="0" smtClean="0"/>
              <a:t>Electrode radius of curvature is greater than </a:t>
            </a:r>
            <a:br>
              <a:rPr lang="en-US" dirty="0" smtClean="0"/>
            </a:br>
            <a:r>
              <a:rPr lang="en-US" dirty="0" smtClean="0"/>
              <a:t>3 to 5 mm </a:t>
            </a:r>
            <a:r>
              <a:rPr lang="en-US" sz="1600" dirty="0" smtClean="0"/>
              <a:t>(</a:t>
            </a:r>
            <a:r>
              <a:rPr lang="en-US" sz="1600" dirty="0" err="1" smtClean="0"/>
              <a:t>Luttgens</a:t>
            </a:r>
            <a:r>
              <a:rPr lang="en-US" sz="1600" dirty="0" smtClean="0"/>
              <a:t> &amp; </a:t>
            </a:r>
            <a:r>
              <a:rPr lang="en-US" sz="1600" dirty="0" err="1" smtClean="0"/>
              <a:t>Glor</a:t>
            </a:r>
            <a:r>
              <a:rPr lang="en-US" sz="1600" dirty="0" smtClean="0"/>
              <a:t>, 1989). </a:t>
            </a:r>
          </a:p>
          <a:p>
            <a:pPr lvl="1">
              <a:spcBef>
                <a:spcPts val="1200"/>
              </a:spcBef>
            </a:pPr>
            <a:r>
              <a:rPr lang="en-US" dirty="0" smtClean="0"/>
              <a:t>Can take place regardless of the field’s origin </a:t>
            </a:r>
            <a:r>
              <a:rPr lang="en-US" sz="1600" dirty="0" smtClean="0"/>
              <a:t>(</a:t>
            </a:r>
            <a:r>
              <a:rPr lang="en-US" sz="1600" dirty="0" err="1" smtClean="0"/>
              <a:t>Glor</a:t>
            </a:r>
            <a:r>
              <a:rPr lang="en-US" sz="1600" dirty="0" smtClean="0"/>
              <a:t>, 2003)</a:t>
            </a:r>
            <a:r>
              <a:rPr lang="en-US" sz="1800" dirty="0" smtClean="0"/>
              <a:t>. </a:t>
            </a:r>
          </a:p>
          <a:p>
            <a:pPr>
              <a:spcBef>
                <a:spcPts val="1200"/>
              </a:spcBef>
            </a:pPr>
            <a:r>
              <a:rPr lang="en-US" dirty="0" smtClean="0"/>
              <a:t>The presence of the electrode distorts the field </a:t>
            </a:r>
          </a:p>
          <a:p>
            <a:pPr lvl="1">
              <a:spcBef>
                <a:spcPts val="1200"/>
              </a:spcBef>
            </a:pPr>
            <a:r>
              <a:rPr lang="en-US" dirty="0" smtClean="0"/>
              <a:t>Dielectric strength of the surrounding gas can be exceeded locally</a:t>
            </a:r>
          </a:p>
          <a:p>
            <a:pPr>
              <a:spcBef>
                <a:spcPts val="1200"/>
              </a:spcBef>
            </a:pPr>
            <a:r>
              <a:rPr lang="en-US" dirty="0" smtClean="0"/>
              <a:t>Several separate plasma channels can form on the surface of the electrode. </a:t>
            </a:r>
          </a:p>
          <a:p>
            <a:endParaRPr lang="en-US" dirty="0" smtClean="0"/>
          </a:p>
        </p:txBody>
      </p:sp>
      <p:sp>
        <p:nvSpPr>
          <p:cNvPr id="11268" name="Slide Number Placeholder 3"/>
          <p:cNvSpPr>
            <a:spLocks noGrp="1"/>
          </p:cNvSpPr>
          <p:nvPr>
            <p:ph type="sldNum" sz="quarter" idx="10"/>
          </p:nvPr>
        </p:nvSpPr>
        <p:spPr>
          <a:noFill/>
        </p:spPr>
        <p:txBody>
          <a:bodyPr/>
          <a:lstStyle/>
          <a:p>
            <a:fld id="{8C8034F5-F9A9-4059-AA93-3791C0DD1D01}" type="slidenum">
              <a:rPr lang="en-US" smtClean="0"/>
              <a:pPr/>
              <a:t>31</a:t>
            </a:fld>
            <a:endParaRPr lang="en-US" smtClean="0"/>
          </a:p>
        </p:txBody>
      </p:sp>
      <p:sp>
        <p:nvSpPr>
          <p:cNvPr id="33" name="TextBox 4"/>
          <p:cNvSpPr txBox="1">
            <a:spLocks noChangeArrowheads="1"/>
          </p:cNvSpPr>
          <p:nvPr/>
        </p:nvSpPr>
        <p:spPr bwMode="auto">
          <a:xfrm>
            <a:off x="2209800" y="6088559"/>
            <a:ext cx="6019800" cy="846386"/>
          </a:xfrm>
          <a:prstGeom prst="rect">
            <a:avLst/>
          </a:prstGeom>
          <a:noFill/>
          <a:ln w="9525">
            <a:noFill/>
            <a:miter lim="800000"/>
            <a:headEnd/>
            <a:tailEnd/>
          </a:ln>
        </p:spPr>
        <p:txBody>
          <a:bodyPr wrap="square">
            <a:spAutoFit/>
          </a:bodyPr>
          <a:lstStyle/>
          <a:p>
            <a:pPr>
              <a:spcBef>
                <a:spcPts val="600"/>
              </a:spcBef>
            </a:pPr>
            <a:r>
              <a:rPr lang="en-US" sz="1100" b="0" dirty="0" err="1" smtClean="0"/>
              <a:t>Glor</a:t>
            </a:r>
            <a:r>
              <a:rPr lang="en-US" sz="1100" b="0" dirty="0" smtClean="0"/>
              <a:t>, M. (2003). Ignition hazard due to static electricity in particulate processes. </a:t>
            </a:r>
            <a:r>
              <a:rPr lang="en-US" sz="1100" b="0" i="1" dirty="0" smtClean="0"/>
              <a:t>Powder Technology, 135–136,</a:t>
            </a:r>
            <a:r>
              <a:rPr lang="en-US" sz="1100" b="0" dirty="0" smtClean="0"/>
              <a:t> 223– 233.</a:t>
            </a:r>
          </a:p>
          <a:p>
            <a:pPr>
              <a:spcBef>
                <a:spcPts val="600"/>
              </a:spcBef>
            </a:pPr>
            <a:r>
              <a:rPr lang="en-US" sz="1100" b="0" dirty="0" err="1" smtClean="0"/>
              <a:t>Luttgens</a:t>
            </a:r>
            <a:r>
              <a:rPr lang="en-US" sz="1100" b="0" dirty="0" smtClean="0"/>
              <a:t>, G., &amp; </a:t>
            </a:r>
            <a:r>
              <a:rPr lang="en-US" sz="1100" b="0" dirty="0" err="1" smtClean="0"/>
              <a:t>Glor</a:t>
            </a:r>
            <a:r>
              <a:rPr lang="en-US" sz="1100" b="0" dirty="0" smtClean="0"/>
              <a:t>, M. (1989). Understanding and controlling static electricity. Expert </a:t>
            </a:r>
            <a:r>
              <a:rPr lang="en-US" sz="1100" b="0" dirty="0" err="1" smtClean="0"/>
              <a:t>Verlag</a:t>
            </a:r>
            <a:r>
              <a:rPr lang="en-US" sz="1100" b="0" dirty="0" smtClean="0"/>
              <a:t>.</a:t>
            </a:r>
          </a:p>
          <a:p>
            <a:endParaRPr lang="en-US" sz="1100" b="0" dirty="0" smtClean="0"/>
          </a:p>
        </p:txBody>
      </p:sp>
      <p:grpSp>
        <p:nvGrpSpPr>
          <p:cNvPr id="2" name="Group 34"/>
          <p:cNvGrpSpPr/>
          <p:nvPr/>
        </p:nvGrpSpPr>
        <p:grpSpPr>
          <a:xfrm>
            <a:off x="6187440" y="1828800"/>
            <a:ext cx="2804160" cy="4191000"/>
            <a:chOff x="6187440" y="1828800"/>
            <a:chExt cx="2804160" cy="4191000"/>
          </a:xfrm>
        </p:grpSpPr>
        <p:grpSp>
          <p:nvGrpSpPr>
            <p:cNvPr id="3" name="Group 63"/>
            <p:cNvGrpSpPr/>
            <p:nvPr/>
          </p:nvGrpSpPr>
          <p:grpSpPr>
            <a:xfrm>
              <a:off x="6248400" y="1828800"/>
              <a:ext cx="2633662" cy="2883932"/>
              <a:chOff x="6172200" y="1828800"/>
              <a:chExt cx="2633662" cy="2883932"/>
            </a:xfrm>
          </p:grpSpPr>
          <p:cxnSp>
            <p:nvCxnSpPr>
              <p:cNvPr id="8" name="Straight Connector 7"/>
              <p:cNvCxnSpPr/>
              <p:nvPr/>
            </p:nvCxnSpPr>
            <p:spPr bwMode="auto">
              <a:xfrm rot="5400000" flipH="1" flipV="1">
                <a:off x="7353300" y="2019300"/>
                <a:ext cx="381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10800000">
                <a:off x="6400800" y="1828800"/>
                <a:ext cx="1143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a:off x="6210300" y="2019300"/>
                <a:ext cx="381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10800000">
                <a:off x="6172200" y="2209800"/>
                <a:ext cx="457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10800000">
                <a:off x="6229350" y="2286000"/>
                <a:ext cx="342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0800000">
                <a:off x="6315075" y="2362200"/>
                <a:ext cx="1714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4" name="TextBox 13"/>
              <p:cNvSpPr txBox="1"/>
              <p:nvPr/>
            </p:nvSpPr>
            <p:spPr>
              <a:xfrm>
                <a:off x="6400800" y="4343400"/>
                <a:ext cx="2286000" cy="369332"/>
              </a:xfrm>
              <a:prstGeom prst="rect">
                <a:avLst/>
              </a:prstGeom>
              <a:noFill/>
              <a:ln w="28575">
                <a:noFill/>
              </a:ln>
            </p:spPr>
            <p:txBody>
              <a:bodyPr wrap="square" rtlCol="0">
                <a:spAutoFit/>
              </a:bodyPr>
              <a:lstStyle/>
              <a:p>
                <a:pPr algn="ctr"/>
                <a:r>
                  <a:rPr lang="en-US" sz="1800" dirty="0" smtClean="0"/>
                  <a:t>Charged Object</a:t>
                </a:r>
                <a:endParaRPr lang="en-US" sz="1800" dirty="0"/>
              </a:p>
            </p:txBody>
          </p:sp>
          <p:sp>
            <p:nvSpPr>
              <p:cNvPr id="20" name="TextBox 19"/>
              <p:cNvSpPr txBox="1"/>
              <p:nvPr/>
            </p:nvSpPr>
            <p:spPr>
              <a:xfrm>
                <a:off x="6286500" y="4038600"/>
                <a:ext cx="228600" cy="369332"/>
              </a:xfrm>
              <a:prstGeom prst="rect">
                <a:avLst/>
              </a:prstGeom>
              <a:noFill/>
            </p:spPr>
            <p:txBody>
              <a:bodyPr wrap="square" rtlCol="0">
                <a:spAutoFit/>
              </a:bodyPr>
              <a:lstStyle/>
              <a:p>
                <a:pPr algn="ctr"/>
                <a:r>
                  <a:rPr lang="en-US" sz="1800" dirty="0" smtClean="0"/>
                  <a:t>+</a:t>
                </a:r>
                <a:endParaRPr lang="en-US" sz="1800" dirty="0"/>
              </a:p>
            </p:txBody>
          </p:sp>
          <p:sp>
            <p:nvSpPr>
              <p:cNvPr id="23" name="TextBox 22"/>
              <p:cNvSpPr txBox="1"/>
              <p:nvPr/>
            </p:nvSpPr>
            <p:spPr>
              <a:xfrm>
                <a:off x="6896100" y="4038600"/>
                <a:ext cx="228600" cy="369332"/>
              </a:xfrm>
              <a:prstGeom prst="rect">
                <a:avLst/>
              </a:prstGeom>
              <a:noFill/>
            </p:spPr>
            <p:txBody>
              <a:bodyPr wrap="square" rtlCol="0">
                <a:spAutoFit/>
              </a:bodyPr>
              <a:lstStyle/>
              <a:p>
                <a:pPr algn="ctr"/>
                <a:r>
                  <a:rPr lang="en-US" sz="1800" dirty="0" smtClean="0"/>
                  <a:t>+</a:t>
                </a:r>
                <a:endParaRPr lang="en-US" sz="1800" dirty="0"/>
              </a:p>
            </p:txBody>
          </p:sp>
          <p:sp>
            <p:nvSpPr>
              <p:cNvPr id="24" name="TextBox 23"/>
              <p:cNvSpPr txBox="1"/>
              <p:nvPr/>
            </p:nvSpPr>
            <p:spPr>
              <a:xfrm>
                <a:off x="7239000" y="4038600"/>
                <a:ext cx="228600" cy="369332"/>
              </a:xfrm>
              <a:prstGeom prst="rect">
                <a:avLst/>
              </a:prstGeom>
              <a:noFill/>
            </p:spPr>
            <p:txBody>
              <a:bodyPr wrap="square" rtlCol="0">
                <a:spAutoFit/>
              </a:bodyPr>
              <a:lstStyle/>
              <a:p>
                <a:pPr algn="ctr"/>
                <a:r>
                  <a:rPr lang="en-US" sz="1800" dirty="0" smtClean="0"/>
                  <a:t>+</a:t>
                </a:r>
                <a:endParaRPr lang="en-US" sz="1800" dirty="0"/>
              </a:p>
            </p:txBody>
          </p:sp>
          <p:sp>
            <p:nvSpPr>
              <p:cNvPr id="26" name="TextBox 25"/>
              <p:cNvSpPr txBox="1"/>
              <p:nvPr/>
            </p:nvSpPr>
            <p:spPr>
              <a:xfrm>
                <a:off x="7658100" y="4038600"/>
                <a:ext cx="228600" cy="369332"/>
              </a:xfrm>
              <a:prstGeom prst="rect">
                <a:avLst/>
              </a:prstGeom>
              <a:noFill/>
            </p:spPr>
            <p:txBody>
              <a:bodyPr wrap="square" rtlCol="0">
                <a:spAutoFit/>
              </a:bodyPr>
              <a:lstStyle/>
              <a:p>
                <a:pPr algn="ctr"/>
                <a:r>
                  <a:rPr lang="en-US" sz="1800" dirty="0" smtClean="0"/>
                  <a:t>+</a:t>
                </a:r>
                <a:endParaRPr lang="en-US" sz="1800" dirty="0"/>
              </a:p>
            </p:txBody>
          </p:sp>
          <p:sp>
            <p:nvSpPr>
              <p:cNvPr id="27" name="TextBox 26"/>
              <p:cNvSpPr txBox="1"/>
              <p:nvPr/>
            </p:nvSpPr>
            <p:spPr>
              <a:xfrm>
                <a:off x="7958137" y="4038600"/>
                <a:ext cx="228600" cy="369332"/>
              </a:xfrm>
              <a:prstGeom prst="rect">
                <a:avLst/>
              </a:prstGeom>
              <a:noFill/>
            </p:spPr>
            <p:txBody>
              <a:bodyPr wrap="square" rtlCol="0">
                <a:spAutoFit/>
              </a:bodyPr>
              <a:lstStyle/>
              <a:p>
                <a:pPr algn="ctr"/>
                <a:r>
                  <a:rPr lang="en-US" sz="1800" dirty="0" smtClean="0"/>
                  <a:t>+</a:t>
                </a:r>
                <a:endParaRPr lang="en-US" sz="1800" dirty="0"/>
              </a:p>
            </p:txBody>
          </p:sp>
          <p:sp>
            <p:nvSpPr>
              <p:cNvPr id="28" name="TextBox 27"/>
              <p:cNvSpPr txBox="1"/>
              <p:nvPr/>
            </p:nvSpPr>
            <p:spPr>
              <a:xfrm>
                <a:off x="8272463" y="4038600"/>
                <a:ext cx="228600" cy="369332"/>
              </a:xfrm>
              <a:prstGeom prst="rect">
                <a:avLst/>
              </a:prstGeom>
              <a:noFill/>
            </p:spPr>
            <p:txBody>
              <a:bodyPr wrap="square" rtlCol="0">
                <a:spAutoFit/>
              </a:bodyPr>
              <a:lstStyle/>
              <a:p>
                <a:pPr algn="ctr"/>
                <a:r>
                  <a:rPr lang="en-US" sz="1800" dirty="0" smtClean="0"/>
                  <a:t>+</a:t>
                </a:r>
                <a:endParaRPr lang="en-US" sz="1800" dirty="0"/>
              </a:p>
            </p:txBody>
          </p:sp>
          <p:sp>
            <p:nvSpPr>
              <p:cNvPr id="29" name="TextBox 28"/>
              <p:cNvSpPr txBox="1"/>
              <p:nvPr/>
            </p:nvSpPr>
            <p:spPr>
              <a:xfrm>
                <a:off x="8577262" y="4038600"/>
                <a:ext cx="228600" cy="369332"/>
              </a:xfrm>
              <a:prstGeom prst="rect">
                <a:avLst/>
              </a:prstGeom>
              <a:noFill/>
            </p:spPr>
            <p:txBody>
              <a:bodyPr wrap="square" rtlCol="0">
                <a:spAutoFit/>
              </a:bodyPr>
              <a:lstStyle/>
              <a:p>
                <a:pPr algn="ctr"/>
                <a:r>
                  <a:rPr lang="en-US" sz="1800" dirty="0" smtClean="0"/>
                  <a:t>+</a:t>
                </a:r>
                <a:endParaRPr lang="en-US" sz="1800" dirty="0"/>
              </a:p>
            </p:txBody>
          </p:sp>
          <p:sp>
            <p:nvSpPr>
              <p:cNvPr id="30" name="TextBox 29"/>
              <p:cNvSpPr txBox="1"/>
              <p:nvPr/>
            </p:nvSpPr>
            <p:spPr>
              <a:xfrm>
                <a:off x="6581775" y="4038600"/>
                <a:ext cx="228600" cy="369332"/>
              </a:xfrm>
              <a:prstGeom prst="rect">
                <a:avLst/>
              </a:prstGeom>
              <a:noFill/>
            </p:spPr>
            <p:txBody>
              <a:bodyPr wrap="square" rtlCol="0">
                <a:spAutoFit/>
              </a:bodyPr>
              <a:lstStyle/>
              <a:p>
                <a:pPr algn="ctr"/>
                <a:r>
                  <a:rPr lang="en-US" sz="1800" dirty="0" smtClean="0"/>
                  <a:t>+</a:t>
                </a:r>
                <a:endParaRPr lang="en-US" sz="1800" dirty="0"/>
              </a:p>
            </p:txBody>
          </p:sp>
          <p:cxnSp>
            <p:nvCxnSpPr>
              <p:cNvPr id="31" name="Straight Connector 30"/>
              <p:cNvCxnSpPr/>
              <p:nvPr/>
            </p:nvCxnSpPr>
            <p:spPr bwMode="auto">
              <a:xfrm rot="10800000">
                <a:off x="6362701" y="4343400"/>
                <a:ext cx="2362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2" name="Oval 31"/>
              <p:cNvSpPr/>
              <p:nvPr/>
            </p:nvSpPr>
            <p:spPr bwMode="auto">
              <a:xfrm>
                <a:off x="7391400" y="2209800"/>
                <a:ext cx="304800" cy="304800"/>
              </a:xfrm>
              <a:prstGeom prst="ellipse">
                <a:avLst/>
              </a:prstGeom>
              <a:solidFill>
                <a:srgbClr val="C8CAEE"/>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grpSp>
        <p:grpSp>
          <p:nvGrpSpPr>
            <p:cNvPr id="4" name="Group 62"/>
            <p:cNvGrpSpPr/>
            <p:nvPr/>
          </p:nvGrpSpPr>
          <p:grpSpPr>
            <a:xfrm>
              <a:off x="6400800" y="2133600"/>
              <a:ext cx="2590800" cy="3886200"/>
              <a:chOff x="6400800" y="2133600"/>
              <a:chExt cx="2590800" cy="3886200"/>
            </a:xfrm>
          </p:grpSpPr>
          <p:sp>
            <p:nvSpPr>
              <p:cNvPr id="53" name="Arc 52"/>
              <p:cNvSpPr/>
              <p:nvPr/>
            </p:nvSpPr>
            <p:spPr bwMode="auto">
              <a:xfrm flipH="1">
                <a:off x="6400800" y="2209800"/>
                <a:ext cx="2057400" cy="3733800"/>
              </a:xfrm>
              <a:prstGeom prst="arc">
                <a:avLst>
                  <a:gd name="adj1" fmla="val 16200000"/>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54" name="Arc 53"/>
              <p:cNvSpPr/>
              <p:nvPr/>
            </p:nvSpPr>
            <p:spPr bwMode="auto">
              <a:xfrm flipH="1">
                <a:off x="6705600" y="2209800"/>
                <a:ext cx="2286000" cy="3733800"/>
              </a:xfrm>
              <a:prstGeom prst="arc">
                <a:avLst>
                  <a:gd name="adj1" fmla="val 17162820"/>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55" name="Arc 54"/>
              <p:cNvSpPr/>
              <p:nvPr/>
            </p:nvSpPr>
            <p:spPr bwMode="auto">
              <a:xfrm flipH="1">
                <a:off x="7010400" y="2133600"/>
                <a:ext cx="1981200" cy="3886200"/>
              </a:xfrm>
              <a:prstGeom prst="arc">
                <a:avLst>
                  <a:gd name="adj1" fmla="val 17440958"/>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56" name="Arc 55"/>
              <p:cNvSpPr/>
              <p:nvPr/>
            </p:nvSpPr>
            <p:spPr bwMode="auto">
              <a:xfrm flipH="1">
                <a:off x="7315200" y="2209800"/>
                <a:ext cx="1066800" cy="3733800"/>
              </a:xfrm>
              <a:prstGeom prst="arc">
                <a:avLst>
                  <a:gd name="adj1" fmla="val 16913236"/>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grpSp>
        <p:grpSp>
          <p:nvGrpSpPr>
            <p:cNvPr id="5" name="Group 33"/>
            <p:cNvGrpSpPr/>
            <p:nvPr/>
          </p:nvGrpSpPr>
          <p:grpSpPr>
            <a:xfrm>
              <a:off x="6187440" y="2133600"/>
              <a:ext cx="2590800" cy="3886200"/>
              <a:chOff x="6096000" y="2133600"/>
              <a:chExt cx="2590800" cy="3886200"/>
            </a:xfrm>
          </p:grpSpPr>
          <p:sp>
            <p:nvSpPr>
              <p:cNvPr id="57" name="Arc 56"/>
              <p:cNvSpPr/>
              <p:nvPr/>
            </p:nvSpPr>
            <p:spPr bwMode="auto">
              <a:xfrm>
                <a:off x="6629400" y="2209800"/>
                <a:ext cx="2057400" cy="3733800"/>
              </a:xfrm>
              <a:prstGeom prst="arc">
                <a:avLst>
                  <a:gd name="adj1" fmla="val 16200000"/>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58" name="Arc 57"/>
              <p:cNvSpPr/>
              <p:nvPr/>
            </p:nvSpPr>
            <p:spPr bwMode="auto">
              <a:xfrm>
                <a:off x="6096000" y="2209800"/>
                <a:ext cx="2286000" cy="3733800"/>
              </a:xfrm>
              <a:prstGeom prst="arc">
                <a:avLst>
                  <a:gd name="adj1" fmla="val 17162820"/>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59" name="Arc 58"/>
              <p:cNvSpPr/>
              <p:nvPr/>
            </p:nvSpPr>
            <p:spPr bwMode="auto">
              <a:xfrm>
                <a:off x="6096000" y="2133600"/>
                <a:ext cx="1981200" cy="3886200"/>
              </a:xfrm>
              <a:prstGeom prst="arc">
                <a:avLst>
                  <a:gd name="adj1" fmla="val 17440958"/>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60" name="Arc 59"/>
              <p:cNvSpPr/>
              <p:nvPr/>
            </p:nvSpPr>
            <p:spPr bwMode="auto">
              <a:xfrm>
                <a:off x="6705600" y="2209800"/>
                <a:ext cx="1066800" cy="3733800"/>
              </a:xfrm>
              <a:prstGeom prst="arc">
                <a:avLst>
                  <a:gd name="adj1" fmla="val 16913236"/>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gr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Discharge Mechanisms: Corona Discharge</a:t>
            </a:r>
          </a:p>
        </p:txBody>
      </p:sp>
      <p:sp>
        <p:nvSpPr>
          <p:cNvPr id="12291" name="Content Placeholder 2"/>
          <p:cNvSpPr>
            <a:spLocks noGrp="1"/>
          </p:cNvSpPr>
          <p:nvPr>
            <p:ph idx="1"/>
          </p:nvPr>
        </p:nvSpPr>
        <p:spPr>
          <a:xfrm>
            <a:off x="390525" y="1065213"/>
            <a:ext cx="6391275" cy="4773612"/>
          </a:xfrm>
        </p:spPr>
        <p:txBody>
          <a:bodyPr/>
          <a:lstStyle/>
          <a:p>
            <a:r>
              <a:rPr lang="en-US" dirty="0" smtClean="0"/>
              <a:t>The conditions required are similar to those that create a brush discharge</a:t>
            </a:r>
          </a:p>
          <a:p>
            <a:r>
              <a:rPr lang="en-US" dirty="0" smtClean="0"/>
              <a:t>Generated in areas of high field strength </a:t>
            </a:r>
          </a:p>
          <a:p>
            <a:pPr lvl="1"/>
            <a:r>
              <a:rPr lang="en-US" dirty="0" smtClean="0">
                <a:ea typeface="ＭＳ Ｐゴシック" pitchFamily="1" charset="-128"/>
              </a:rPr>
              <a:t>Can develop around sharp points </a:t>
            </a:r>
          </a:p>
          <a:p>
            <a:r>
              <a:rPr lang="en-US" dirty="0" smtClean="0"/>
              <a:t>Occurs when the field strength exceeds the breakdown field strength of the surrounding medium</a:t>
            </a:r>
          </a:p>
          <a:p>
            <a:pPr lvl="1"/>
            <a:r>
              <a:rPr lang="en-US" dirty="0" smtClean="0">
                <a:ea typeface="ＭＳ Ｐゴシック" pitchFamily="1" charset="-128"/>
              </a:rPr>
              <a:t>Ionizes and becomes conductive </a:t>
            </a:r>
          </a:p>
          <a:p>
            <a:pPr lvl="2"/>
            <a:r>
              <a:rPr lang="en-US" dirty="0" smtClean="0">
                <a:ea typeface="ＭＳ Ｐゴシック" pitchFamily="1" charset="-128"/>
              </a:rPr>
              <a:t>Ionization of the surrounding fluid is limited to the region around the conductor where the field strength is exceeded </a:t>
            </a:r>
          </a:p>
          <a:p>
            <a:pPr lvl="1"/>
            <a:r>
              <a:rPr lang="en-US" dirty="0" smtClean="0">
                <a:ea typeface="ＭＳ Ｐゴシック" pitchFamily="1" charset="-128"/>
              </a:rPr>
              <a:t>Current flows</a:t>
            </a:r>
          </a:p>
          <a:p>
            <a:r>
              <a:rPr lang="en-US" dirty="0" smtClean="0"/>
              <a:t>The critical voltage at which a corona discharge will occur is influenced by:</a:t>
            </a:r>
          </a:p>
          <a:p>
            <a:pPr lvl="1"/>
            <a:r>
              <a:rPr lang="en-US" dirty="0" smtClean="0">
                <a:ea typeface="ＭＳ Ｐゴシック" pitchFamily="1" charset="-128"/>
              </a:rPr>
              <a:t>Geometry of the point</a:t>
            </a:r>
          </a:p>
          <a:p>
            <a:pPr lvl="1"/>
            <a:r>
              <a:rPr lang="en-US" dirty="0" smtClean="0">
                <a:ea typeface="ＭＳ Ｐゴシック" pitchFamily="1" charset="-128"/>
              </a:rPr>
              <a:t>Distance to ground </a:t>
            </a:r>
          </a:p>
          <a:p>
            <a:pPr lvl="1"/>
            <a:r>
              <a:rPr lang="en-US" dirty="0" smtClean="0">
                <a:ea typeface="ＭＳ Ｐゴシック" pitchFamily="1" charset="-128"/>
              </a:rPr>
              <a:t>Properties of the surrounding mixture</a:t>
            </a:r>
          </a:p>
        </p:txBody>
      </p:sp>
      <p:sp>
        <p:nvSpPr>
          <p:cNvPr id="12292" name="Slide Number Placeholder 3"/>
          <p:cNvSpPr>
            <a:spLocks noGrp="1"/>
          </p:cNvSpPr>
          <p:nvPr>
            <p:ph type="sldNum" sz="quarter" idx="10"/>
          </p:nvPr>
        </p:nvSpPr>
        <p:spPr>
          <a:noFill/>
        </p:spPr>
        <p:txBody>
          <a:bodyPr/>
          <a:lstStyle/>
          <a:p>
            <a:fld id="{1E475B85-4DC9-4AE9-8689-A4291DD62EEE}" type="slidenum">
              <a:rPr lang="en-US" smtClean="0"/>
              <a:pPr/>
              <a:t>32</a:t>
            </a:fld>
            <a:endParaRPr lang="en-US" smtClean="0"/>
          </a:p>
        </p:txBody>
      </p:sp>
      <p:cxnSp>
        <p:nvCxnSpPr>
          <p:cNvPr id="8" name="Straight Connector 7"/>
          <p:cNvCxnSpPr/>
          <p:nvPr/>
        </p:nvCxnSpPr>
        <p:spPr bwMode="auto">
          <a:xfrm rot="5400000" flipH="1" flipV="1">
            <a:off x="7713612" y="1943100"/>
            <a:ext cx="381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10800000">
            <a:off x="6761112" y="1752600"/>
            <a:ext cx="1143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a:off x="6380112" y="2133600"/>
            <a:ext cx="762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10800000">
            <a:off x="6532512" y="2514600"/>
            <a:ext cx="457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10800000">
            <a:off x="6589662" y="2590800"/>
            <a:ext cx="342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0800000">
            <a:off x="6675387" y="2667000"/>
            <a:ext cx="1714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4" name="TextBox 13"/>
          <p:cNvSpPr txBox="1"/>
          <p:nvPr/>
        </p:nvSpPr>
        <p:spPr>
          <a:xfrm>
            <a:off x="6761112" y="4724400"/>
            <a:ext cx="2286000" cy="369332"/>
          </a:xfrm>
          <a:prstGeom prst="rect">
            <a:avLst/>
          </a:prstGeom>
          <a:noFill/>
          <a:ln w="28575">
            <a:noFill/>
          </a:ln>
        </p:spPr>
        <p:txBody>
          <a:bodyPr wrap="square" rtlCol="0">
            <a:spAutoFit/>
          </a:bodyPr>
          <a:lstStyle/>
          <a:p>
            <a:pPr algn="ctr"/>
            <a:r>
              <a:rPr lang="en-US" sz="1800" dirty="0" smtClean="0"/>
              <a:t>Charged Object</a:t>
            </a:r>
            <a:endParaRPr lang="en-US" sz="1800" dirty="0"/>
          </a:p>
        </p:txBody>
      </p:sp>
      <p:grpSp>
        <p:nvGrpSpPr>
          <p:cNvPr id="2" name="Group 33"/>
          <p:cNvGrpSpPr/>
          <p:nvPr/>
        </p:nvGrpSpPr>
        <p:grpSpPr>
          <a:xfrm>
            <a:off x="6761115" y="4267200"/>
            <a:ext cx="2382890" cy="369332"/>
            <a:chOff x="2948940" y="4038600"/>
            <a:chExt cx="1333500" cy="369332"/>
          </a:xfrm>
        </p:grpSpPr>
        <p:sp>
          <p:nvSpPr>
            <p:cNvPr id="56" name="TextBox 55"/>
            <p:cNvSpPr txBox="1"/>
            <p:nvPr/>
          </p:nvSpPr>
          <p:spPr>
            <a:xfrm>
              <a:off x="2948940" y="4038600"/>
              <a:ext cx="228600" cy="369332"/>
            </a:xfrm>
            <a:prstGeom prst="rect">
              <a:avLst/>
            </a:prstGeom>
            <a:noFill/>
          </p:spPr>
          <p:txBody>
            <a:bodyPr wrap="square" rtlCol="0">
              <a:spAutoFit/>
            </a:bodyPr>
            <a:lstStyle/>
            <a:p>
              <a:r>
                <a:rPr lang="en-US" sz="1800" dirty="0" smtClean="0"/>
                <a:t>+</a:t>
              </a:r>
              <a:endParaRPr lang="en-US" sz="1800" dirty="0"/>
            </a:p>
          </p:txBody>
        </p:sp>
        <p:sp>
          <p:nvSpPr>
            <p:cNvPr id="57" name="TextBox 56"/>
            <p:cNvSpPr txBox="1"/>
            <p:nvPr/>
          </p:nvSpPr>
          <p:spPr>
            <a:xfrm>
              <a:off x="3169920" y="4038600"/>
              <a:ext cx="228600" cy="369332"/>
            </a:xfrm>
            <a:prstGeom prst="rect">
              <a:avLst/>
            </a:prstGeom>
            <a:noFill/>
          </p:spPr>
          <p:txBody>
            <a:bodyPr wrap="square" rtlCol="0">
              <a:spAutoFit/>
            </a:bodyPr>
            <a:lstStyle/>
            <a:p>
              <a:r>
                <a:rPr lang="en-US" sz="1800" dirty="0" smtClean="0"/>
                <a:t>+</a:t>
              </a:r>
              <a:endParaRPr lang="en-US" sz="1800" dirty="0"/>
            </a:p>
          </p:txBody>
        </p:sp>
        <p:sp>
          <p:nvSpPr>
            <p:cNvPr id="58" name="TextBox 57"/>
            <p:cNvSpPr txBox="1"/>
            <p:nvPr/>
          </p:nvSpPr>
          <p:spPr>
            <a:xfrm>
              <a:off x="3390900" y="4038600"/>
              <a:ext cx="228600" cy="369332"/>
            </a:xfrm>
            <a:prstGeom prst="rect">
              <a:avLst/>
            </a:prstGeom>
            <a:noFill/>
          </p:spPr>
          <p:txBody>
            <a:bodyPr wrap="square" rtlCol="0">
              <a:spAutoFit/>
            </a:bodyPr>
            <a:lstStyle/>
            <a:p>
              <a:r>
                <a:rPr lang="en-US" sz="1800" dirty="0" smtClean="0"/>
                <a:t>+</a:t>
              </a:r>
              <a:endParaRPr lang="en-US" sz="1800" dirty="0"/>
            </a:p>
          </p:txBody>
        </p:sp>
        <p:sp>
          <p:nvSpPr>
            <p:cNvPr id="59" name="TextBox 58"/>
            <p:cNvSpPr txBox="1"/>
            <p:nvPr/>
          </p:nvSpPr>
          <p:spPr>
            <a:xfrm>
              <a:off x="3611880" y="4038600"/>
              <a:ext cx="228600" cy="369332"/>
            </a:xfrm>
            <a:prstGeom prst="rect">
              <a:avLst/>
            </a:prstGeom>
            <a:noFill/>
          </p:spPr>
          <p:txBody>
            <a:bodyPr wrap="square" rtlCol="0">
              <a:spAutoFit/>
            </a:bodyPr>
            <a:lstStyle/>
            <a:p>
              <a:r>
                <a:rPr lang="en-US" sz="1800" dirty="0" smtClean="0"/>
                <a:t>+</a:t>
              </a:r>
              <a:endParaRPr lang="en-US" sz="1800" dirty="0"/>
            </a:p>
          </p:txBody>
        </p:sp>
        <p:sp>
          <p:nvSpPr>
            <p:cNvPr id="60" name="TextBox 59"/>
            <p:cNvSpPr txBox="1"/>
            <p:nvPr/>
          </p:nvSpPr>
          <p:spPr>
            <a:xfrm>
              <a:off x="3832860" y="4038600"/>
              <a:ext cx="228600" cy="369332"/>
            </a:xfrm>
            <a:prstGeom prst="rect">
              <a:avLst/>
            </a:prstGeom>
            <a:noFill/>
          </p:spPr>
          <p:txBody>
            <a:bodyPr wrap="square" rtlCol="0">
              <a:spAutoFit/>
            </a:bodyPr>
            <a:lstStyle/>
            <a:p>
              <a:r>
                <a:rPr lang="en-US" sz="1800" dirty="0" smtClean="0"/>
                <a:t>+</a:t>
              </a:r>
              <a:endParaRPr lang="en-US" sz="1800" dirty="0"/>
            </a:p>
          </p:txBody>
        </p:sp>
        <p:sp>
          <p:nvSpPr>
            <p:cNvPr id="61" name="TextBox 60"/>
            <p:cNvSpPr txBox="1"/>
            <p:nvPr/>
          </p:nvSpPr>
          <p:spPr>
            <a:xfrm>
              <a:off x="4053840" y="4038600"/>
              <a:ext cx="228600" cy="369332"/>
            </a:xfrm>
            <a:prstGeom prst="rect">
              <a:avLst/>
            </a:prstGeom>
            <a:noFill/>
          </p:spPr>
          <p:txBody>
            <a:bodyPr wrap="square" rtlCol="0">
              <a:spAutoFit/>
            </a:bodyPr>
            <a:lstStyle/>
            <a:p>
              <a:r>
                <a:rPr lang="en-US" sz="1800" dirty="0" smtClean="0"/>
                <a:t>+</a:t>
              </a:r>
              <a:endParaRPr lang="en-US" sz="1800" dirty="0"/>
            </a:p>
          </p:txBody>
        </p:sp>
      </p:grpSp>
      <p:cxnSp>
        <p:nvCxnSpPr>
          <p:cNvPr id="16" name="Straight Connector 15"/>
          <p:cNvCxnSpPr/>
          <p:nvPr/>
        </p:nvCxnSpPr>
        <p:spPr bwMode="auto">
          <a:xfrm rot="10800000">
            <a:off x="6684912" y="4572000"/>
            <a:ext cx="2362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5400000">
            <a:off x="7065912" y="373380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a:off x="6532513" y="3200401"/>
            <a:ext cx="1828800" cy="9143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16200000" flipH="1">
            <a:off x="7446913" y="3200399"/>
            <a:ext cx="1828799"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flipH="1">
            <a:off x="7218312" y="3429000"/>
            <a:ext cx="18288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flipH="1" flipV="1">
            <a:off x="6761112" y="3429000"/>
            <a:ext cx="18288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Arrow Connector 21"/>
          <p:cNvCxnSpPr/>
          <p:nvPr/>
        </p:nvCxnSpPr>
        <p:spPr bwMode="auto">
          <a:xfrm rot="16200000" flipH="1">
            <a:off x="7618362" y="3028950"/>
            <a:ext cx="11430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Connector 22"/>
          <p:cNvCxnSpPr/>
          <p:nvPr/>
        </p:nvCxnSpPr>
        <p:spPr bwMode="auto">
          <a:xfrm rot="5400000">
            <a:off x="7332612" y="3314700"/>
            <a:ext cx="1143000" cy="0"/>
          </a:xfrm>
          <a:prstGeom prst="line">
            <a:avLst/>
          </a:prstGeom>
          <a:solidFill>
            <a:schemeClr val="accent1"/>
          </a:solidFill>
          <a:ln w="9525" cap="flat" cmpd="sng" algn="ctr">
            <a:solidFill>
              <a:schemeClr val="tx1"/>
            </a:solidFill>
            <a:prstDash val="solid"/>
            <a:round/>
            <a:headEnd type="none" w="med" len="med"/>
            <a:tailEnd type="arrow" w="med" len="med"/>
          </a:ln>
          <a:effectLst/>
        </p:spPr>
      </p:cxnSp>
      <p:cxnSp>
        <p:nvCxnSpPr>
          <p:cNvPr id="24" name="Straight Connector 23"/>
          <p:cNvCxnSpPr/>
          <p:nvPr/>
        </p:nvCxnSpPr>
        <p:spPr bwMode="auto">
          <a:xfrm rot="5400000" flipH="1" flipV="1">
            <a:off x="7189737" y="3171825"/>
            <a:ext cx="1143000" cy="285750"/>
          </a:xfrm>
          <a:prstGeom prst="line">
            <a:avLst/>
          </a:prstGeom>
          <a:solidFill>
            <a:schemeClr val="accent1"/>
          </a:solidFill>
          <a:ln w="9525" cap="flat" cmpd="sng" algn="ctr">
            <a:solidFill>
              <a:schemeClr val="tx1"/>
            </a:solidFill>
            <a:prstDash val="solid"/>
            <a:round/>
            <a:headEnd type="arrow" w="med" len="med"/>
            <a:tailEnd type="none" w="med" len="med"/>
          </a:ln>
          <a:effectLst/>
        </p:spPr>
      </p:cxnSp>
      <p:cxnSp>
        <p:nvCxnSpPr>
          <p:cNvPr id="25" name="Straight Connector 24"/>
          <p:cNvCxnSpPr/>
          <p:nvPr/>
        </p:nvCxnSpPr>
        <p:spPr bwMode="auto">
          <a:xfrm rot="16200000" flipV="1">
            <a:off x="7475487" y="3171825"/>
            <a:ext cx="1143000" cy="285750"/>
          </a:xfrm>
          <a:prstGeom prst="line">
            <a:avLst/>
          </a:prstGeom>
          <a:solidFill>
            <a:schemeClr val="accent1"/>
          </a:solidFill>
          <a:ln w="9525" cap="flat" cmpd="sng" algn="ctr">
            <a:solidFill>
              <a:schemeClr val="tx1"/>
            </a:solidFill>
            <a:prstDash val="solid"/>
            <a:round/>
            <a:headEnd type="arrow" w="med" len="med"/>
            <a:tailEnd type="none" w="med" len="med"/>
          </a:ln>
          <a:effectLst/>
        </p:spPr>
      </p:cxnSp>
      <p:cxnSp>
        <p:nvCxnSpPr>
          <p:cNvPr id="26" name="Straight Connector 25"/>
          <p:cNvCxnSpPr/>
          <p:nvPr/>
        </p:nvCxnSpPr>
        <p:spPr bwMode="auto">
          <a:xfrm rot="5400000">
            <a:off x="7046862" y="3028952"/>
            <a:ext cx="1143001" cy="571499"/>
          </a:xfrm>
          <a:prstGeom prst="line">
            <a:avLst/>
          </a:prstGeom>
          <a:solidFill>
            <a:schemeClr val="accent1"/>
          </a:solidFill>
          <a:ln w="9525" cap="flat" cmpd="sng" algn="ctr">
            <a:solidFill>
              <a:schemeClr val="tx1"/>
            </a:solidFill>
            <a:prstDash val="solid"/>
            <a:round/>
            <a:headEnd type="none" w="med" len="med"/>
            <a:tailEnd type="arrow" w="med" len="med"/>
          </a:ln>
          <a:effectLst/>
        </p:spPr>
      </p:cxnSp>
      <p:sp>
        <p:nvSpPr>
          <p:cNvPr id="27" name="Arc 26"/>
          <p:cNvSpPr/>
          <p:nvPr/>
        </p:nvSpPr>
        <p:spPr bwMode="auto">
          <a:xfrm rot="5400000">
            <a:off x="7446912" y="2286000"/>
            <a:ext cx="914400" cy="914400"/>
          </a:xfrm>
          <a:prstGeom prst="arc">
            <a:avLst>
              <a:gd name="adj1" fmla="val 16200000"/>
              <a:gd name="adj2" fmla="val 5421920"/>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cxnSp>
        <p:nvCxnSpPr>
          <p:cNvPr id="28" name="Straight Connector 27"/>
          <p:cNvCxnSpPr/>
          <p:nvPr/>
        </p:nvCxnSpPr>
        <p:spPr bwMode="auto">
          <a:xfrm rot="5400000" flipH="1">
            <a:off x="7675512" y="2514600"/>
            <a:ext cx="3810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5400000" flipH="1" flipV="1">
            <a:off x="7751712" y="2514600"/>
            <a:ext cx="3810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5400000" flipH="1" flipV="1">
            <a:off x="7713612" y="22479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5400000" flipH="1" flipV="1">
            <a:off x="7866012" y="22479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7827912" y="21336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Isosceles Triangle 32"/>
          <p:cNvSpPr/>
          <p:nvPr/>
        </p:nvSpPr>
        <p:spPr bwMode="auto">
          <a:xfrm rot="10800000">
            <a:off x="7827912" y="2362200"/>
            <a:ext cx="152400" cy="381000"/>
          </a:xfrm>
          <a:prstGeom prst="triangle">
            <a:avLst/>
          </a:prstGeom>
          <a:solidFill>
            <a:srgbClr val="C8CA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34" name="Rectangle 33"/>
          <p:cNvSpPr/>
          <p:nvPr/>
        </p:nvSpPr>
        <p:spPr bwMode="auto">
          <a:xfrm>
            <a:off x="7827912" y="2133600"/>
            <a:ext cx="152400" cy="228600"/>
          </a:xfrm>
          <a:prstGeom prst="rect">
            <a:avLst/>
          </a:prstGeom>
          <a:solidFill>
            <a:srgbClr val="C8CAE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sp>
        <p:nvSpPr>
          <p:cNvPr id="35" name="Oval 34"/>
          <p:cNvSpPr/>
          <p:nvPr/>
        </p:nvSpPr>
        <p:spPr bwMode="auto">
          <a:xfrm>
            <a:off x="7523112" y="2743200"/>
            <a:ext cx="152400" cy="1524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Arial" charset="0"/>
              </a:rPr>
              <a:t>+</a:t>
            </a:r>
            <a:endParaRPr kumimoji="1" lang="en-US" sz="1600" b="1" i="0" u="none" strike="noStrike" cap="none" normalizeH="0" baseline="0" dirty="0">
              <a:ln>
                <a:noFill/>
              </a:ln>
              <a:solidFill>
                <a:schemeClr val="tx1"/>
              </a:solidFill>
              <a:effectLst/>
              <a:latin typeface="Arial" charset="0"/>
            </a:endParaRPr>
          </a:p>
        </p:txBody>
      </p:sp>
      <p:sp>
        <p:nvSpPr>
          <p:cNvPr id="36" name="Oval 35"/>
          <p:cNvSpPr/>
          <p:nvPr/>
        </p:nvSpPr>
        <p:spPr bwMode="auto">
          <a:xfrm>
            <a:off x="8132712" y="2667000"/>
            <a:ext cx="152400" cy="1524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Arial" charset="0"/>
              </a:rPr>
              <a:t>+</a:t>
            </a:r>
            <a:endParaRPr kumimoji="1" lang="en-US" sz="1600" b="1" i="0" u="none" strike="noStrike" cap="none" normalizeH="0" baseline="0" dirty="0">
              <a:ln>
                <a:noFill/>
              </a:ln>
              <a:solidFill>
                <a:schemeClr val="tx1"/>
              </a:solidFill>
              <a:effectLst/>
              <a:latin typeface="Arial" charset="0"/>
            </a:endParaRPr>
          </a:p>
        </p:txBody>
      </p:sp>
      <p:sp>
        <p:nvSpPr>
          <p:cNvPr id="37" name="Oval 36"/>
          <p:cNvSpPr/>
          <p:nvPr/>
        </p:nvSpPr>
        <p:spPr bwMode="auto">
          <a:xfrm>
            <a:off x="7980312" y="2971800"/>
            <a:ext cx="152400" cy="1524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Arial" charset="0"/>
              </a:rPr>
              <a:t>+</a:t>
            </a:r>
            <a:endParaRPr kumimoji="1" lang="en-US" sz="1600" b="1" i="0" u="none" strike="noStrike" cap="none" normalizeH="0" baseline="0" dirty="0">
              <a:ln>
                <a:noFill/>
              </a:ln>
              <a:solidFill>
                <a:schemeClr val="tx1"/>
              </a:solidFill>
              <a:effectLst/>
              <a:latin typeface="Arial" charset="0"/>
            </a:endParaRPr>
          </a:p>
        </p:txBody>
      </p:sp>
      <p:grpSp>
        <p:nvGrpSpPr>
          <p:cNvPr id="3" name="Group 135"/>
          <p:cNvGrpSpPr/>
          <p:nvPr/>
        </p:nvGrpSpPr>
        <p:grpSpPr>
          <a:xfrm>
            <a:off x="7446912" y="3352800"/>
            <a:ext cx="152400" cy="152400"/>
            <a:chOff x="3048000" y="3124200"/>
            <a:chExt cx="152400" cy="152400"/>
          </a:xfrm>
          <a:solidFill>
            <a:schemeClr val="accent2">
              <a:lumMod val="60000"/>
              <a:lumOff val="40000"/>
            </a:schemeClr>
          </a:solidFill>
        </p:grpSpPr>
        <p:sp>
          <p:nvSpPr>
            <p:cNvPr id="54" name="Oval 53"/>
            <p:cNvSpPr/>
            <p:nvPr/>
          </p:nvSpPr>
          <p:spPr bwMode="auto">
            <a:xfrm>
              <a:off x="3048000" y="3124200"/>
              <a:ext cx="152400" cy="152400"/>
            </a:xfrm>
            <a:prstGeom prst="ellipse">
              <a:avLst/>
            </a:prstGeom>
            <a:grp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tx1"/>
                </a:solidFill>
                <a:effectLst/>
                <a:latin typeface="Arial" charset="0"/>
              </a:endParaRPr>
            </a:p>
          </p:txBody>
        </p:sp>
        <p:cxnSp>
          <p:nvCxnSpPr>
            <p:cNvPr id="55" name="Straight Connector 54"/>
            <p:cNvCxnSpPr/>
            <p:nvPr/>
          </p:nvCxnSpPr>
          <p:spPr bwMode="auto">
            <a:xfrm>
              <a:off x="3086100" y="3200400"/>
              <a:ext cx="76200" cy="0"/>
            </a:xfrm>
            <a:prstGeom prst="line">
              <a:avLst/>
            </a:prstGeom>
            <a:grpFill/>
            <a:ln w="22225" cap="flat" cmpd="sng" algn="ctr">
              <a:solidFill>
                <a:schemeClr val="tx1"/>
              </a:solidFill>
              <a:prstDash val="solid"/>
              <a:round/>
              <a:headEnd type="none" w="med" len="med"/>
              <a:tailEnd type="none" w="med" len="med"/>
            </a:ln>
            <a:effectLst/>
          </p:spPr>
        </p:cxnSp>
      </p:grpSp>
      <p:grpSp>
        <p:nvGrpSpPr>
          <p:cNvPr id="4" name="Group 136"/>
          <p:cNvGrpSpPr/>
          <p:nvPr/>
        </p:nvGrpSpPr>
        <p:grpSpPr>
          <a:xfrm>
            <a:off x="7751712" y="3276600"/>
            <a:ext cx="152400" cy="152400"/>
            <a:chOff x="3048000" y="3124200"/>
            <a:chExt cx="152400" cy="152400"/>
          </a:xfrm>
          <a:solidFill>
            <a:schemeClr val="accent2">
              <a:lumMod val="60000"/>
              <a:lumOff val="40000"/>
            </a:schemeClr>
          </a:solidFill>
        </p:grpSpPr>
        <p:sp>
          <p:nvSpPr>
            <p:cNvPr id="52" name="Oval 51"/>
            <p:cNvSpPr/>
            <p:nvPr/>
          </p:nvSpPr>
          <p:spPr bwMode="auto">
            <a:xfrm>
              <a:off x="3048000" y="3124200"/>
              <a:ext cx="152400" cy="152400"/>
            </a:xfrm>
            <a:prstGeom prst="ellipse">
              <a:avLst/>
            </a:prstGeom>
            <a:grp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tx1"/>
                </a:solidFill>
                <a:effectLst/>
                <a:latin typeface="Arial" charset="0"/>
              </a:endParaRPr>
            </a:p>
          </p:txBody>
        </p:sp>
        <p:cxnSp>
          <p:nvCxnSpPr>
            <p:cNvPr id="53" name="Straight Connector 52"/>
            <p:cNvCxnSpPr/>
            <p:nvPr/>
          </p:nvCxnSpPr>
          <p:spPr bwMode="auto">
            <a:xfrm>
              <a:off x="3086100" y="3200400"/>
              <a:ext cx="76200" cy="0"/>
            </a:xfrm>
            <a:prstGeom prst="line">
              <a:avLst/>
            </a:prstGeom>
            <a:grpFill/>
            <a:ln w="22225" cap="flat" cmpd="sng" algn="ctr">
              <a:solidFill>
                <a:schemeClr val="tx1"/>
              </a:solidFill>
              <a:prstDash val="solid"/>
              <a:round/>
              <a:headEnd type="none" w="med" len="med"/>
              <a:tailEnd type="none" w="med" len="med"/>
            </a:ln>
            <a:effectLst/>
          </p:spPr>
        </p:cxnSp>
      </p:grpSp>
      <p:grpSp>
        <p:nvGrpSpPr>
          <p:cNvPr id="5" name="Group 139"/>
          <p:cNvGrpSpPr/>
          <p:nvPr/>
        </p:nvGrpSpPr>
        <p:grpSpPr>
          <a:xfrm>
            <a:off x="8132712" y="3276600"/>
            <a:ext cx="152400" cy="152400"/>
            <a:chOff x="3048000" y="3124200"/>
            <a:chExt cx="152400" cy="152400"/>
          </a:xfrm>
          <a:solidFill>
            <a:schemeClr val="accent2">
              <a:lumMod val="60000"/>
              <a:lumOff val="40000"/>
            </a:schemeClr>
          </a:solidFill>
        </p:grpSpPr>
        <p:sp>
          <p:nvSpPr>
            <p:cNvPr id="50" name="Oval 49"/>
            <p:cNvSpPr/>
            <p:nvPr/>
          </p:nvSpPr>
          <p:spPr bwMode="auto">
            <a:xfrm>
              <a:off x="3048000" y="3124200"/>
              <a:ext cx="152400" cy="152400"/>
            </a:xfrm>
            <a:prstGeom prst="ellipse">
              <a:avLst/>
            </a:prstGeom>
            <a:grp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tx1"/>
                </a:solidFill>
                <a:effectLst/>
                <a:latin typeface="Arial" charset="0"/>
              </a:endParaRPr>
            </a:p>
          </p:txBody>
        </p:sp>
        <p:cxnSp>
          <p:nvCxnSpPr>
            <p:cNvPr id="51" name="Straight Connector 50"/>
            <p:cNvCxnSpPr/>
            <p:nvPr/>
          </p:nvCxnSpPr>
          <p:spPr bwMode="auto">
            <a:xfrm>
              <a:off x="3086100" y="3200400"/>
              <a:ext cx="76200" cy="0"/>
            </a:xfrm>
            <a:prstGeom prst="line">
              <a:avLst/>
            </a:prstGeom>
            <a:grpFill/>
            <a:ln w="22225" cap="flat" cmpd="sng" algn="ctr">
              <a:solidFill>
                <a:schemeClr val="tx1"/>
              </a:solidFill>
              <a:prstDash val="solid"/>
              <a:round/>
              <a:headEnd type="none" w="med" len="med"/>
              <a:tailEnd type="none" w="med" len="med"/>
            </a:ln>
            <a:effectLst/>
          </p:spPr>
        </p:cxnSp>
      </p:grpSp>
      <p:grpSp>
        <p:nvGrpSpPr>
          <p:cNvPr id="6" name="Group 142"/>
          <p:cNvGrpSpPr/>
          <p:nvPr/>
        </p:nvGrpSpPr>
        <p:grpSpPr>
          <a:xfrm>
            <a:off x="7580262" y="2886075"/>
            <a:ext cx="152400" cy="152400"/>
            <a:chOff x="3048000" y="3124200"/>
            <a:chExt cx="152400" cy="152400"/>
          </a:xfrm>
          <a:solidFill>
            <a:schemeClr val="accent2">
              <a:lumMod val="60000"/>
              <a:lumOff val="40000"/>
            </a:schemeClr>
          </a:solidFill>
        </p:grpSpPr>
        <p:sp>
          <p:nvSpPr>
            <p:cNvPr id="48" name="Oval 47"/>
            <p:cNvSpPr/>
            <p:nvPr/>
          </p:nvSpPr>
          <p:spPr bwMode="auto">
            <a:xfrm>
              <a:off x="3048000" y="3124200"/>
              <a:ext cx="152400" cy="152400"/>
            </a:xfrm>
            <a:prstGeom prst="ellipse">
              <a:avLst/>
            </a:prstGeom>
            <a:grp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tx1"/>
                </a:solidFill>
                <a:effectLst/>
                <a:latin typeface="Arial" charset="0"/>
              </a:endParaRPr>
            </a:p>
          </p:txBody>
        </p:sp>
        <p:cxnSp>
          <p:nvCxnSpPr>
            <p:cNvPr id="49" name="Straight Connector 48"/>
            <p:cNvCxnSpPr/>
            <p:nvPr/>
          </p:nvCxnSpPr>
          <p:spPr bwMode="auto">
            <a:xfrm>
              <a:off x="3086100" y="3200400"/>
              <a:ext cx="76200" cy="0"/>
            </a:xfrm>
            <a:prstGeom prst="line">
              <a:avLst/>
            </a:prstGeom>
            <a:grpFill/>
            <a:ln w="22225" cap="flat" cmpd="sng" algn="ctr">
              <a:solidFill>
                <a:schemeClr val="tx1"/>
              </a:solidFill>
              <a:prstDash val="solid"/>
              <a:round/>
              <a:headEnd type="none" w="med" len="med"/>
              <a:tailEnd type="none" w="med" len="med"/>
            </a:ln>
            <a:effectLst/>
          </p:spPr>
        </p:cxnSp>
      </p:grpSp>
      <p:grpSp>
        <p:nvGrpSpPr>
          <p:cNvPr id="7" name="Group 145"/>
          <p:cNvGrpSpPr/>
          <p:nvPr/>
        </p:nvGrpSpPr>
        <p:grpSpPr>
          <a:xfrm>
            <a:off x="7980312" y="2667000"/>
            <a:ext cx="152400" cy="152400"/>
            <a:chOff x="3048000" y="3124200"/>
            <a:chExt cx="152400" cy="152400"/>
          </a:xfrm>
          <a:solidFill>
            <a:schemeClr val="accent2">
              <a:lumMod val="60000"/>
              <a:lumOff val="40000"/>
            </a:schemeClr>
          </a:solidFill>
        </p:grpSpPr>
        <p:sp>
          <p:nvSpPr>
            <p:cNvPr id="46" name="Oval 45"/>
            <p:cNvSpPr/>
            <p:nvPr/>
          </p:nvSpPr>
          <p:spPr bwMode="auto">
            <a:xfrm>
              <a:off x="3048000" y="3124200"/>
              <a:ext cx="152400" cy="152400"/>
            </a:xfrm>
            <a:prstGeom prst="ellipse">
              <a:avLst/>
            </a:prstGeom>
            <a:grp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tx1"/>
                </a:solidFill>
                <a:effectLst/>
                <a:latin typeface="Arial" charset="0"/>
              </a:endParaRPr>
            </a:p>
          </p:txBody>
        </p:sp>
        <p:cxnSp>
          <p:nvCxnSpPr>
            <p:cNvPr id="47" name="Straight Connector 46"/>
            <p:cNvCxnSpPr/>
            <p:nvPr/>
          </p:nvCxnSpPr>
          <p:spPr bwMode="auto">
            <a:xfrm>
              <a:off x="3086100" y="3200400"/>
              <a:ext cx="76200" cy="0"/>
            </a:xfrm>
            <a:prstGeom prst="line">
              <a:avLst/>
            </a:prstGeom>
            <a:grpFill/>
            <a:ln w="22225" cap="flat" cmpd="sng" algn="ctr">
              <a:solidFill>
                <a:schemeClr val="tx1"/>
              </a:solidFill>
              <a:prstDash val="solid"/>
              <a:round/>
              <a:headEnd type="none" w="med" len="med"/>
              <a:tailEnd type="none" w="med" len="med"/>
            </a:ln>
            <a:effectLst/>
          </p:spPr>
        </p:cxnSp>
      </p:grpSp>
      <p:grpSp>
        <p:nvGrpSpPr>
          <p:cNvPr id="15" name="Group 151"/>
          <p:cNvGrpSpPr/>
          <p:nvPr/>
        </p:nvGrpSpPr>
        <p:grpSpPr>
          <a:xfrm>
            <a:off x="7827913" y="3000376"/>
            <a:ext cx="152400" cy="152400"/>
            <a:chOff x="3048000" y="3124200"/>
            <a:chExt cx="152400" cy="152400"/>
          </a:xfrm>
          <a:solidFill>
            <a:schemeClr val="accent2">
              <a:lumMod val="60000"/>
              <a:lumOff val="40000"/>
            </a:schemeClr>
          </a:solidFill>
        </p:grpSpPr>
        <p:sp>
          <p:nvSpPr>
            <p:cNvPr id="44" name="Oval 43"/>
            <p:cNvSpPr/>
            <p:nvPr/>
          </p:nvSpPr>
          <p:spPr bwMode="auto">
            <a:xfrm>
              <a:off x="3048000" y="3124200"/>
              <a:ext cx="152400" cy="152400"/>
            </a:xfrm>
            <a:prstGeom prst="ellipse">
              <a:avLst/>
            </a:prstGeom>
            <a:grp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tx1"/>
                </a:solidFill>
                <a:effectLst/>
                <a:latin typeface="Arial" charset="0"/>
              </a:endParaRPr>
            </a:p>
          </p:txBody>
        </p:sp>
        <p:cxnSp>
          <p:nvCxnSpPr>
            <p:cNvPr id="45" name="Straight Connector 44"/>
            <p:cNvCxnSpPr/>
            <p:nvPr/>
          </p:nvCxnSpPr>
          <p:spPr bwMode="auto">
            <a:xfrm>
              <a:off x="3086100" y="3200400"/>
              <a:ext cx="76200" cy="0"/>
            </a:xfrm>
            <a:prstGeom prst="line">
              <a:avLst/>
            </a:prstGeom>
            <a:grpFill/>
            <a:ln w="22225" cap="flat" cmpd="sng" algn="ctr">
              <a:solidFill>
                <a:schemeClr val="tx1"/>
              </a:solidFill>
              <a:prstDash val="solid"/>
              <a:round/>
              <a:headEnd type="none" w="med" len="med"/>
              <a:tailEnd type="none" w="med" len="med"/>
            </a:ln>
            <a:effectLst/>
          </p:spPr>
        </p:cxn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Discharge Mechanisms</a:t>
            </a:r>
          </a:p>
        </p:txBody>
      </p:sp>
      <p:sp>
        <p:nvSpPr>
          <p:cNvPr id="9219" name="Content Placeholder 2"/>
          <p:cNvSpPr>
            <a:spLocks noGrp="1"/>
          </p:cNvSpPr>
          <p:nvPr>
            <p:ph idx="1"/>
          </p:nvPr>
        </p:nvSpPr>
        <p:spPr/>
        <p:txBody>
          <a:bodyPr/>
          <a:lstStyle/>
          <a:p>
            <a:pPr>
              <a:spcBef>
                <a:spcPts val="1800"/>
              </a:spcBef>
            </a:pPr>
            <a:r>
              <a:rPr lang="en-US" dirty="0" smtClean="0"/>
              <a:t>The type of discharge that can occur is influenced by the conductivity of the materials used and the geometric configuration </a:t>
            </a:r>
          </a:p>
          <a:p>
            <a:pPr>
              <a:spcBef>
                <a:spcPts val="1800"/>
              </a:spcBef>
            </a:pPr>
            <a:r>
              <a:rPr lang="en-US" dirty="0" smtClean="0"/>
              <a:t>When objects are </a:t>
            </a:r>
            <a:r>
              <a:rPr lang="en-US" dirty="0" smtClean="0"/>
              <a:t>charged, </a:t>
            </a:r>
            <a:r>
              <a:rPr lang="en-US" dirty="0" smtClean="0"/>
              <a:t>an electric field is formed around the objects </a:t>
            </a:r>
          </a:p>
          <a:p>
            <a:pPr>
              <a:spcBef>
                <a:spcPts val="1800"/>
              </a:spcBef>
            </a:pPr>
            <a:r>
              <a:rPr lang="en-US" dirty="0" smtClean="0"/>
              <a:t>If the charge is high enough, there can be locations where the electric field exceeds the dielectric strength of the surrounding gas, and a discharge by ionization takes place</a:t>
            </a:r>
          </a:p>
          <a:p>
            <a:pPr>
              <a:spcBef>
                <a:spcPts val="1800"/>
              </a:spcBef>
            </a:pPr>
            <a:r>
              <a:rPr lang="en-US" dirty="0" smtClean="0"/>
              <a:t>The dielectric strength of a gas depends on the ionization energy of the molecules and the mean free path of electrons, and is therefore dependent on gas composition and pressure </a:t>
            </a:r>
          </a:p>
        </p:txBody>
      </p:sp>
      <p:sp>
        <p:nvSpPr>
          <p:cNvPr id="9220" name="Slide Number Placeholder 3"/>
          <p:cNvSpPr>
            <a:spLocks noGrp="1"/>
          </p:cNvSpPr>
          <p:nvPr>
            <p:ph type="sldNum" sz="quarter" idx="10"/>
          </p:nvPr>
        </p:nvSpPr>
        <p:spPr>
          <a:noFill/>
        </p:spPr>
        <p:txBody>
          <a:bodyPr/>
          <a:lstStyle/>
          <a:p>
            <a:fld id="{0137D33F-C68D-49F6-900C-3BD4313A4128}" type="slidenum">
              <a:rPr lang="en-US" smtClean="0"/>
              <a:pPr/>
              <a:t>33</a:t>
            </a:fld>
            <a:endParaRPr lang="en-US"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Discharge Incendivity</a:t>
            </a:r>
          </a:p>
        </p:txBody>
      </p:sp>
      <p:sp>
        <p:nvSpPr>
          <p:cNvPr id="13315" name="Content Placeholder 2"/>
          <p:cNvSpPr>
            <a:spLocks noGrp="1"/>
          </p:cNvSpPr>
          <p:nvPr>
            <p:ph idx="1"/>
          </p:nvPr>
        </p:nvSpPr>
        <p:spPr/>
        <p:txBody>
          <a:bodyPr/>
          <a:lstStyle/>
          <a:p>
            <a:pPr>
              <a:spcBef>
                <a:spcPts val="1200"/>
              </a:spcBef>
            </a:pPr>
            <a:r>
              <a:rPr lang="en-US" dirty="0" smtClean="0"/>
              <a:t>Incendivity is the ability of a discharge to ignite a flammable mixture</a:t>
            </a:r>
          </a:p>
          <a:p>
            <a:pPr>
              <a:spcBef>
                <a:spcPts val="1200"/>
              </a:spcBef>
            </a:pPr>
            <a:r>
              <a:rPr lang="en-US" dirty="0" smtClean="0"/>
              <a:t>The incendivity of a discharge is dependent on:</a:t>
            </a:r>
          </a:p>
          <a:p>
            <a:pPr lvl="1">
              <a:spcBef>
                <a:spcPts val="1200"/>
              </a:spcBef>
            </a:pPr>
            <a:r>
              <a:rPr lang="en-US" dirty="0" smtClean="0">
                <a:ea typeface="ＭＳ Ｐゴシック" pitchFamily="1" charset="-128"/>
              </a:rPr>
              <a:t>Total energy released</a:t>
            </a:r>
          </a:p>
          <a:p>
            <a:pPr lvl="1">
              <a:spcBef>
                <a:spcPts val="1200"/>
              </a:spcBef>
            </a:pPr>
            <a:r>
              <a:rPr lang="en-US" dirty="0" smtClean="0">
                <a:ea typeface="ＭＳ Ｐゴシック" pitchFamily="1" charset="-128"/>
              </a:rPr>
              <a:t>Time and spatial distribution of energy</a:t>
            </a:r>
          </a:p>
          <a:p>
            <a:pPr>
              <a:spcBef>
                <a:spcPts val="1200"/>
              </a:spcBef>
            </a:pPr>
            <a:r>
              <a:rPr lang="en-US" dirty="0" smtClean="0">
                <a:ea typeface="ＭＳ Ｐゴシック" pitchFamily="1" charset="-128"/>
              </a:rPr>
              <a:t>Can be affected by humidity and temperature</a:t>
            </a:r>
          </a:p>
          <a:p>
            <a:pPr>
              <a:spcBef>
                <a:spcPts val="1200"/>
              </a:spcBef>
            </a:pPr>
            <a:r>
              <a:rPr lang="en-US" dirty="0" smtClean="0"/>
              <a:t>Total energy of a discharge can be used to estimate its incendivity</a:t>
            </a:r>
          </a:p>
          <a:p>
            <a:pPr>
              <a:spcBef>
                <a:spcPts val="1200"/>
              </a:spcBef>
            </a:pPr>
            <a:r>
              <a:rPr lang="en-US" dirty="0" smtClean="0"/>
              <a:t>Spark discharges are the most incendive discharges </a:t>
            </a:r>
            <a:r>
              <a:rPr lang="en-US" sz="1800" dirty="0" smtClean="0"/>
              <a:t>(</a:t>
            </a:r>
            <a:r>
              <a:rPr lang="en-US" sz="1800" dirty="0" err="1" smtClean="0"/>
              <a:t>Glor</a:t>
            </a:r>
            <a:r>
              <a:rPr lang="en-US" sz="1800" dirty="0" smtClean="0"/>
              <a:t>, 2003). </a:t>
            </a:r>
          </a:p>
          <a:p>
            <a:pPr>
              <a:spcBef>
                <a:spcPts val="1200"/>
              </a:spcBef>
            </a:pPr>
            <a:r>
              <a:rPr lang="en-US" dirty="0" smtClean="0"/>
              <a:t>Brush discharges are more incendive than corona discharges</a:t>
            </a:r>
          </a:p>
          <a:p>
            <a:pPr>
              <a:spcBef>
                <a:spcPts val="1200"/>
              </a:spcBef>
            </a:pPr>
            <a:r>
              <a:rPr lang="en-US" dirty="0" smtClean="0"/>
              <a:t>Objects charged to a negative potential are significantly more incendive than objects charged to a positive potential </a:t>
            </a:r>
            <a:r>
              <a:rPr lang="en-US" sz="1800" dirty="0" smtClean="0"/>
              <a:t>(</a:t>
            </a:r>
            <a:r>
              <a:rPr lang="en-US" sz="1800" dirty="0" err="1" smtClean="0"/>
              <a:t>Luttgens</a:t>
            </a:r>
            <a:r>
              <a:rPr lang="en-US" sz="1800" dirty="0" smtClean="0"/>
              <a:t> &amp; </a:t>
            </a:r>
            <a:r>
              <a:rPr lang="en-US" sz="1800" dirty="0" err="1" smtClean="0"/>
              <a:t>Glor</a:t>
            </a:r>
            <a:r>
              <a:rPr lang="en-US" sz="1800" dirty="0" smtClean="0"/>
              <a:t>, 1989).</a:t>
            </a:r>
          </a:p>
          <a:p>
            <a:endParaRPr lang="en-US" dirty="0" smtClean="0"/>
          </a:p>
          <a:p>
            <a:endParaRPr lang="en-US" dirty="0" smtClean="0"/>
          </a:p>
          <a:p>
            <a:endParaRPr lang="en-US" dirty="0" smtClean="0"/>
          </a:p>
        </p:txBody>
      </p:sp>
      <p:sp>
        <p:nvSpPr>
          <p:cNvPr id="13316" name="Slide Number Placeholder 3"/>
          <p:cNvSpPr>
            <a:spLocks noGrp="1"/>
          </p:cNvSpPr>
          <p:nvPr>
            <p:ph type="sldNum" sz="quarter" idx="10"/>
          </p:nvPr>
        </p:nvSpPr>
        <p:spPr>
          <a:noFill/>
        </p:spPr>
        <p:txBody>
          <a:bodyPr/>
          <a:lstStyle/>
          <a:p>
            <a:fld id="{6C5FCFAC-60F2-452A-B234-3ECDA136EC75}" type="slidenum">
              <a:rPr lang="en-US" smtClean="0"/>
              <a:pPr/>
              <a:t>34</a:t>
            </a:fld>
            <a:endParaRPr lang="en-US" smtClean="0"/>
          </a:p>
        </p:txBody>
      </p:sp>
      <p:sp>
        <p:nvSpPr>
          <p:cNvPr id="5" name="TextBox 4"/>
          <p:cNvSpPr txBox="1">
            <a:spLocks noChangeArrowheads="1"/>
          </p:cNvSpPr>
          <p:nvPr/>
        </p:nvSpPr>
        <p:spPr bwMode="auto">
          <a:xfrm>
            <a:off x="2390669" y="5896707"/>
            <a:ext cx="5582697" cy="1015663"/>
          </a:xfrm>
          <a:prstGeom prst="rect">
            <a:avLst/>
          </a:prstGeom>
          <a:noFill/>
          <a:ln w="9525">
            <a:noFill/>
            <a:miter lim="800000"/>
            <a:headEnd/>
            <a:tailEnd/>
          </a:ln>
        </p:spPr>
        <p:txBody>
          <a:bodyPr wrap="square">
            <a:spAutoFit/>
          </a:bodyPr>
          <a:lstStyle/>
          <a:p>
            <a:r>
              <a:rPr lang="en-US" sz="1200" b="0" dirty="0" err="1" smtClean="0"/>
              <a:t>Glor</a:t>
            </a:r>
            <a:r>
              <a:rPr lang="en-US" sz="1200" b="0" dirty="0" smtClean="0"/>
              <a:t>, M. (2003). Ignition hazard due to static electricity in particulate processes. </a:t>
            </a:r>
            <a:r>
              <a:rPr lang="en-US" sz="1200" b="0" i="1" dirty="0" smtClean="0"/>
              <a:t>Powder Technology, 135–136, </a:t>
            </a:r>
            <a:r>
              <a:rPr lang="en-US" sz="1200" b="0" dirty="0" smtClean="0"/>
              <a:t>223– 233.</a:t>
            </a:r>
          </a:p>
          <a:p>
            <a:r>
              <a:rPr lang="en-US" sz="1200" b="0" dirty="0" err="1" smtClean="0"/>
              <a:t>Luttgens</a:t>
            </a:r>
            <a:r>
              <a:rPr lang="en-US" sz="1200" b="0" dirty="0" smtClean="0"/>
              <a:t>, G., &amp; </a:t>
            </a:r>
            <a:r>
              <a:rPr lang="en-US" sz="1200" b="0" dirty="0" err="1" smtClean="0"/>
              <a:t>Glor</a:t>
            </a:r>
            <a:r>
              <a:rPr lang="en-US" sz="1200" b="0" dirty="0" smtClean="0"/>
              <a:t>, M. (1989). Understanding and controlling static electricity. Expert </a:t>
            </a:r>
            <a:r>
              <a:rPr lang="en-US" sz="1200" b="0" dirty="0" err="1" smtClean="0"/>
              <a:t>Verlag</a:t>
            </a:r>
            <a:r>
              <a:rPr lang="en-US" sz="1200" b="0" dirty="0" smtClean="0"/>
              <a:t>.</a:t>
            </a:r>
          </a:p>
          <a:p>
            <a:endParaRPr lang="en-US" sz="1200" b="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Discharge Incendivity</a:t>
            </a:r>
          </a:p>
        </p:txBody>
      </p:sp>
      <p:sp>
        <p:nvSpPr>
          <p:cNvPr id="14339" name="Content Placeholder 2"/>
          <p:cNvSpPr>
            <a:spLocks noGrp="1"/>
          </p:cNvSpPr>
          <p:nvPr>
            <p:ph idx="1"/>
          </p:nvPr>
        </p:nvSpPr>
        <p:spPr/>
        <p:txBody>
          <a:bodyPr/>
          <a:lstStyle/>
          <a:p>
            <a:r>
              <a:rPr lang="en-US" sz="1800" dirty="0" smtClean="0"/>
              <a:t>While calculating the discharge energy associated with a spark discharge is straightforward, for other types of discharge calculations are highly complex   </a:t>
            </a:r>
          </a:p>
          <a:p>
            <a:r>
              <a:rPr lang="en-US" sz="1800" dirty="0" smtClean="0"/>
              <a:t>The best way to determine the incendivity of a discharge and to approximate its energy is through a phenomenological approach</a:t>
            </a:r>
          </a:p>
          <a:p>
            <a:pPr lvl="1"/>
            <a:r>
              <a:rPr lang="en-US" sz="1600" dirty="0" smtClean="0">
                <a:ea typeface="ＭＳ Ｐゴシック" pitchFamily="1" charset="-128"/>
              </a:rPr>
              <a:t>In doing so, the equivalent energy of a discharge can be established</a:t>
            </a:r>
          </a:p>
          <a:p>
            <a:pPr lvl="1"/>
            <a:r>
              <a:rPr lang="en-US" sz="1600" dirty="0" smtClean="0">
                <a:ea typeface="ＭＳ Ｐゴシック" pitchFamily="1" charset="-128"/>
              </a:rPr>
              <a:t>Determined by matching the ignition threshold for the discharge to the required spark discharge energy for a flammable mixture</a:t>
            </a:r>
            <a:endParaRPr lang="en-US" sz="1600" dirty="0" smtClean="0">
              <a:solidFill>
                <a:srgbClr val="FF0000"/>
              </a:solidFill>
              <a:ea typeface="ＭＳ Ｐゴシック" pitchFamily="1" charset="-128"/>
            </a:endParaRPr>
          </a:p>
        </p:txBody>
      </p:sp>
      <p:sp>
        <p:nvSpPr>
          <p:cNvPr id="14340" name="Slide Number Placeholder 3"/>
          <p:cNvSpPr>
            <a:spLocks noGrp="1"/>
          </p:cNvSpPr>
          <p:nvPr>
            <p:ph type="sldNum" sz="quarter" idx="10"/>
          </p:nvPr>
        </p:nvSpPr>
        <p:spPr>
          <a:noFill/>
        </p:spPr>
        <p:txBody>
          <a:bodyPr/>
          <a:lstStyle/>
          <a:p>
            <a:fld id="{74543E99-D1A7-4280-A584-CE0BDDE714D5}" type="slidenum">
              <a:rPr lang="en-US" smtClean="0"/>
              <a:pPr/>
              <a:t>35</a:t>
            </a:fld>
            <a:endParaRPr lang="en-US" smtClean="0"/>
          </a:p>
        </p:txBody>
      </p:sp>
      <p:graphicFrame>
        <p:nvGraphicFramePr>
          <p:cNvPr id="5" name="Table 4"/>
          <p:cNvGraphicFramePr>
            <a:graphicFrameLocks noGrp="1"/>
          </p:cNvGraphicFramePr>
          <p:nvPr/>
        </p:nvGraphicFramePr>
        <p:xfrm>
          <a:off x="1371600" y="3429000"/>
          <a:ext cx="5870575" cy="2466975"/>
        </p:xfrm>
        <a:graphic>
          <a:graphicData uri="http://schemas.openxmlformats.org/drawingml/2006/table">
            <a:tbl>
              <a:tblPr/>
              <a:tblGrid>
                <a:gridCol w="3860800"/>
                <a:gridCol w="2009775"/>
              </a:tblGrid>
              <a:tr h="7048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ea typeface="ＭＳ Ｐゴシック" pitchFamily="1" charset="-128"/>
                          <a:cs typeface="Times New Roman" pitchFamily="18" charset="0"/>
                        </a:rPr>
                        <a:t>Discharge</a:t>
                      </a:r>
                      <a:endParaRPr kumimoji="0" lang="en-US" sz="1800" b="0" i="0" u="none" strike="noStrike" cap="none" normalizeH="0" baseline="0" dirty="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pitchFamily="18" charset="0"/>
                          <a:ea typeface="ＭＳ Ｐゴシック" pitchFamily="1" charset="-128"/>
                          <a:cs typeface="Times New Roman" pitchFamily="18" charset="0"/>
                        </a:rPr>
                        <a:t>Maximum </a:t>
                      </a:r>
                      <a:br>
                        <a:rPr kumimoji="0" lang="en-US" sz="1800" b="0" i="1" u="none" strike="noStrike" cap="none" normalizeH="0" baseline="0" dirty="0" smtClean="0">
                          <a:ln>
                            <a:noFill/>
                          </a:ln>
                          <a:solidFill>
                            <a:schemeClr val="tx1"/>
                          </a:solidFill>
                          <a:effectLst/>
                          <a:latin typeface="Times" pitchFamily="18" charset="0"/>
                          <a:ea typeface="ＭＳ Ｐゴシック" pitchFamily="1" charset="-128"/>
                          <a:cs typeface="Times New Roman" pitchFamily="18" charset="0"/>
                        </a:rPr>
                      </a:br>
                      <a:r>
                        <a:rPr kumimoji="0" lang="en-US" sz="1800" b="0" i="1" u="none" strike="noStrike" cap="none" normalizeH="0" baseline="0" dirty="0" smtClean="0">
                          <a:ln>
                            <a:noFill/>
                          </a:ln>
                          <a:solidFill>
                            <a:schemeClr val="tx1"/>
                          </a:solidFill>
                          <a:effectLst/>
                          <a:latin typeface="Times" pitchFamily="18" charset="0"/>
                          <a:ea typeface="ＭＳ Ｐゴシック" pitchFamily="1" charset="-128"/>
                          <a:cs typeface="Times New Roman" pitchFamily="18" charset="0"/>
                        </a:rPr>
                        <a:t>Equivalent Energy</a:t>
                      </a:r>
                      <a:endParaRPr kumimoji="0" lang="en-US" sz="1800" b="0" i="0" u="none" strike="noStrike" cap="none" normalizeH="0" baseline="0" dirty="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r h="352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1" charset="-128"/>
                          <a:cs typeface="Times New Roman" pitchFamily="18" charset="0"/>
                        </a:rPr>
                        <a:t>Spark discharge</a:t>
                      </a:r>
                      <a:endParaRPr kumimoji="0" lang="en-US" sz="1800" b="0" i="0" u="none" strike="noStrike" cap="none" normalizeH="0" baseline="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1" charset="-128"/>
                          <a:cs typeface="Times New Roman" pitchFamily="18" charset="0"/>
                        </a:rPr>
                        <a:t>Virtually unlimited</a:t>
                      </a:r>
                      <a:endParaRPr kumimoji="0" lang="en-US" sz="1800" b="0" i="0" u="none" strike="noStrike" cap="none" normalizeH="0" baseline="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52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1" charset="-128"/>
                          <a:cs typeface="Times New Roman" pitchFamily="18" charset="0"/>
                        </a:rPr>
                        <a:t>Propagating Brush Discharge (PBD)</a:t>
                      </a:r>
                      <a:endParaRPr kumimoji="0" lang="en-US" sz="1800" b="0" i="0" u="none" strike="noStrike" cap="none" normalizeH="0" baseline="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1" charset="-128"/>
                          <a:cs typeface="Times New Roman" pitchFamily="18" charset="0"/>
                        </a:rPr>
                        <a:t>≈ 100–1000 mJ</a:t>
                      </a:r>
                      <a:endParaRPr kumimoji="0" lang="en-US" sz="1800" b="0" i="0" u="none" strike="noStrike" cap="none" normalizeH="0" baseline="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52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1" charset="-128"/>
                          <a:cs typeface="Times New Roman" pitchFamily="18" charset="0"/>
                        </a:rPr>
                        <a:t>Brush discharge (positive)</a:t>
                      </a:r>
                      <a:endParaRPr kumimoji="0" lang="en-US" sz="1800" b="0" i="0" u="none" strike="noStrike" cap="none" normalizeH="0" baseline="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ＭＳ Ｐゴシック" pitchFamily="1" charset="-128"/>
                          <a:cs typeface="Times New Roman" pitchFamily="18" charset="0"/>
                        </a:rPr>
                        <a:t>≈ 10 </a:t>
                      </a:r>
                      <a:r>
                        <a:rPr kumimoji="0" lang="en-US" sz="1800" b="0" i="0" u="none" strike="noStrike" cap="none" normalizeH="0" baseline="0" dirty="0" err="1" smtClean="0">
                          <a:ln>
                            <a:noFill/>
                          </a:ln>
                          <a:solidFill>
                            <a:schemeClr val="tx1"/>
                          </a:solidFill>
                          <a:effectLst/>
                          <a:latin typeface="Times New Roman" pitchFamily="18" charset="0"/>
                          <a:ea typeface="ＭＳ Ｐゴシック" pitchFamily="1" charset="-128"/>
                          <a:cs typeface="Times New Roman" pitchFamily="18" charset="0"/>
                        </a:rPr>
                        <a:t>mJ</a:t>
                      </a:r>
                      <a:endParaRPr kumimoji="0" lang="en-US" sz="1800" b="0" i="0" u="none" strike="noStrike" cap="none" normalizeH="0" baseline="0" dirty="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52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1" charset="-128"/>
                          <a:cs typeface="Times New Roman" pitchFamily="18" charset="0"/>
                        </a:rPr>
                        <a:t>Brush discharge (negative) </a:t>
                      </a:r>
                      <a:endParaRPr kumimoji="0" lang="en-US" sz="1800" b="0" i="0" u="none" strike="noStrike" cap="none" normalizeH="0" baseline="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1" charset="-128"/>
                          <a:cs typeface="Times New Roman" pitchFamily="18" charset="0"/>
                        </a:rPr>
                        <a:t>≈ 1.0 mJ</a:t>
                      </a:r>
                      <a:endParaRPr kumimoji="0" lang="en-US" sz="1800" b="0" i="0" u="none" strike="noStrike" cap="none" normalizeH="0" baseline="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352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ＭＳ Ｐゴシック" pitchFamily="1" charset="-128"/>
                          <a:cs typeface="Times New Roman" pitchFamily="18" charset="0"/>
                        </a:rPr>
                        <a:t>Corona discharge (positive)</a:t>
                      </a:r>
                      <a:endParaRPr kumimoji="0" lang="en-US" sz="1800" b="0" i="0" u="none" strike="noStrike" cap="none" normalizeH="0" baseline="0" dirty="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ＭＳ Ｐゴシック" pitchFamily="1" charset="-128"/>
                          <a:cs typeface="Times New Roman" pitchFamily="18" charset="0"/>
                        </a:rPr>
                        <a:t>≈ 0.1 </a:t>
                      </a:r>
                      <a:r>
                        <a:rPr kumimoji="0" lang="en-US" sz="1800" b="0" i="0" u="none" strike="noStrike" cap="none" normalizeH="0" baseline="0" dirty="0" err="1" smtClean="0">
                          <a:ln>
                            <a:noFill/>
                          </a:ln>
                          <a:solidFill>
                            <a:schemeClr val="tx1"/>
                          </a:solidFill>
                          <a:effectLst/>
                          <a:latin typeface="Times New Roman" pitchFamily="18" charset="0"/>
                          <a:ea typeface="ＭＳ Ｐゴシック" pitchFamily="1" charset="-128"/>
                          <a:cs typeface="Times New Roman" pitchFamily="18" charset="0"/>
                        </a:rPr>
                        <a:t>mJ</a:t>
                      </a:r>
                      <a:endParaRPr kumimoji="0" lang="en-US" sz="1800" b="0" i="0" u="none" strike="noStrike" cap="none" normalizeH="0" baseline="0" dirty="0" smtClean="0">
                        <a:ln>
                          <a:noFill/>
                        </a:ln>
                        <a:solidFill>
                          <a:schemeClr val="tx1"/>
                        </a:solidFill>
                        <a:effectLst/>
                        <a:latin typeface="Times" pitchFamily="18" charset="0"/>
                        <a:ea typeface="ＭＳ Ｐゴシック" pitchFamily="1" charset="-128"/>
                        <a:cs typeface="Times New Roman" pitchFamily="18" charset="0"/>
                      </a:endParaRPr>
                    </a:p>
                  </a:txBody>
                  <a:tcPr marL="68580" marR="68580"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56" name="Rectangle 1"/>
          <p:cNvSpPr>
            <a:spLocks noChangeArrowheads="1"/>
          </p:cNvSpPr>
          <p:nvPr/>
        </p:nvSpPr>
        <p:spPr bwMode="auto">
          <a:xfrm>
            <a:off x="1371600" y="3124200"/>
            <a:ext cx="5834063" cy="584200"/>
          </a:xfrm>
          <a:prstGeom prst="rect">
            <a:avLst/>
          </a:prstGeom>
          <a:noFill/>
          <a:ln w="9525">
            <a:noFill/>
            <a:miter lim="800000"/>
            <a:headEnd/>
            <a:tailEnd/>
          </a:ln>
        </p:spPr>
        <p:txBody>
          <a:bodyPr anchor="ctr">
            <a:spAutoFit/>
          </a:bodyPr>
          <a:lstStyle/>
          <a:p>
            <a:pPr algn="ctr"/>
            <a:r>
              <a:rPr lang="en-US" altLang="ja-JP" sz="1600" dirty="0">
                <a:cs typeface="Times New Roman" pitchFamily="18" charset="0"/>
              </a:rPr>
              <a:t> Maximum equivalent energy of discharge (Britton, 1999)</a:t>
            </a:r>
            <a:endParaRPr lang="en-US" altLang="ja-JP" sz="1600" dirty="0"/>
          </a:p>
          <a:p>
            <a:pPr algn="ctr"/>
            <a:endParaRPr lang="en-US" altLang="ja-JP" sz="1600" dirty="0"/>
          </a:p>
        </p:txBody>
      </p:sp>
      <p:sp>
        <p:nvSpPr>
          <p:cNvPr id="14357" name="Rectangle 6"/>
          <p:cNvSpPr>
            <a:spLocks noChangeArrowheads="1"/>
          </p:cNvSpPr>
          <p:nvPr/>
        </p:nvSpPr>
        <p:spPr bwMode="auto">
          <a:xfrm>
            <a:off x="2438400" y="6248400"/>
            <a:ext cx="5791200" cy="430887"/>
          </a:xfrm>
          <a:prstGeom prst="rect">
            <a:avLst/>
          </a:prstGeom>
          <a:noFill/>
          <a:ln w="9525">
            <a:noFill/>
            <a:miter lim="800000"/>
            <a:headEnd/>
            <a:tailEnd/>
          </a:ln>
        </p:spPr>
        <p:txBody>
          <a:bodyPr wrap="square">
            <a:spAutoFit/>
          </a:bodyPr>
          <a:lstStyle/>
          <a:p>
            <a:r>
              <a:rPr lang="en-US" sz="1100" b="0" dirty="0"/>
              <a:t>Britton, L.G. (1999). </a:t>
            </a:r>
            <a:r>
              <a:rPr lang="en-US" sz="1100" b="0" i="1" dirty="0"/>
              <a:t>Avoiding static ignition hazards in chemical operations: A CCPS concept book</a:t>
            </a:r>
            <a:r>
              <a:rPr lang="en-US" sz="1100" b="0" dirty="0"/>
              <a:t>.</a:t>
            </a:r>
            <a:r>
              <a:rPr lang="en-US" sz="1100" b="0" i="1" dirty="0"/>
              <a:t> </a:t>
            </a:r>
            <a:r>
              <a:rPr lang="en-US" sz="1100" b="0" dirty="0"/>
              <a:t>American Institute of Chemical Engineers: New York, NY.</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p:spPr>
        <p:txBody>
          <a:bodyPr/>
          <a:lstStyle/>
          <a:p>
            <a:fld id="{52B0ED2B-2352-4A37-9532-68DCED9E7027}" type="slidenum">
              <a:rPr lang="en-US" smtClean="0"/>
              <a:pPr/>
              <a:t>36</a:t>
            </a:fld>
            <a:endParaRPr lang="en-US" smtClean="0"/>
          </a:p>
        </p:txBody>
      </p:sp>
      <p:sp>
        <p:nvSpPr>
          <p:cNvPr id="28675" name="Slide Number Placeholder 2"/>
          <p:cNvSpPr txBox="1">
            <a:spLocks noGrp="1"/>
          </p:cNvSpPr>
          <p:nvPr/>
        </p:nvSpPr>
        <p:spPr bwMode="auto">
          <a:xfrm>
            <a:off x="7010400" y="6678613"/>
            <a:ext cx="2133600" cy="119062"/>
          </a:xfrm>
          <a:prstGeom prst="rect">
            <a:avLst/>
          </a:prstGeom>
          <a:noFill/>
          <a:ln w="9525">
            <a:noFill/>
            <a:miter lim="800000"/>
            <a:headEnd/>
            <a:tailEnd/>
          </a:ln>
        </p:spPr>
        <p:txBody>
          <a:bodyPr/>
          <a:lstStyle/>
          <a:p>
            <a:pPr algn="r"/>
            <a:fld id="{EED83482-861C-44F0-98AA-0901A8516519}" type="slidenum">
              <a:rPr lang="en-US" sz="800" b="0">
                <a:solidFill>
                  <a:srgbClr val="C0C0C0"/>
                </a:solidFill>
              </a:rPr>
              <a:pPr algn="r"/>
              <a:t>36</a:t>
            </a:fld>
            <a:endParaRPr lang="en-US" sz="800" b="0">
              <a:solidFill>
                <a:srgbClr val="C0C0C0"/>
              </a:solidFill>
            </a:endParaRPr>
          </a:p>
        </p:txBody>
      </p:sp>
      <p:sp>
        <p:nvSpPr>
          <p:cNvPr id="28676" name="Rectangle 97"/>
          <p:cNvSpPr>
            <a:spLocks noGrp="1" noChangeArrowheads="1"/>
          </p:cNvSpPr>
          <p:nvPr>
            <p:ph type="title" idx="4294967295"/>
          </p:nvPr>
        </p:nvSpPr>
        <p:spPr/>
        <p:txBody>
          <a:bodyPr/>
          <a:lstStyle/>
          <a:p>
            <a:r>
              <a:rPr lang="en-US" sz="2800" smtClean="0"/>
              <a:t>Probe Configurations</a:t>
            </a:r>
          </a:p>
        </p:txBody>
      </p:sp>
      <p:sp>
        <p:nvSpPr>
          <p:cNvPr id="28677" name="Rectangle 131"/>
          <p:cNvSpPr>
            <a:spLocks noChangeArrowheads="1"/>
          </p:cNvSpPr>
          <p:nvPr/>
        </p:nvSpPr>
        <p:spPr bwMode="auto">
          <a:xfrm>
            <a:off x="6781800" y="1143000"/>
            <a:ext cx="457200" cy="15240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2" name="Group 193"/>
          <p:cNvGrpSpPr>
            <a:grpSpLocks/>
          </p:cNvGrpSpPr>
          <p:nvPr/>
        </p:nvGrpSpPr>
        <p:grpSpPr bwMode="auto">
          <a:xfrm>
            <a:off x="1295400" y="685800"/>
            <a:ext cx="5867400" cy="1600200"/>
            <a:chOff x="816" y="528"/>
            <a:chExt cx="3696" cy="1008"/>
          </a:xfrm>
        </p:grpSpPr>
        <p:sp>
          <p:nvSpPr>
            <p:cNvPr id="28758" name="Freeform 107" descr="5%"/>
            <p:cNvSpPr>
              <a:spLocks/>
            </p:cNvSpPr>
            <p:nvPr/>
          </p:nvSpPr>
          <p:spPr bwMode="auto">
            <a:xfrm>
              <a:off x="1584" y="1081"/>
              <a:ext cx="2016" cy="240"/>
            </a:xfrm>
            <a:custGeom>
              <a:avLst/>
              <a:gdLst>
                <a:gd name="T0" fmla="*/ 0 w 1439"/>
                <a:gd name="T1" fmla="*/ 28 h 240"/>
                <a:gd name="T2" fmla="*/ 10671 w 1439"/>
                <a:gd name="T3" fmla="*/ 33 h 240"/>
                <a:gd name="T4" fmla="*/ 18966 w 1439"/>
                <a:gd name="T5" fmla="*/ 11 h 240"/>
                <a:gd name="T6" fmla="*/ 21348 w 1439"/>
                <a:gd name="T7" fmla="*/ 102 h 240"/>
                <a:gd name="T8" fmla="*/ 19099 w 1439"/>
                <a:gd name="T9" fmla="*/ 221 h 240"/>
                <a:gd name="T10" fmla="*/ 10254 w 1439"/>
                <a:gd name="T11" fmla="*/ 218 h 240"/>
                <a:gd name="T12" fmla="*/ 0 w 1439"/>
                <a:gd name="T13" fmla="*/ 202 h 240"/>
                <a:gd name="T14" fmla="*/ 0 w 1439"/>
                <a:gd name="T15" fmla="*/ 28 h 240"/>
                <a:gd name="T16" fmla="*/ 0 60000 65536"/>
                <a:gd name="T17" fmla="*/ 0 60000 65536"/>
                <a:gd name="T18" fmla="*/ 0 60000 65536"/>
                <a:gd name="T19" fmla="*/ 0 60000 65536"/>
                <a:gd name="T20" fmla="*/ 0 60000 65536"/>
                <a:gd name="T21" fmla="*/ 0 60000 65536"/>
                <a:gd name="T22" fmla="*/ 0 60000 65536"/>
                <a:gd name="T23" fmla="*/ 0 60000 65536"/>
                <a:gd name="T24" fmla="*/ 0 w 1439"/>
                <a:gd name="T25" fmla="*/ 0 h 240"/>
                <a:gd name="T26" fmla="*/ 1439 w 1439"/>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9" h="240">
                  <a:moveTo>
                    <a:pt x="0" y="28"/>
                  </a:moveTo>
                  <a:cubicBezTo>
                    <a:pt x="120" y="0"/>
                    <a:pt x="506" y="36"/>
                    <a:pt x="719" y="33"/>
                  </a:cubicBezTo>
                  <a:cubicBezTo>
                    <a:pt x="932" y="30"/>
                    <a:pt x="1158" y="0"/>
                    <a:pt x="1278" y="11"/>
                  </a:cubicBezTo>
                  <a:cubicBezTo>
                    <a:pt x="1398" y="22"/>
                    <a:pt x="1438" y="67"/>
                    <a:pt x="1439" y="102"/>
                  </a:cubicBezTo>
                  <a:cubicBezTo>
                    <a:pt x="1439" y="154"/>
                    <a:pt x="1412" y="202"/>
                    <a:pt x="1287" y="221"/>
                  </a:cubicBezTo>
                  <a:cubicBezTo>
                    <a:pt x="1162" y="240"/>
                    <a:pt x="905" y="221"/>
                    <a:pt x="691" y="218"/>
                  </a:cubicBezTo>
                  <a:cubicBezTo>
                    <a:pt x="477" y="215"/>
                    <a:pt x="115" y="234"/>
                    <a:pt x="0" y="202"/>
                  </a:cubicBezTo>
                  <a:lnTo>
                    <a:pt x="0" y="28"/>
                  </a:lnTo>
                  <a:close/>
                </a:path>
              </a:pathLst>
            </a:custGeom>
            <a:pattFill prst="pct5">
              <a:fgClr>
                <a:srgbClr val="FF0000"/>
              </a:fgClr>
              <a:bgClr>
                <a:schemeClr val="bg1"/>
              </a:bgClr>
            </a:pattFill>
            <a:ln w="9525" cap="rnd">
              <a:solidFill>
                <a:schemeClr val="bg2"/>
              </a:solidFill>
              <a:prstDash val="sysDot"/>
              <a:round/>
              <a:headEnd/>
              <a:tailEnd/>
            </a:ln>
          </p:spPr>
          <p:txBody>
            <a:bodyPr/>
            <a:lstStyle/>
            <a:p>
              <a:endParaRPr lang="en-US"/>
            </a:p>
          </p:txBody>
        </p:sp>
        <p:grpSp>
          <p:nvGrpSpPr>
            <p:cNvPr id="3" name="Group 11"/>
            <p:cNvGrpSpPr>
              <a:grpSpLocks/>
            </p:cNvGrpSpPr>
            <p:nvPr/>
          </p:nvGrpSpPr>
          <p:grpSpPr bwMode="auto">
            <a:xfrm>
              <a:off x="1557" y="864"/>
              <a:ext cx="2909" cy="318"/>
              <a:chOff x="3072" y="1457"/>
              <a:chExt cx="1090" cy="404"/>
            </a:xfrm>
          </p:grpSpPr>
          <p:sp>
            <p:nvSpPr>
              <p:cNvPr id="28806" name="Arc 12"/>
              <p:cNvSpPr>
                <a:spLocks/>
              </p:cNvSpPr>
              <p:nvPr/>
            </p:nvSpPr>
            <p:spPr bwMode="auto">
              <a:xfrm flipV="1">
                <a:off x="3072" y="1457"/>
                <a:ext cx="1056" cy="320"/>
              </a:xfrm>
              <a:custGeom>
                <a:avLst/>
                <a:gdLst>
                  <a:gd name="T0" fmla="*/ 0 w 21600"/>
                  <a:gd name="T1" fmla="*/ 0 h 23987"/>
                  <a:gd name="T2" fmla="*/ 0 w 21600"/>
                  <a:gd name="T3" fmla="*/ 0 h 23987"/>
                  <a:gd name="T4" fmla="*/ 0 w 21600"/>
                  <a:gd name="T5" fmla="*/ 0 h 23987"/>
                  <a:gd name="T6" fmla="*/ 0 60000 65536"/>
                  <a:gd name="T7" fmla="*/ 0 60000 65536"/>
                  <a:gd name="T8" fmla="*/ 0 60000 65536"/>
                  <a:gd name="T9" fmla="*/ 0 w 21600"/>
                  <a:gd name="T10" fmla="*/ 0 h 23987"/>
                  <a:gd name="T11" fmla="*/ 21600 w 21600"/>
                  <a:gd name="T12" fmla="*/ 23987 h 23987"/>
                </a:gdLst>
                <a:ahLst/>
                <a:cxnLst>
                  <a:cxn ang="T6">
                    <a:pos x="T0" y="T1"/>
                  </a:cxn>
                  <a:cxn ang="T7">
                    <a:pos x="T2" y="T3"/>
                  </a:cxn>
                  <a:cxn ang="T8">
                    <a:pos x="T4" y="T5"/>
                  </a:cxn>
                </a:cxnLst>
                <a:rect l="T9" t="T10" r="T11" b="T12"/>
                <a:pathLst>
                  <a:path w="21600" h="23987" fill="none" extrusionOk="0">
                    <a:moveTo>
                      <a:pt x="0" y="0"/>
                    </a:moveTo>
                    <a:cubicBezTo>
                      <a:pt x="11929" y="0"/>
                      <a:pt x="21600" y="9670"/>
                      <a:pt x="21600" y="21600"/>
                    </a:cubicBezTo>
                    <a:cubicBezTo>
                      <a:pt x="21600" y="22397"/>
                      <a:pt x="21555" y="23194"/>
                      <a:pt x="21467" y="23987"/>
                    </a:cubicBezTo>
                  </a:path>
                  <a:path w="21600" h="23987" stroke="0" extrusionOk="0">
                    <a:moveTo>
                      <a:pt x="0" y="0"/>
                    </a:moveTo>
                    <a:cubicBezTo>
                      <a:pt x="11929" y="0"/>
                      <a:pt x="21600" y="9670"/>
                      <a:pt x="21600" y="21600"/>
                    </a:cubicBezTo>
                    <a:cubicBezTo>
                      <a:pt x="21600" y="22397"/>
                      <a:pt x="21555" y="23194"/>
                      <a:pt x="21467" y="23987"/>
                    </a:cubicBezTo>
                    <a:lnTo>
                      <a:pt x="0" y="21600"/>
                    </a:lnTo>
                    <a:close/>
                  </a:path>
                </a:pathLst>
              </a:custGeom>
              <a:noFill/>
              <a:ln w="12700">
                <a:solidFill>
                  <a:srgbClr val="99CCFF"/>
                </a:solidFill>
                <a:round/>
                <a:headEnd/>
                <a:tailEnd/>
              </a:ln>
            </p:spPr>
            <p:txBody>
              <a:bodyPr rot="10800000" wrap="none" anchor="ctr"/>
              <a:lstStyle/>
              <a:p>
                <a:endParaRPr lang="en-US"/>
              </a:p>
            </p:txBody>
          </p:sp>
          <p:sp>
            <p:nvSpPr>
              <p:cNvPr id="28807" name="Arc 13"/>
              <p:cNvSpPr>
                <a:spLocks/>
              </p:cNvSpPr>
              <p:nvPr/>
            </p:nvSpPr>
            <p:spPr bwMode="auto">
              <a:xfrm flipV="1">
                <a:off x="3073" y="1512"/>
                <a:ext cx="1080" cy="306"/>
              </a:xfrm>
              <a:custGeom>
                <a:avLst/>
                <a:gdLst>
                  <a:gd name="T0" fmla="*/ 0 w 21600"/>
                  <a:gd name="T1" fmla="*/ 0 h 22948"/>
                  <a:gd name="T2" fmla="*/ 0 w 21600"/>
                  <a:gd name="T3" fmla="*/ 0 h 22948"/>
                  <a:gd name="T4" fmla="*/ 0 w 21600"/>
                  <a:gd name="T5" fmla="*/ 0 h 22948"/>
                  <a:gd name="T6" fmla="*/ 0 60000 65536"/>
                  <a:gd name="T7" fmla="*/ 0 60000 65536"/>
                  <a:gd name="T8" fmla="*/ 0 60000 65536"/>
                  <a:gd name="T9" fmla="*/ 0 w 21600"/>
                  <a:gd name="T10" fmla="*/ 0 h 22948"/>
                  <a:gd name="T11" fmla="*/ 21600 w 21600"/>
                  <a:gd name="T12" fmla="*/ 22948 h 22948"/>
                </a:gdLst>
                <a:ahLst/>
                <a:cxnLst>
                  <a:cxn ang="T6">
                    <a:pos x="T0" y="T1"/>
                  </a:cxn>
                  <a:cxn ang="T7">
                    <a:pos x="T2" y="T3"/>
                  </a:cxn>
                  <a:cxn ang="T8">
                    <a:pos x="T4" y="T5"/>
                  </a:cxn>
                </a:cxnLst>
                <a:rect l="T9" t="T10" r="T11" b="T12"/>
                <a:pathLst>
                  <a:path w="21600" h="22948" fill="none" extrusionOk="0">
                    <a:moveTo>
                      <a:pt x="0" y="0"/>
                    </a:moveTo>
                    <a:cubicBezTo>
                      <a:pt x="11929" y="0"/>
                      <a:pt x="21600" y="9670"/>
                      <a:pt x="21600" y="21600"/>
                    </a:cubicBezTo>
                    <a:cubicBezTo>
                      <a:pt x="21600" y="22049"/>
                      <a:pt x="21585" y="22499"/>
                      <a:pt x="21557" y="22948"/>
                    </a:cubicBezTo>
                  </a:path>
                  <a:path w="21600" h="22948" stroke="0" extrusionOk="0">
                    <a:moveTo>
                      <a:pt x="0" y="0"/>
                    </a:moveTo>
                    <a:cubicBezTo>
                      <a:pt x="11929" y="0"/>
                      <a:pt x="21600" y="9670"/>
                      <a:pt x="21600" y="21600"/>
                    </a:cubicBezTo>
                    <a:cubicBezTo>
                      <a:pt x="21600" y="22049"/>
                      <a:pt x="21585" y="22499"/>
                      <a:pt x="21557" y="22948"/>
                    </a:cubicBezTo>
                    <a:lnTo>
                      <a:pt x="0" y="21600"/>
                    </a:lnTo>
                    <a:close/>
                  </a:path>
                </a:pathLst>
              </a:custGeom>
              <a:noFill/>
              <a:ln w="12700">
                <a:solidFill>
                  <a:srgbClr val="99CCFF"/>
                </a:solidFill>
                <a:round/>
                <a:headEnd/>
                <a:tailEnd/>
              </a:ln>
            </p:spPr>
            <p:txBody>
              <a:bodyPr rot="10800000" wrap="none" anchor="ctr"/>
              <a:lstStyle/>
              <a:p>
                <a:endParaRPr lang="en-US"/>
              </a:p>
            </p:txBody>
          </p:sp>
          <p:sp>
            <p:nvSpPr>
              <p:cNvPr id="28808" name="Arc 14"/>
              <p:cNvSpPr>
                <a:spLocks/>
              </p:cNvSpPr>
              <p:nvPr/>
            </p:nvSpPr>
            <p:spPr bwMode="auto">
              <a:xfrm flipV="1">
                <a:off x="3077" y="1573"/>
                <a:ext cx="1085"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rgbClr val="99CCFF"/>
                </a:solidFill>
                <a:round/>
                <a:headEnd/>
                <a:tailEnd/>
              </a:ln>
            </p:spPr>
            <p:txBody>
              <a:bodyPr rot="10800000" wrap="none" anchor="ctr"/>
              <a:lstStyle/>
              <a:p>
                <a:endParaRPr lang="en-US"/>
              </a:p>
            </p:txBody>
          </p:sp>
        </p:grpSp>
        <p:grpSp>
          <p:nvGrpSpPr>
            <p:cNvPr id="4" name="Group 15"/>
            <p:cNvGrpSpPr>
              <a:grpSpLocks/>
            </p:cNvGrpSpPr>
            <p:nvPr/>
          </p:nvGrpSpPr>
          <p:grpSpPr bwMode="auto">
            <a:xfrm flipV="1">
              <a:off x="1570" y="1218"/>
              <a:ext cx="2909" cy="318"/>
              <a:chOff x="3072" y="1457"/>
              <a:chExt cx="1090" cy="404"/>
            </a:xfrm>
          </p:grpSpPr>
          <p:sp>
            <p:nvSpPr>
              <p:cNvPr id="28803" name="Arc 16"/>
              <p:cNvSpPr>
                <a:spLocks/>
              </p:cNvSpPr>
              <p:nvPr/>
            </p:nvSpPr>
            <p:spPr bwMode="auto">
              <a:xfrm flipV="1">
                <a:off x="3072" y="1457"/>
                <a:ext cx="1056" cy="320"/>
              </a:xfrm>
              <a:custGeom>
                <a:avLst/>
                <a:gdLst>
                  <a:gd name="T0" fmla="*/ 0 w 21600"/>
                  <a:gd name="T1" fmla="*/ 0 h 23987"/>
                  <a:gd name="T2" fmla="*/ 0 w 21600"/>
                  <a:gd name="T3" fmla="*/ 0 h 23987"/>
                  <a:gd name="T4" fmla="*/ 0 w 21600"/>
                  <a:gd name="T5" fmla="*/ 0 h 23987"/>
                  <a:gd name="T6" fmla="*/ 0 60000 65536"/>
                  <a:gd name="T7" fmla="*/ 0 60000 65536"/>
                  <a:gd name="T8" fmla="*/ 0 60000 65536"/>
                  <a:gd name="T9" fmla="*/ 0 w 21600"/>
                  <a:gd name="T10" fmla="*/ 0 h 23987"/>
                  <a:gd name="T11" fmla="*/ 21600 w 21600"/>
                  <a:gd name="T12" fmla="*/ 23987 h 23987"/>
                </a:gdLst>
                <a:ahLst/>
                <a:cxnLst>
                  <a:cxn ang="T6">
                    <a:pos x="T0" y="T1"/>
                  </a:cxn>
                  <a:cxn ang="T7">
                    <a:pos x="T2" y="T3"/>
                  </a:cxn>
                  <a:cxn ang="T8">
                    <a:pos x="T4" y="T5"/>
                  </a:cxn>
                </a:cxnLst>
                <a:rect l="T9" t="T10" r="T11" b="T12"/>
                <a:pathLst>
                  <a:path w="21600" h="23987" fill="none" extrusionOk="0">
                    <a:moveTo>
                      <a:pt x="0" y="0"/>
                    </a:moveTo>
                    <a:cubicBezTo>
                      <a:pt x="11929" y="0"/>
                      <a:pt x="21600" y="9670"/>
                      <a:pt x="21600" y="21600"/>
                    </a:cubicBezTo>
                    <a:cubicBezTo>
                      <a:pt x="21600" y="22397"/>
                      <a:pt x="21555" y="23194"/>
                      <a:pt x="21467" y="23987"/>
                    </a:cubicBezTo>
                  </a:path>
                  <a:path w="21600" h="23987" stroke="0" extrusionOk="0">
                    <a:moveTo>
                      <a:pt x="0" y="0"/>
                    </a:moveTo>
                    <a:cubicBezTo>
                      <a:pt x="11929" y="0"/>
                      <a:pt x="21600" y="9670"/>
                      <a:pt x="21600" y="21600"/>
                    </a:cubicBezTo>
                    <a:cubicBezTo>
                      <a:pt x="21600" y="22397"/>
                      <a:pt x="21555" y="23194"/>
                      <a:pt x="21467" y="23987"/>
                    </a:cubicBezTo>
                    <a:lnTo>
                      <a:pt x="0" y="21600"/>
                    </a:lnTo>
                    <a:close/>
                  </a:path>
                </a:pathLst>
              </a:custGeom>
              <a:noFill/>
              <a:ln w="12700">
                <a:solidFill>
                  <a:srgbClr val="99CCFF"/>
                </a:solidFill>
                <a:round/>
                <a:headEnd/>
                <a:tailEnd/>
              </a:ln>
            </p:spPr>
            <p:txBody>
              <a:bodyPr wrap="none" anchor="ctr"/>
              <a:lstStyle/>
              <a:p>
                <a:endParaRPr lang="en-US"/>
              </a:p>
            </p:txBody>
          </p:sp>
          <p:sp>
            <p:nvSpPr>
              <p:cNvPr id="28804" name="Arc 17"/>
              <p:cNvSpPr>
                <a:spLocks/>
              </p:cNvSpPr>
              <p:nvPr/>
            </p:nvSpPr>
            <p:spPr bwMode="auto">
              <a:xfrm flipV="1">
                <a:off x="3073" y="1512"/>
                <a:ext cx="1080" cy="306"/>
              </a:xfrm>
              <a:custGeom>
                <a:avLst/>
                <a:gdLst>
                  <a:gd name="T0" fmla="*/ 0 w 21600"/>
                  <a:gd name="T1" fmla="*/ 0 h 22948"/>
                  <a:gd name="T2" fmla="*/ 0 w 21600"/>
                  <a:gd name="T3" fmla="*/ 0 h 22948"/>
                  <a:gd name="T4" fmla="*/ 0 w 21600"/>
                  <a:gd name="T5" fmla="*/ 0 h 22948"/>
                  <a:gd name="T6" fmla="*/ 0 60000 65536"/>
                  <a:gd name="T7" fmla="*/ 0 60000 65536"/>
                  <a:gd name="T8" fmla="*/ 0 60000 65536"/>
                  <a:gd name="T9" fmla="*/ 0 w 21600"/>
                  <a:gd name="T10" fmla="*/ 0 h 22948"/>
                  <a:gd name="T11" fmla="*/ 21600 w 21600"/>
                  <a:gd name="T12" fmla="*/ 22948 h 22948"/>
                </a:gdLst>
                <a:ahLst/>
                <a:cxnLst>
                  <a:cxn ang="T6">
                    <a:pos x="T0" y="T1"/>
                  </a:cxn>
                  <a:cxn ang="T7">
                    <a:pos x="T2" y="T3"/>
                  </a:cxn>
                  <a:cxn ang="T8">
                    <a:pos x="T4" y="T5"/>
                  </a:cxn>
                </a:cxnLst>
                <a:rect l="T9" t="T10" r="T11" b="T12"/>
                <a:pathLst>
                  <a:path w="21600" h="22948" fill="none" extrusionOk="0">
                    <a:moveTo>
                      <a:pt x="0" y="0"/>
                    </a:moveTo>
                    <a:cubicBezTo>
                      <a:pt x="11929" y="0"/>
                      <a:pt x="21600" y="9670"/>
                      <a:pt x="21600" y="21600"/>
                    </a:cubicBezTo>
                    <a:cubicBezTo>
                      <a:pt x="21600" y="22049"/>
                      <a:pt x="21585" y="22499"/>
                      <a:pt x="21557" y="22948"/>
                    </a:cubicBezTo>
                  </a:path>
                  <a:path w="21600" h="22948" stroke="0" extrusionOk="0">
                    <a:moveTo>
                      <a:pt x="0" y="0"/>
                    </a:moveTo>
                    <a:cubicBezTo>
                      <a:pt x="11929" y="0"/>
                      <a:pt x="21600" y="9670"/>
                      <a:pt x="21600" y="21600"/>
                    </a:cubicBezTo>
                    <a:cubicBezTo>
                      <a:pt x="21600" y="22049"/>
                      <a:pt x="21585" y="22499"/>
                      <a:pt x="21557" y="22948"/>
                    </a:cubicBezTo>
                    <a:lnTo>
                      <a:pt x="0" y="21600"/>
                    </a:lnTo>
                    <a:close/>
                  </a:path>
                </a:pathLst>
              </a:custGeom>
              <a:noFill/>
              <a:ln w="12700">
                <a:solidFill>
                  <a:srgbClr val="99CCFF"/>
                </a:solidFill>
                <a:round/>
                <a:headEnd/>
                <a:tailEnd/>
              </a:ln>
            </p:spPr>
            <p:txBody>
              <a:bodyPr wrap="none" anchor="ctr"/>
              <a:lstStyle/>
              <a:p>
                <a:endParaRPr lang="en-US"/>
              </a:p>
            </p:txBody>
          </p:sp>
          <p:sp>
            <p:nvSpPr>
              <p:cNvPr id="28805" name="Arc 18"/>
              <p:cNvSpPr>
                <a:spLocks/>
              </p:cNvSpPr>
              <p:nvPr/>
            </p:nvSpPr>
            <p:spPr bwMode="auto">
              <a:xfrm flipV="1">
                <a:off x="3077" y="1573"/>
                <a:ext cx="1085"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rgbClr val="99CCFF"/>
                </a:solidFill>
                <a:round/>
                <a:headEnd/>
                <a:tailEnd/>
              </a:ln>
            </p:spPr>
            <p:txBody>
              <a:bodyPr wrap="none" anchor="ctr"/>
              <a:lstStyle/>
              <a:p>
                <a:endParaRPr lang="en-US"/>
              </a:p>
            </p:txBody>
          </p:sp>
        </p:grpSp>
        <p:sp>
          <p:nvSpPr>
            <p:cNvPr id="28761" name="Line 19"/>
            <p:cNvSpPr>
              <a:spLocks noChangeShapeType="1"/>
            </p:cNvSpPr>
            <p:nvPr/>
          </p:nvSpPr>
          <p:spPr bwMode="auto">
            <a:xfrm>
              <a:off x="2688" y="1199"/>
              <a:ext cx="1691" cy="0"/>
            </a:xfrm>
            <a:prstGeom prst="line">
              <a:avLst/>
            </a:prstGeom>
            <a:noFill/>
            <a:ln w="12700">
              <a:solidFill>
                <a:srgbClr val="99CCFF"/>
              </a:solidFill>
              <a:round/>
              <a:headEnd/>
              <a:tailEnd/>
            </a:ln>
          </p:spPr>
          <p:txBody>
            <a:bodyPr wrap="none" anchor="ctr"/>
            <a:lstStyle/>
            <a:p>
              <a:endParaRPr lang="en-US"/>
            </a:p>
          </p:txBody>
        </p:sp>
        <p:sp>
          <p:nvSpPr>
            <p:cNvPr id="28762" name="Arc 20"/>
            <p:cNvSpPr>
              <a:spLocks/>
            </p:cNvSpPr>
            <p:nvPr/>
          </p:nvSpPr>
          <p:spPr bwMode="auto">
            <a:xfrm flipV="1">
              <a:off x="2723" y="957"/>
              <a:ext cx="1776" cy="222"/>
            </a:xfrm>
            <a:custGeom>
              <a:avLst/>
              <a:gdLst>
                <a:gd name="T0" fmla="*/ 0 w 20891"/>
                <a:gd name="T1" fmla="*/ 0 h 21214"/>
                <a:gd name="T2" fmla="*/ 0 w 20891"/>
                <a:gd name="T3" fmla="*/ 0 h 21214"/>
                <a:gd name="T4" fmla="*/ 0 w 20891"/>
                <a:gd name="T5" fmla="*/ 0 h 21214"/>
                <a:gd name="T6" fmla="*/ 0 60000 65536"/>
                <a:gd name="T7" fmla="*/ 0 60000 65536"/>
                <a:gd name="T8" fmla="*/ 0 60000 65536"/>
                <a:gd name="T9" fmla="*/ 0 w 20891"/>
                <a:gd name="T10" fmla="*/ 0 h 21214"/>
                <a:gd name="T11" fmla="*/ 20891 w 20891"/>
                <a:gd name="T12" fmla="*/ 21214 h 21214"/>
              </a:gdLst>
              <a:ahLst/>
              <a:cxnLst>
                <a:cxn ang="T6">
                  <a:pos x="T0" y="T1"/>
                </a:cxn>
                <a:cxn ang="T7">
                  <a:pos x="T2" y="T3"/>
                </a:cxn>
                <a:cxn ang="T8">
                  <a:pos x="T4" y="T5"/>
                </a:cxn>
              </a:cxnLst>
              <a:rect l="T9" t="T10" r="T11" b="T12"/>
              <a:pathLst>
                <a:path w="20891" h="21214" fill="none" extrusionOk="0">
                  <a:moveTo>
                    <a:pt x="4061" y="-1"/>
                  </a:moveTo>
                  <a:cubicBezTo>
                    <a:pt x="12231" y="1563"/>
                    <a:pt x="18777" y="7680"/>
                    <a:pt x="20891" y="15725"/>
                  </a:cubicBezTo>
                </a:path>
                <a:path w="20891" h="21214" stroke="0" extrusionOk="0">
                  <a:moveTo>
                    <a:pt x="4061" y="-1"/>
                  </a:moveTo>
                  <a:cubicBezTo>
                    <a:pt x="12231" y="1563"/>
                    <a:pt x="18777" y="7680"/>
                    <a:pt x="20891" y="15725"/>
                  </a:cubicBezTo>
                  <a:lnTo>
                    <a:pt x="0" y="21214"/>
                  </a:lnTo>
                  <a:close/>
                </a:path>
              </a:pathLst>
            </a:custGeom>
            <a:noFill/>
            <a:ln w="12700">
              <a:solidFill>
                <a:srgbClr val="99CCFF"/>
              </a:solidFill>
              <a:round/>
              <a:headEnd/>
              <a:tailEnd/>
            </a:ln>
          </p:spPr>
          <p:txBody>
            <a:bodyPr rot="10800000" wrap="none" anchor="ctr"/>
            <a:lstStyle/>
            <a:p>
              <a:endParaRPr lang="en-US"/>
            </a:p>
          </p:txBody>
        </p:sp>
        <p:sp>
          <p:nvSpPr>
            <p:cNvPr id="28763" name="Arc 21"/>
            <p:cNvSpPr>
              <a:spLocks/>
            </p:cNvSpPr>
            <p:nvPr/>
          </p:nvSpPr>
          <p:spPr bwMode="auto">
            <a:xfrm>
              <a:off x="2743" y="1224"/>
              <a:ext cx="1769" cy="222"/>
            </a:xfrm>
            <a:custGeom>
              <a:avLst/>
              <a:gdLst>
                <a:gd name="T0" fmla="*/ 0 w 20891"/>
                <a:gd name="T1" fmla="*/ 0 h 21214"/>
                <a:gd name="T2" fmla="*/ 0 w 20891"/>
                <a:gd name="T3" fmla="*/ 0 h 21214"/>
                <a:gd name="T4" fmla="*/ 0 w 20891"/>
                <a:gd name="T5" fmla="*/ 0 h 21214"/>
                <a:gd name="T6" fmla="*/ 0 60000 65536"/>
                <a:gd name="T7" fmla="*/ 0 60000 65536"/>
                <a:gd name="T8" fmla="*/ 0 60000 65536"/>
                <a:gd name="T9" fmla="*/ 0 w 20891"/>
                <a:gd name="T10" fmla="*/ 0 h 21214"/>
                <a:gd name="T11" fmla="*/ 20891 w 20891"/>
                <a:gd name="T12" fmla="*/ 21214 h 21214"/>
              </a:gdLst>
              <a:ahLst/>
              <a:cxnLst>
                <a:cxn ang="T6">
                  <a:pos x="T0" y="T1"/>
                </a:cxn>
                <a:cxn ang="T7">
                  <a:pos x="T2" y="T3"/>
                </a:cxn>
                <a:cxn ang="T8">
                  <a:pos x="T4" y="T5"/>
                </a:cxn>
              </a:cxnLst>
              <a:rect l="T9" t="T10" r="T11" b="T12"/>
              <a:pathLst>
                <a:path w="20891" h="21214" fill="none" extrusionOk="0">
                  <a:moveTo>
                    <a:pt x="4061" y="-1"/>
                  </a:moveTo>
                  <a:cubicBezTo>
                    <a:pt x="12231" y="1563"/>
                    <a:pt x="18777" y="7680"/>
                    <a:pt x="20891" y="15725"/>
                  </a:cubicBezTo>
                </a:path>
                <a:path w="20891" h="21214" stroke="0" extrusionOk="0">
                  <a:moveTo>
                    <a:pt x="4061" y="-1"/>
                  </a:moveTo>
                  <a:cubicBezTo>
                    <a:pt x="12231" y="1563"/>
                    <a:pt x="18777" y="7680"/>
                    <a:pt x="20891" y="15725"/>
                  </a:cubicBezTo>
                  <a:lnTo>
                    <a:pt x="0" y="21214"/>
                  </a:lnTo>
                  <a:close/>
                </a:path>
              </a:pathLst>
            </a:custGeom>
            <a:noFill/>
            <a:ln w="12700">
              <a:solidFill>
                <a:srgbClr val="99CCFF"/>
              </a:solidFill>
              <a:round/>
              <a:headEnd/>
              <a:tailEnd/>
            </a:ln>
          </p:spPr>
          <p:txBody>
            <a:bodyPr wrap="none" anchor="ctr"/>
            <a:lstStyle/>
            <a:p>
              <a:endParaRPr lang="en-US"/>
            </a:p>
          </p:txBody>
        </p:sp>
        <p:sp>
          <p:nvSpPr>
            <p:cNvPr id="28764" name="Arc 22"/>
            <p:cNvSpPr>
              <a:spLocks/>
            </p:cNvSpPr>
            <p:nvPr/>
          </p:nvSpPr>
          <p:spPr bwMode="auto">
            <a:xfrm flipV="1">
              <a:off x="3300" y="1098"/>
              <a:ext cx="1159" cy="84"/>
            </a:xfrm>
            <a:custGeom>
              <a:avLst/>
              <a:gdLst>
                <a:gd name="T0" fmla="*/ 0 w 20891"/>
                <a:gd name="T1" fmla="*/ 0 h 21214"/>
                <a:gd name="T2" fmla="*/ 0 w 20891"/>
                <a:gd name="T3" fmla="*/ 0 h 21214"/>
                <a:gd name="T4" fmla="*/ 0 w 20891"/>
                <a:gd name="T5" fmla="*/ 0 h 21214"/>
                <a:gd name="T6" fmla="*/ 0 60000 65536"/>
                <a:gd name="T7" fmla="*/ 0 60000 65536"/>
                <a:gd name="T8" fmla="*/ 0 60000 65536"/>
                <a:gd name="T9" fmla="*/ 0 w 20891"/>
                <a:gd name="T10" fmla="*/ 0 h 21214"/>
                <a:gd name="T11" fmla="*/ 20891 w 20891"/>
                <a:gd name="T12" fmla="*/ 21214 h 21214"/>
              </a:gdLst>
              <a:ahLst/>
              <a:cxnLst>
                <a:cxn ang="T6">
                  <a:pos x="T0" y="T1"/>
                </a:cxn>
                <a:cxn ang="T7">
                  <a:pos x="T2" y="T3"/>
                </a:cxn>
                <a:cxn ang="T8">
                  <a:pos x="T4" y="T5"/>
                </a:cxn>
              </a:cxnLst>
              <a:rect l="T9" t="T10" r="T11" b="T12"/>
              <a:pathLst>
                <a:path w="20891" h="21214" fill="none" extrusionOk="0">
                  <a:moveTo>
                    <a:pt x="4061" y="-1"/>
                  </a:moveTo>
                  <a:cubicBezTo>
                    <a:pt x="12231" y="1563"/>
                    <a:pt x="18777" y="7680"/>
                    <a:pt x="20891" y="15725"/>
                  </a:cubicBezTo>
                </a:path>
                <a:path w="20891" h="21214" stroke="0" extrusionOk="0">
                  <a:moveTo>
                    <a:pt x="4061" y="-1"/>
                  </a:moveTo>
                  <a:cubicBezTo>
                    <a:pt x="12231" y="1563"/>
                    <a:pt x="18777" y="7680"/>
                    <a:pt x="20891" y="15725"/>
                  </a:cubicBezTo>
                  <a:lnTo>
                    <a:pt x="0" y="21214"/>
                  </a:lnTo>
                  <a:close/>
                </a:path>
              </a:pathLst>
            </a:custGeom>
            <a:noFill/>
            <a:ln w="12700">
              <a:solidFill>
                <a:srgbClr val="99CCFF"/>
              </a:solidFill>
              <a:round/>
              <a:headEnd/>
              <a:tailEnd/>
            </a:ln>
          </p:spPr>
          <p:txBody>
            <a:bodyPr rot="10800000" wrap="none" anchor="ctr"/>
            <a:lstStyle/>
            <a:p>
              <a:endParaRPr lang="en-US"/>
            </a:p>
          </p:txBody>
        </p:sp>
        <p:sp>
          <p:nvSpPr>
            <p:cNvPr id="28765" name="Arc 23"/>
            <p:cNvSpPr>
              <a:spLocks/>
            </p:cNvSpPr>
            <p:nvPr/>
          </p:nvSpPr>
          <p:spPr bwMode="auto">
            <a:xfrm>
              <a:off x="3313" y="1221"/>
              <a:ext cx="1159" cy="85"/>
            </a:xfrm>
            <a:custGeom>
              <a:avLst/>
              <a:gdLst>
                <a:gd name="T0" fmla="*/ 0 w 20891"/>
                <a:gd name="T1" fmla="*/ 0 h 21214"/>
                <a:gd name="T2" fmla="*/ 0 w 20891"/>
                <a:gd name="T3" fmla="*/ 0 h 21214"/>
                <a:gd name="T4" fmla="*/ 0 w 20891"/>
                <a:gd name="T5" fmla="*/ 0 h 21214"/>
                <a:gd name="T6" fmla="*/ 0 60000 65536"/>
                <a:gd name="T7" fmla="*/ 0 60000 65536"/>
                <a:gd name="T8" fmla="*/ 0 60000 65536"/>
                <a:gd name="T9" fmla="*/ 0 w 20891"/>
                <a:gd name="T10" fmla="*/ 0 h 21214"/>
                <a:gd name="T11" fmla="*/ 20891 w 20891"/>
                <a:gd name="T12" fmla="*/ 21214 h 21214"/>
              </a:gdLst>
              <a:ahLst/>
              <a:cxnLst>
                <a:cxn ang="T6">
                  <a:pos x="T0" y="T1"/>
                </a:cxn>
                <a:cxn ang="T7">
                  <a:pos x="T2" y="T3"/>
                </a:cxn>
                <a:cxn ang="T8">
                  <a:pos x="T4" y="T5"/>
                </a:cxn>
              </a:cxnLst>
              <a:rect l="T9" t="T10" r="T11" b="T12"/>
              <a:pathLst>
                <a:path w="20891" h="21214" fill="none" extrusionOk="0">
                  <a:moveTo>
                    <a:pt x="4061" y="-1"/>
                  </a:moveTo>
                  <a:cubicBezTo>
                    <a:pt x="12231" y="1563"/>
                    <a:pt x="18777" y="7680"/>
                    <a:pt x="20891" y="15725"/>
                  </a:cubicBezTo>
                </a:path>
                <a:path w="20891" h="21214" stroke="0" extrusionOk="0">
                  <a:moveTo>
                    <a:pt x="4061" y="-1"/>
                  </a:moveTo>
                  <a:cubicBezTo>
                    <a:pt x="12231" y="1563"/>
                    <a:pt x="18777" y="7680"/>
                    <a:pt x="20891" y="15725"/>
                  </a:cubicBezTo>
                  <a:lnTo>
                    <a:pt x="0" y="21214"/>
                  </a:lnTo>
                  <a:close/>
                </a:path>
              </a:pathLst>
            </a:custGeom>
            <a:noFill/>
            <a:ln w="12700">
              <a:solidFill>
                <a:srgbClr val="99CCFF"/>
              </a:solidFill>
              <a:round/>
              <a:headEnd/>
              <a:tailEnd/>
            </a:ln>
          </p:spPr>
          <p:txBody>
            <a:bodyPr wrap="none" anchor="ctr"/>
            <a:lstStyle/>
            <a:p>
              <a:endParaRPr lang="en-US"/>
            </a:p>
          </p:txBody>
        </p:sp>
        <p:sp>
          <p:nvSpPr>
            <p:cNvPr id="28766" name="Rectangle 24"/>
            <p:cNvSpPr>
              <a:spLocks noChangeArrowheads="1"/>
            </p:cNvSpPr>
            <p:nvPr/>
          </p:nvSpPr>
          <p:spPr bwMode="auto">
            <a:xfrm>
              <a:off x="2448" y="825"/>
              <a:ext cx="458" cy="115"/>
            </a:xfrm>
            <a:prstGeom prst="rect">
              <a:avLst/>
            </a:prstGeom>
            <a:solidFill>
              <a:schemeClr val="bg1"/>
            </a:solidFill>
            <a:ln w="9525">
              <a:noFill/>
              <a:miter lim="800000"/>
              <a:headEnd/>
              <a:tailEnd/>
            </a:ln>
          </p:spPr>
          <p:txBody>
            <a:bodyPr lIns="0" tIns="0" rIns="0" bIns="0">
              <a:spAutoFit/>
            </a:bodyPr>
            <a:lstStyle/>
            <a:p>
              <a:r>
                <a:rPr kumimoji="0" lang="en-US" sz="1200" b="0">
                  <a:solidFill>
                    <a:srgbClr val="000000"/>
                  </a:solidFill>
                  <a:latin typeface="Helvetica" pitchFamily="34" charset="0"/>
                </a:rPr>
                <a:t>H</a:t>
              </a:r>
              <a:r>
                <a:rPr kumimoji="0" lang="en-US" sz="1200" b="0" baseline="-25000">
                  <a:solidFill>
                    <a:srgbClr val="000000"/>
                  </a:solidFill>
                  <a:latin typeface="Helvetica" pitchFamily="34" charset="0"/>
                </a:rPr>
                <a:t>2</a:t>
              </a:r>
              <a:r>
                <a:rPr kumimoji="0" lang="en-US" sz="1200" b="0">
                  <a:solidFill>
                    <a:srgbClr val="000000"/>
                  </a:solidFill>
                  <a:latin typeface="Helvetica" pitchFamily="34" charset="0"/>
                </a:rPr>
                <a:t> Jet  </a:t>
              </a:r>
              <a:endParaRPr kumimoji="0" lang="en-US" sz="2400" b="0"/>
            </a:p>
          </p:txBody>
        </p:sp>
        <p:sp>
          <p:nvSpPr>
            <p:cNvPr id="28767" name="Rectangle 33"/>
            <p:cNvSpPr>
              <a:spLocks noChangeArrowheads="1"/>
            </p:cNvSpPr>
            <p:nvPr/>
          </p:nvSpPr>
          <p:spPr bwMode="auto">
            <a:xfrm>
              <a:off x="1221" y="1176"/>
              <a:ext cx="288" cy="48"/>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8768" name="Rectangle 35"/>
            <p:cNvSpPr>
              <a:spLocks noChangeArrowheads="1"/>
            </p:cNvSpPr>
            <p:nvPr/>
          </p:nvSpPr>
          <p:spPr bwMode="auto">
            <a:xfrm>
              <a:off x="912" y="1056"/>
              <a:ext cx="336" cy="288"/>
            </a:xfrm>
            <a:prstGeom prst="rect">
              <a:avLst/>
            </a:prstGeom>
            <a:solidFill>
              <a:srgbClr val="C0C0C0"/>
            </a:solidFill>
            <a:ln w="12700">
              <a:solidFill>
                <a:schemeClr val="tx1"/>
              </a:solidFill>
              <a:miter lim="800000"/>
              <a:headEnd/>
              <a:tailEnd/>
            </a:ln>
          </p:spPr>
          <p:txBody>
            <a:bodyPr wrap="none" anchor="ctr"/>
            <a:lstStyle/>
            <a:p>
              <a:endParaRPr lang="en-US"/>
            </a:p>
          </p:txBody>
        </p:sp>
        <p:sp>
          <p:nvSpPr>
            <p:cNvPr id="28769" name="Rectangle 36" descr="5%"/>
            <p:cNvSpPr>
              <a:spLocks noChangeArrowheads="1"/>
            </p:cNvSpPr>
            <p:nvPr/>
          </p:nvSpPr>
          <p:spPr bwMode="auto">
            <a:xfrm>
              <a:off x="912" y="1104"/>
              <a:ext cx="288" cy="192"/>
            </a:xfrm>
            <a:prstGeom prst="rect">
              <a:avLst/>
            </a:prstGeom>
            <a:pattFill prst="pct5">
              <a:fgClr>
                <a:schemeClr val="hlink"/>
              </a:fgClr>
              <a:bgClr>
                <a:schemeClr val="bg1"/>
              </a:bgClr>
            </a:pattFill>
            <a:ln w="12700">
              <a:solidFill>
                <a:schemeClr val="tx1"/>
              </a:solidFill>
              <a:miter lim="800000"/>
              <a:headEnd/>
              <a:tailEnd/>
            </a:ln>
          </p:spPr>
          <p:txBody>
            <a:bodyPr wrap="none" anchor="ctr"/>
            <a:lstStyle/>
            <a:p>
              <a:endParaRPr lang="en-US"/>
            </a:p>
          </p:txBody>
        </p:sp>
        <p:sp>
          <p:nvSpPr>
            <p:cNvPr id="28770" name="Text Box 42"/>
            <p:cNvSpPr txBox="1">
              <a:spLocks noChangeArrowheads="1"/>
            </p:cNvSpPr>
            <p:nvPr/>
          </p:nvSpPr>
          <p:spPr bwMode="auto">
            <a:xfrm>
              <a:off x="2736" y="624"/>
              <a:ext cx="768" cy="326"/>
            </a:xfrm>
            <a:prstGeom prst="rect">
              <a:avLst/>
            </a:prstGeom>
            <a:noFill/>
            <a:ln w="12700">
              <a:noFill/>
              <a:miter lim="800000"/>
              <a:headEnd/>
              <a:tailEnd/>
            </a:ln>
          </p:spPr>
          <p:txBody>
            <a:bodyPr>
              <a:spAutoFit/>
            </a:bodyPr>
            <a:lstStyle/>
            <a:p>
              <a:pPr algn="ctr">
                <a:spcBef>
                  <a:spcPct val="50000"/>
                </a:spcBef>
              </a:pPr>
              <a:r>
                <a:rPr kumimoji="0" lang="en-US" sz="1400" b="0"/>
                <a:t>Charged Particles</a:t>
              </a:r>
            </a:p>
          </p:txBody>
        </p:sp>
        <p:sp>
          <p:nvSpPr>
            <p:cNvPr id="28771" name="Line 43"/>
            <p:cNvSpPr>
              <a:spLocks noChangeShapeType="1"/>
            </p:cNvSpPr>
            <p:nvPr/>
          </p:nvSpPr>
          <p:spPr bwMode="auto">
            <a:xfrm flipH="1">
              <a:off x="2822" y="960"/>
              <a:ext cx="154" cy="240"/>
            </a:xfrm>
            <a:prstGeom prst="line">
              <a:avLst/>
            </a:prstGeom>
            <a:noFill/>
            <a:ln w="12700">
              <a:solidFill>
                <a:schemeClr val="tx1"/>
              </a:solidFill>
              <a:round/>
              <a:headEnd/>
              <a:tailEnd type="triangle" w="med" len="med"/>
            </a:ln>
          </p:spPr>
          <p:txBody>
            <a:bodyPr wrap="none" anchor="ctr"/>
            <a:lstStyle/>
            <a:p>
              <a:endParaRPr lang="en-US"/>
            </a:p>
          </p:txBody>
        </p:sp>
        <p:sp>
          <p:nvSpPr>
            <p:cNvPr id="28772" name="Freeform 127"/>
            <p:cNvSpPr>
              <a:spLocks/>
            </p:cNvSpPr>
            <p:nvPr/>
          </p:nvSpPr>
          <p:spPr bwMode="auto">
            <a:xfrm rot="10800000">
              <a:off x="3816" y="1089"/>
              <a:ext cx="408" cy="31"/>
            </a:xfrm>
            <a:custGeom>
              <a:avLst/>
              <a:gdLst>
                <a:gd name="T0" fmla="*/ 0 w 2084"/>
                <a:gd name="T1" fmla="*/ 0 h 159"/>
                <a:gd name="T2" fmla="*/ 0 w 2084"/>
                <a:gd name="T3" fmla="*/ 0 h 159"/>
                <a:gd name="T4" fmla="*/ 0 w 2084"/>
                <a:gd name="T5" fmla="*/ 0 h 159"/>
                <a:gd name="T6" fmla="*/ 0 w 2084"/>
                <a:gd name="T7" fmla="*/ 0 h 159"/>
                <a:gd name="T8" fmla="*/ 0 w 2084"/>
                <a:gd name="T9" fmla="*/ 0 h 159"/>
                <a:gd name="T10" fmla="*/ 0 w 2084"/>
                <a:gd name="T11" fmla="*/ 0 h 159"/>
                <a:gd name="T12" fmla="*/ 0 60000 65536"/>
                <a:gd name="T13" fmla="*/ 0 60000 65536"/>
                <a:gd name="T14" fmla="*/ 0 60000 65536"/>
                <a:gd name="T15" fmla="*/ 0 60000 65536"/>
                <a:gd name="T16" fmla="*/ 0 60000 65536"/>
                <a:gd name="T17" fmla="*/ 0 60000 65536"/>
                <a:gd name="T18" fmla="*/ 0 w 2084"/>
                <a:gd name="T19" fmla="*/ 0 h 159"/>
                <a:gd name="T20" fmla="*/ 2084 w 2084"/>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084" h="159">
                  <a:moveTo>
                    <a:pt x="0" y="0"/>
                  </a:moveTo>
                  <a:lnTo>
                    <a:pt x="1478" y="0"/>
                  </a:lnTo>
                  <a:lnTo>
                    <a:pt x="2084" y="76"/>
                  </a:lnTo>
                  <a:lnTo>
                    <a:pt x="1486" y="159"/>
                  </a:lnTo>
                  <a:lnTo>
                    <a:pt x="0" y="159"/>
                  </a:lnTo>
                  <a:lnTo>
                    <a:pt x="0" y="0"/>
                  </a:lnTo>
                  <a:close/>
                </a:path>
              </a:pathLst>
            </a:custGeom>
            <a:solidFill>
              <a:schemeClr val="accent2"/>
            </a:solidFill>
            <a:ln w="9525" cap="flat">
              <a:solidFill>
                <a:schemeClr val="tx1"/>
              </a:solidFill>
              <a:prstDash val="solid"/>
              <a:round/>
              <a:headEnd/>
              <a:tailEnd/>
            </a:ln>
          </p:spPr>
          <p:txBody>
            <a:bodyPr/>
            <a:lstStyle/>
            <a:p>
              <a:endParaRPr lang="en-US"/>
            </a:p>
          </p:txBody>
        </p:sp>
        <p:sp>
          <p:nvSpPr>
            <p:cNvPr id="28773" name="Rectangle 128"/>
            <p:cNvSpPr>
              <a:spLocks noChangeArrowheads="1"/>
            </p:cNvSpPr>
            <p:nvPr/>
          </p:nvSpPr>
          <p:spPr bwMode="auto">
            <a:xfrm>
              <a:off x="864" y="1017"/>
              <a:ext cx="48" cy="38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8774" name="Rectangle 129"/>
            <p:cNvSpPr>
              <a:spLocks noChangeArrowheads="1"/>
            </p:cNvSpPr>
            <p:nvPr/>
          </p:nvSpPr>
          <p:spPr bwMode="auto">
            <a:xfrm>
              <a:off x="816" y="537"/>
              <a:ext cx="48" cy="38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8775" name="Arc 132"/>
            <p:cNvSpPr>
              <a:spLocks/>
            </p:cNvSpPr>
            <p:nvPr/>
          </p:nvSpPr>
          <p:spPr bwMode="auto">
            <a:xfrm flipH="1">
              <a:off x="3744" y="960"/>
              <a:ext cx="164" cy="288"/>
            </a:xfrm>
            <a:custGeom>
              <a:avLst/>
              <a:gdLst>
                <a:gd name="T0" fmla="*/ 0 w 24655"/>
                <a:gd name="T1" fmla="*/ 0 h 43200"/>
                <a:gd name="T2" fmla="*/ 0 w 24655"/>
                <a:gd name="T3" fmla="*/ 0 h 43200"/>
                <a:gd name="T4" fmla="*/ 0 w 24655"/>
                <a:gd name="T5" fmla="*/ 0 h 43200"/>
                <a:gd name="T6" fmla="*/ 0 60000 65536"/>
                <a:gd name="T7" fmla="*/ 0 60000 65536"/>
                <a:gd name="T8" fmla="*/ 0 60000 65536"/>
                <a:gd name="T9" fmla="*/ 0 w 24655"/>
                <a:gd name="T10" fmla="*/ 0 h 43200"/>
                <a:gd name="T11" fmla="*/ 24655 w 24655"/>
                <a:gd name="T12" fmla="*/ 43200 h 43200"/>
              </a:gdLst>
              <a:ahLst/>
              <a:cxnLst>
                <a:cxn ang="T6">
                  <a:pos x="T0" y="T1"/>
                </a:cxn>
                <a:cxn ang="T7">
                  <a:pos x="T2" y="T3"/>
                </a:cxn>
                <a:cxn ang="T8">
                  <a:pos x="T4" y="T5"/>
                </a:cxn>
              </a:cxnLst>
              <a:rect l="T9" t="T10" r="T11" b="T12"/>
              <a:pathLst>
                <a:path w="24655" h="43200" fill="none" extrusionOk="0">
                  <a:moveTo>
                    <a:pt x="3054" y="0"/>
                  </a:moveTo>
                  <a:cubicBezTo>
                    <a:pt x="14984" y="0"/>
                    <a:pt x="24655" y="9670"/>
                    <a:pt x="24655" y="21600"/>
                  </a:cubicBezTo>
                  <a:cubicBezTo>
                    <a:pt x="24655" y="33529"/>
                    <a:pt x="14984" y="43200"/>
                    <a:pt x="3055" y="43200"/>
                  </a:cubicBezTo>
                  <a:cubicBezTo>
                    <a:pt x="2032" y="43200"/>
                    <a:pt x="1011" y="43127"/>
                    <a:pt x="0" y="42982"/>
                  </a:cubicBezTo>
                </a:path>
                <a:path w="24655" h="43200" stroke="0" extrusionOk="0">
                  <a:moveTo>
                    <a:pt x="3054" y="0"/>
                  </a:moveTo>
                  <a:cubicBezTo>
                    <a:pt x="14984" y="0"/>
                    <a:pt x="24655" y="9670"/>
                    <a:pt x="24655" y="21600"/>
                  </a:cubicBezTo>
                  <a:cubicBezTo>
                    <a:pt x="24655" y="33529"/>
                    <a:pt x="14984" y="43200"/>
                    <a:pt x="3055" y="43200"/>
                  </a:cubicBezTo>
                  <a:cubicBezTo>
                    <a:pt x="2032" y="43200"/>
                    <a:pt x="1011" y="43127"/>
                    <a:pt x="0" y="42982"/>
                  </a:cubicBezTo>
                  <a:lnTo>
                    <a:pt x="3055" y="21600"/>
                  </a:lnTo>
                  <a:close/>
                </a:path>
              </a:pathLst>
            </a:custGeom>
            <a:noFill/>
            <a:ln w="9525">
              <a:solidFill>
                <a:schemeClr val="tx1"/>
              </a:solidFill>
              <a:prstDash val="dash"/>
              <a:round/>
              <a:headEnd/>
              <a:tailEnd/>
            </a:ln>
          </p:spPr>
          <p:txBody>
            <a:bodyPr wrap="none" anchor="ctr"/>
            <a:lstStyle/>
            <a:p>
              <a:endParaRPr lang="en-US"/>
            </a:p>
          </p:txBody>
        </p:sp>
        <p:sp>
          <p:nvSpPr>
            <p:cNvPr id="28776" name="Text Box 42"/>
            <p:cNvSpPr txBox="1">
              <a:spLocks noChangeArrowheads="1"/>
            </p:cNvSpPr>
            <p:nvPr/>
          </p:nvSpPr>
          <p:spPr bwMode="auto">
            <a:xfrm>
              <a:off x="3552" y="528"/>
              <a:ext cx="768" cy="192"/>
            </a:xfrm>
            <a:prstGeom prst="rect">
              <a:avLst/>
            </a:prstGeom>
            <a:noFill/>
            <a:ln w="12700">
              <a:noFill/>
              <a:miter lim="800000"/>
              <a:headEnd/>
              <a:tailEnd/>
            </a:ln>
          </p:spPr>
          <p:txBody>
            <a:bodyPr>
              <a:spAutoFit/>
            </a:bodyPr>
            <a:lstStyle/>
            <a:p>
              <a:pPr algn="ctr">
                <a:spcBef>
                  <a:spcPct val="50000"/>
                </a:spcBef>
              </a:pPr>
              <a:r>
                <a:rPr kumimoji="0" lang="en-US" sz="1400" b="0"/>
                <a:t>Probe</a:t>
              </a:r>
            </a:p>
          </p:txBody>
        </p:sp>
        <p:sp>
          <p:nvSpPr>
            <p:cNvPr id="28777" name="Text Box 140"/>
            <p:cNvSpPr txBox="1">
              <a:spLocks noChangeArrowheads="1"/>
            </p:cNvSpPr>
            <p:nvPr/>
          </p:nvSpPr>
          <p:spPr bwMode="auto">
            <a:xfrm>
              <a:off x="3456" y="100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78" name="Text Box 141"/>
            <p:cNvSpPr txBox="1">
              <a:spLocks noChangeArrowheads="1"/>
            </p:cNvSpPr>
            <p:nvPr/>
          </p:nvSpPr>
          <p:spPr bwMode="auto">
            <a:xfrm>
              <a:off x="3540" y="1086"/>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grpSp>
          <p:nvGrpSpPr>
            <p:cNvPr id="5" name="Group 142"/>
            <p:cNvGrpSpPr>
              <a:grpSpLocks/>
            </p:cNvGrpSpPr>
            <p:nvPr/>
          </p:nvGrpSpPr>
          <p:grpSpPr bwMode="auto">
            <a:xfrm>
              <a:off x="1680" y="942"/>
              <a:ext cx="1830" cy="209"/>
              <a:chOff x="1440" y="1596"/>
              <a:chExt cx="1830" cy="209"/>
            </a:xfrm>
          </p:grpSpPr>
          <p:sp>
            <p:nvSpPr>
              <p:cNvPr id="28793" name="Text Box 143"/>
              <p:cNvSpPr txBox="1">
                <a:spLocks noChangeArrowheads="1"/>
              </p:cNvSpPr>
              <p:nvPr/>
            </p:nvSpPr>
            <p:spPr bwMode="auto">
              <a:xfrm>
                <a:off x="1440"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4" name="Text Box 144"/>
              <p:cNvSpPr txBox="1">
                <a:spLocks noChangeArrowheads="1"/>
              </p:cNvSpPr>
              <p:nvPr/>
            </p:nvSpPr>
            <p:spPr bwMode="auto">
              <a:xfrm>
                <a:off x="1794"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5" name="Text Box 145"/>
              <p:cNvSpPr txBox="1">
                <a:spLocks noChangeArrowheads="1"/>
              </p:cNvSpPr>
              <p:nvPr/>
            </p:nvSpPr>
            <p:spPr bwMode="auto">
              <a:xfrm>
                <a:off x="1970"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6" name="Text Box 146"/>
              <p:cNvSpPr txBox="1">
                <a:spLocks noChangeArrowheads="1"/>
              </p:cNvSpPr>
              <p:nvPr/>
            </p:nvSpPr>
            <p:spPr bwMode="auto">
              <a:xfrm>
                <a:off x="2147"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7" name="Text Box 147"/>
              <p:cNvSpPr txBox="1">
                <a:spLocks noChangeArrowheads="1"/>
              </p:cNvSpPr>
              <p:nvPr/>
            </p:nvSpPr>
            <p:spPr bwMode="auto">
              <a:xfrm>
                <a:off x="2324"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8" name="Text Box 148"/>
              <p:cNvSpPr txBox="1">
                <a:spLocks noChangeArrowheads="1"/>
              </p:cNvSpPr>
              <p:nvPr/>
            </p:nvSpPr>
            <p:spPr bwMode="auto">
              <a:xfrm>
                <a:off x="2500"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9" name="Text Box 149"/>
              <p:cNvSpPr txBox="1">
                <a:spLocks noChangeArrowheads="1"/>
              </p:cNvSpPr>
              <p:nvPr/>
            </p:nvSpPr>
            <p:spPr bwMode="auto">
              <a:xfrm>
                <a:off x="2677" y="1626"/>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800" name="Text Box 150"/>
              <p:cNvSpPr txBox="1">
                <a:spLocks noChangeArrowheads="1"/>
              </p:cNvSpPr>
              <p:nvPr/>
            </p:nvSpPr>
            <p:spPr bwMode="auto">
              <a:xfrm>
                <a:off x="2854" y="1596"/>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801" name="Text Box 151"/>
              <p:cNvSpPr txBox="1">
                <a:spLocks noChangeArrowheads="1"/>
              </p:cNvSpPr>
              <p:nvPr/>
            </p:nvSpPr>
            <p:spPr bwMode="auto">
              <a:xfrm>
                <a:off x="3030" y="1608"/>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802" name="Text Box 152"/>
              <p:cNvSpPr txBox="1">
                <a:spLocks noChangeArrowheads="1"/>
              </p:cNvSpPr>
              <p:nvPr/>
            </p:nvSpPr>
            <p:spPr bwMode="auto">
              <a:xfrm>
                <a:off x="1617"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grpSp>
        <p:grpSp>
          <p:nvGrpSpPr>
            <p:cNvPr id="6" name="Group 153"/>
            <p:cNvGrpSpPr>
              <a:grpSpLocks/>
            </p:cNvGrpSpPr>
            <p:nvPr/>
          </p:nvGrpSpPr>
          <p:grpSpPr bwMode="auto">
            <a:xfrm flipV="1">
              <a:off x="1638" y="1266"/>
              <a:ext cx="1830" cy="209"/>
              <a:chOff x="1440" y="1596"/>
              <a:chExt cx="1830" cy="209"/>
            </a:xfrm>
          </p:grpSpPr>
          <p:sp>
            <p:nvSpPr>
              <p:cNvPr id="28783" name="Text Box 154"/>
              <p:cNvSpPr txBox="1">
                <a:spLocks noChangeArrowheads="1"/>
              </p:cNvSpPr>
              <p:nvPr/>
            </p:nvSpPr>
            <p:spPr bwMode="auto">
              <a:xfrm>
                <a:off x="1440"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84" name="Text Box 155"/>
              <p:cNvSpPr txBox="1">
                <a:spLocks noChangeArrowheads="1"/>
              </p:cNvSpPr>
              <p:nvPr/>
            </p:nvSpPr>
            <p:spPr bwMode="auto">
              <a:xfrm>
                <a:off x="1794"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85" name="Text Box 156"/>
              <p:cNvSpPr txBox="1">
                <a:spLocks noChangeArrowheads="1"/>
              </p:cNvSpPr>
              <p:nvPr/>
            </p:nvSpPr>
            <p:spPr bwMode="auto">
              <a:xfrm>
                <a:off x="1970"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86" name="Text Box 157"/>
              <p:cNvSpPr txBox="1">
                <a:spLocks noChangeArrowheads="1"/>
              </p:cNvSpPr>
              <p:nvPr/>
            </p:nvSpPr>
            <p:spPr bwMode="auto">
              <a:xfrm>
                <a:off x="2147"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87" name="Text Box 158"/>
              <p:cNvSpPr txBox="1">
                <a:spLocks noChangeArrowheads="1"/>
              </p:cNvSpPr>
              <p:nvPr/>
            </p:nvSpPr>
            <p:spPr bwMode="auto">
              <a:xfrm>
                <a:off x="2324"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88" name="Text Box 159"/>
              <p:cNvSpPr txBox="1">
                <a:spLocks noChangeArrowheads="1"/>
              </p:cNvSpPr>
              <p:nvPr/>
            </p:nvSpPr>
            <p:spPr bwMode="auto">
              <a:xfrm>
                <a:off x="2500"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89" name="Text Box 160"/>
              <p:cNvSpPr txBox="1">
                <a:spLocks noChangeArrowheads="1"/>
              </p:cNvSpPr>
              <p:nvPr/>
            </p:nvSpPr>
            <p:spPr bwMode="auto">
              <a:xfrm>
                <a:off x="2677" y="1626"/>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0" name="Text Box 161"/>
              <p:cNvSpPr txBox="1">
                <a:spLocks noChangeArrowheads="1"/>
              </p:cNvSpPr>
              <p:nvPr/>
            </p:nvSpPr>
            <p:spPr bwMode="auto">
              <a:xfrm>
                <a:off x="2854" y="1596"/>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1" name="Text Box 162"/>
              <p:cNvSpPr txBox="1">
                <a:spLocks noChangeArrowheads="1"/>
              </p:cNvSpPr>
              <p:nvPr/>
            </p:nvSpPr>
            <p:spPr bwMode="auto">
              <a:xfrm>
                <a:off x="3030" y="1608"/>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92" name="Text Box 163"/>
              <p:cNvSpPr txBox="1">
                <a:spLocks noChangeArrowheads="1"/>
              </p:cNvSpPr>
              <p:nvPr/>
            </p:nvSpPr>
            <p:spPr bwMode="auto">
              <a:xfrm>
                <a:off x="1617" y="1632"/>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grpSp>
        <p:sp>
          <p:nvSpPr>
            <p:cNvPr id="28781" name="Text Box 164"/>
            <p:cNvSpPr txBox="1">
              <a:spLocks noChangeArrowheads="1"/>
            </p:cNvSpPr>
            <p:nvPr/>
          </p:nvSpPr>
          <p:spPr bwMode="auto">
            <a:xfrm>
              <a:off x="3456" y="1266"/>
              <a:ext cx="240" cy="173"/>
            </a:xfrm>
            <a:prstGeom prst="rect">
              <a:avLst/>
            </a:prstGeom>
            <a:noFill/>
            <a:ln w="9525">
              <a:noFill/>
              <a:miter lim="800000"/>
              <a:headEnd/>
              <a:tailEnd/>
            </a:ln>
          </p:spPr>
          <p:txBody>
            <a:bodyPr>
              <a:spAutoFit/>
            </a:bodyPr>
            <a:lstStyle/>
            <a:p>
              <a:pPr>
                <a:spcBef>
                  <a:spcPct val="50000"/>
                </a:spcBef>
              </a:pPr>
              <a:r>
                <a:rPr lang="en-US" sz="1200" b="0" dirty="0"/>
                <a:t>+</a:t>
              </a:r>
            </a:p>
          </p:txBody>
        </p:sp>
        <p:sp>
          <p:nvSpPr>
            <p:cNvPr id="28782" name="Line 43"/>
            <p:cNvSpPr>
              <a:spLocks noChangeShapeType="1"/>
            </p:cNvSpPr>
            <p:nvPr/>
          </p:nvSpPr>
          <p:spPr bwMode="auto">
            <a:xfrm>
              <a:off x="3936" y="768"/>
              <a:ext cx="48" cy="288"/>
            </a:xfrm>
            <a:prstGeom prst="line">
              <a:avLst/>
            </a:prstGeom>
            <a:noFill/>
            <a:ln w="12700">
              <a:solidFill>
                <a:schemeClr val="tx1"/>
              </a:solidFill>
              <a:round/>
              <a:headEnd/>
              <a:tailEnd type="triangle" w="med" len="med"/>
            </a:ln>
          </p:spPr>
          <p:txBody>
            <a:bodyPr wrap="none" anchor="ctr"/>
            <a:lstStyle/>
            <a:p>
              <a:endParaRPr lang="en-US"/>
            </a:p>
          </p:txBody>
        </p:sp>
      </p:grpSp>
      <p:sp>
        <p:nvSpPr>
          <p:cNvPr id="28679" name="Line 189"/>
          <p:cNvSpPr>
            <a:spLocks noChangeShapeType="1"/>
          </p:cNvSpPr>
          <p:nvPr/>
        </p:nvSpPr>
        <p:spPr bwMode="auto">
          <a:xfrm>
            <a:off x="152400" y="2514600"/>
            <a:ext cx="8763000" cy="0"/>
          </a:xfrm>
          <a:prstGeom prst="line">
            <a:avLst/>
          </a:prstGeom>
          <a:noFill/>
          <a:ln w="28575">
            <a:solidFill>
              <a:schemeClr val="tx2"/>
            </a:solidFill>
            <a:round/>
            <a:headEnd/>
            <a:tailEnd/>
          </a:ln>
        </p:spPr>
        <p:txBody>
          <a:bodyPr/>
          <a:lstStyle/>
          <a:p>
            <a:endParaRPr lang="en-US"/>
          </a:p>
        </p:txBody>
      </p:sp>
      <p:sp>
        <p:nvSpPr>
          <p:cNvPr id="28680" name="Rectangle 191"/>
          <p:cNvSpPr>
            <a:spLocks noChangeArrowheads="1"/>
          </p:cNvSpPr>
          <p:nvPr/>
        </p:nvSpPr>
        <p:spPr bwMode="auto">
          <a:xfrm>
            <a:off x="228600" y="2590800"/>
            <a:ext cx="8153400" cy="581025"/>
          </a:xfrm>
          <a:prstGeom prst="rect">
            <a:avLst/>
          </a:prstGeom>
          <a:noFill/>
          <a:ln w="9525">
            <a:noFill/>
            <a:miter lim="800000"/>
            <a:headEnd/>
            <a:tailEnd/>
          </a:ln>
        </p:spPr>
        <p:txBody>
          <a:bodyPr>
            <a:spAutoFit/>
          </a:bodyPr>
          <a:lstStyle/>
          <a:p>
            <a:pPr>
              <a:buFontTx/>
              <a:buChar char="•"/>
            </a:pPr>
            <a:r>
              <a:rPr lang="en-US" sz="1600" b="0" dirty="0" smtClean="0"/>
              <a:t> Measure </a:t>
            </a:r>
            <a:r>
              <a:rPr lang="en-US" sz="1600" b="0" dirty="0"/>
              <a:t>charge buildup on probe</a:t>
            </a:r>
          </a:p>
          <a:p>
            <a:pPr>
              <a:buFontTx/>
              <a:buChar char="•"/>
            </a:pPr>
            <a:r>
              <a:rPr lang="en-US" sz="1600" b="0" dirty="0" smtClean="0"/>
              <a:t> Perform </a:t>
            </a:r>
            <a:r>
              <a:rPr lang="en-US" sz="1600" b="0" dirty="0"/>
              <a:t>tests with no particles to show that shock initiation is not occurring</a:t>
            </a:r>
          </a:p>
        </p:txBody>
      </p:sp>
      <p:grpSp>
        <p:nvGrpSpPr>
          <p:cNvPr id="7" name="Group 241"/>
          <p:cNvGrpSpPr>
            <a:grpSpLocks/>
          </p:cNvGrpSpPr>
          <p:nvPr/>
        </p:nvGrpSpPr>
        <p:grpSpPr bwMode="auto">
          <a:xfrm>
            <a:off x="533400" y="3276600"/>
            <a:ext cx="8077200" cy="3389313"/>
            <a:chOff x="336" y="2064"/>
            <a:chExt cx="5088" cy="2135"/>
          </a:xfrm>
        </p:grpSpPr>
        <p:sp>
          <p:nvSpPr>
            <p:cNvPr id="28682" name="Rectangle 28"/>
            <p:cNvSpPr>
              <a:spLocks noChangeArrowheads="1"/>
            </p:cNvSpPr>
            <p:nvPr/>
          </p:nvSpPr>
          <p:spPr bwMode="auto">
            <a:xfrm>
              <a:off x="357" y="3039"/>
              <a:ext cx="96" cy="624"/>
            </a:xfrm>
            <a:prstGeom prst="rect">
              <a:avLst/>
            </a:prstGeom>
            <a:solidFill>
              <a:schemeClr val="bg1"/>
            </a:solidFill>
            <a:ln w="12700">
              <a:solidFill>
                <a:schemeClr val="bg1"/>
              </a:solidFill>
              <a:miter lim="800000"/>
              <a:headEnd/>
              <a:tailEnd/>
            </a:ln>
          </p:spPr>
          <p:txBody>
            <a:bodyPr wrap="none" anchor="ctr"/>
            <a:lstStyle/>
            <a:p>
              <a:endParaRPr lang="en-US"/>
            </a:p>
          </p:txBody>
        </p:sp>
        <p:grpSp>
          <p:nvGrpSpPr>
            <p:cNvPr id="8" name="Group 85"/>
            <p:cNvGrpSpPr>
              <a:grpSpLocks/>
            </p:cNvGrpSpPr>
            <p:nvPr/>
          </p:nvGrpSpPr>
          <p:grpSpPr bwMode="auto">
            <a:xfrm flipV="1">
              <a:off x="2256" y="3660"/>
              <a:ext cx="576" cy="384"/>
              <a:chOff x="4224" y="2064"/>
              <a:chExt cx="576" cy="384"/>
            </a:xfrm>
          </p:grpSpPr>
          <p:sp>
            <p:nvSpPr>
              <p:cNvPr id="28753" name="Line 86"/>
              <p:cNvSpPr>
                <a:spLocks noChangeShapeType="1"/>
              </p:cNvSpPr>
              <p:nvPr/>
            </p:nvSpPr>
            <p:spPr bwMode="auto">
              <a:xfrm>
                <a:off x="4224" y="2448"/>
                <a:ext cx="480" cy="0"/>
              </a:xfrm>
              <a:prstGeom prst="line">
                <a:avLst/>
              </a:prstGeom>
              <a:noFill/>
              <a:ln w="9525">
                <a:solidFill>
                  <a:schemeClr val="tx1"/>
                </a:solidFill>
                <a:round/>
                <a:headEnd/>
                <a:tailEnd/>
              </a:ln>
            </p:spPr>
            <p:txBody>
              <a:bodyPr/>
              <a:lstStyle/>
              <a:p>
                <a:endParaRPr lang="en-US"/>
              </a:p>
            </p:txBody>
          </p:sp>
          <p:sp>
            <p:nvSpPr>
              <p:cNvPr id="28754" name="Line 87"/>
              <p:cNvSpPr>
                <a:spLocks noChangeShapeType="1"/>
              </p:cNvSpPr>
              <p:nvPr/>
            </p:nvSpPr>
            <p:spPr bwMode="auto">
              <a:xfrm flipV="1">
                <a:off x="4704" y="2112"/>
                <a:ext cx="0" cy="336"/>
              </a:xfrm>
              <a:prstGeom prst="line">
                <a:avLst/>
              </a:prstGeom>
              <a:noFill/>
              <a:ln w="9525">
                <a:solidFill>
                  <a:schemeClr val="tx1"/>
                </a:solidFill>
                <a:round/>
                <a:headEnd/>
                <a:tailEnd/>
              </a:ln>
            </p:spPr>
            <p:txBody>
              <a:bodyPr/>
              <a:lstStyle/>
              <a:p>
                <a:endParaRPr lang="en-US"/>
              </a:p>
            </p:txBody>
          </p:sp>
          <p:sp>
            <p:nvSpPr>
              <p:cNvPr id="28755" name="Line 88"/>
              <p:cNvSpPr>
                <a:spLocks noChangeShapeType="1"/>
              </p:cNvSpPr>
              <p:nvPr/>
            </p:nvSpPr>
            <p:spPr bwMode="auto">
              <a:xfrm flipH="1">
                <a:off x="4608" y="2112"/>
                <a:ext cx="192" cy="0"/>
              </a:xfrm>
              <a:prstGeom prst="line">
                <a:avLst/>
              </a:prstGeom>
              <a:noFill/>
              <a:ln w="12700">
                <a:solidFill>
                  <a:schemeClr val="tx1"/>
                </a:solidFill>
                <a:round/>
                <a:headEnd/>
                <a:tailEnd/>
              </a:ln>
            </p:spPr>
            <p:txBody>
              <a:bodyPr/>
              <a:lstStyle/>
              <a:p>
                <a:endParaRPr lang="en-US"/>
              </a:p>
            </p:txBody>
          </p:sp>
          <p:sp>
            <p:nvSpPr>
              <p:cNvPr id="28756" name="Line 89"/>
              <p:cNvSpPr>
                <a:spLocks noChangeShapeType="1"/>
              </p:cNvSpPr>
              <p:nvPr/>
            </p:nvSpPr>
            <p:spPr bwMode="auto">
              <a:xfrm flipH="1">
                <a:off x="4632" y="2088"/>
                <a:ext cx="144" cy="0"/>
              </a:xfrm>
              <a:prstGeom prst="line">
                <a:avLst/>
              </a:prstGeom>
              <a:noFill/>
              <a:ln w="12700">
                <a:solidFill>
                  <a:schemeClr val="tx1"/>
                </a:solidFill>
                <a:round/>
                <a:headEnd/>
                <a:tailEnd/>
              </a:ln>
            </p:spPr>
            <p:txBody>
              <a:bodyPr/>
              <a:lstStyle/>
              <a:p>
                <a:endParaRPr lang="en-US"/>
              </a:p>
            </p:txBody>
          </p:sp>
          <p:sp>
            <p:nvSpPr>
              <p:cNvPr id="28757" name="Line 90"/>
              <p:cNvSpPr>
                <a:spLocks noChangeShapeType="1"/>
              </p:cNvSpPr>
              <p:nvPr/>
            </p:nvSpPr>
            <p:spPr bwMode="auto">
              <a:xfrm flipH="1">
                <a:off x="4656" y="2064"/>
                <a:ext cx="96" cy="0"/>
              </a:xfrm>
              <a:prstGeom prst="line">
                <a:avLst/>
              </a:prstGeom>
              <a:noFill/>
              <a:ln w="12700">
                <a:solidFill>
                  <a:schemeClr val="tx1"/>
                </a:solidFill>
                <a:round/>
                <a:headEnd/>
                <a:tailEnd/>
              </a:ln>
            </p:spPr>
            <p:txBody>
              <a:bodyPr/>
              <a:lstStyle/>
              <a:p>
                <a:endParaRPr lang="en-US"/>
              </a:p>
            </p:txBody>
          </p:sp>
        </p:grpSp>
        <p:sp>
          <p:nvSpPr>
            <p:cNvPr id="28684" name="Freeform 91"/>
            <p:cNvSpPr>
              <a:spLocks/>
            </p:cNvSpPr>
            <p:nvPr/>
          </p:nvSpPr>
          <p:spPr bwMode="auto">
            <a:xfrm rot="10800000">
              <a:off x="1390" y="3625"/>
              <a:ext cx="877" cy="67"/>
            </a:xfrm>
            <a:custGeom>
              <a:avLst/>
              <a:gdLst>
                <a:gd name="T0" fmla="*/ 0 w 2084"/>
                <a:gd name="T1" fmla="*/ 0 h 159"/>
                <a:gd name="T2" fmla="*/ 1 w 2084"/>
                <a:gd name="T3" fmla="*/ 0 h 159"/>
                <a:gd name="T4" fmla="*/ 2 w 2084"/>
                <a:gd name="T5" fmla="*/ 0 h 159"/>
                <a:gd name="T6" fmla="*/ 1 w 2084"/>
                <a:gd name="T7" fmla="*/ 0 h 159"/>
                <a:gd name="T8" fmla="*/ 0 w 2084"/>
                <a:gd name="T9" fmla="*/ 0 h 159"/>
                <a:gd name="T10" fmla="*/ 0 w 2084"/>
                <a:gd name="T11" fmla="*/ 0 h 159"/>
                <a:gd name="T12" fmla="*/ 0 60000 65536"/>
                <a:gd name="T13" fmla="*/ 0 60000 65536"/>
                <a:gd name="T14" fmla="*/ 0 60000 65536"/>
                <a:gd name="T15" fmla="*/ 0 60000 65536"/>
                <a:gd name="T16" fmla="*/ 0 60000 65536"/>
                <a:gd name="T17" fmla="*/ 0 60000 65536"/>
                <a:gd name="T18" fmla="*/ 0 w 2084"/>
                <a:gd name="T19" fmla="*/ 0 h 159"/>
                <a:gd name="T20" fmla="*/ 2084 w 2084"/>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084" h="159">
                  <a:moveTo>
                    <a:pt x="0" y="0"/>
                  </a:moveTo>
                  <a:lnTo>
                    <a:pt x="1478" y="0"/>
                  </a:lnTo>
                  <a:lnTo>
                    <a:pt x="2084" y="76"/>
                  </a:lnTo>
                  <a:lnTo>
                    <a:pt x="1486" y="159"/>
                  </a:lnTo>
                  <a:lnTo>
                    <a:pt x="0" y="159"/>
                  </a:lnTo>
                  <a:lnTo>
                    <a:pt x="0" y="0"/>
                  </a:lnTo>
                  <a:close/>
                </a:path>
              </a:pathLst>
            </a:custGeom>
            <a:solidFill>
              <a:schemeClr val="accent2"/>
            </a:solidFill>
            <a:ln w="9525">
              <a:solidFill>
                <a:schemeClr val="tx1"/>
              </a:solidFill>
              <a:round/>
              <a:headEnd/>
              <a:tailEnd/>
            </a:ln>
          </p:spPr>
          <p:txBody>
            <a:bodyPr/>
            <a:lstStyle/>
            <a:p>
              <a:endParaRPr lang="en-US"/>
            </a:p>
          </p:txBody>
        </p:sp>
        <p:sp>
          <p:nvSpPr>
            <p:cNvPr id="28685" name="Text Box 42"/>
            <p:cNvSpPr txBox="1">
              <a:spLocks noChangeArrowheads="1"/>
            </p:cNvSpPr>
            <p:nvPr/>
          </p:nvSpPr>
          <p:spPr bwMode="auto">
            <a:xfrm>
              <a:off x="384" y="3264"/>
              <a:ext cx="1776" cy="192"/>
            </a:xfrm>
            <a:prstGeom prst="rect">
              <a:avLst/>
            </a:prstGeom>
            <a:noFill/>
            <a:ln w="12700">
              <a:noFill/>
              <a:miter lim="800000"/>
              <a:headEnd/>
              <a:tailEnd/>
            </a:ln>
          </p:spPr>
          <p:txBody>
            <a:bodyPr>
              <a:spAutoFit/>
            </a:bodyPr>
            <a:lstStyle/>
            <a:p>
              <a:pPr algn="ctr">
                <a:spcBef>
                  <a:spcPct val="50000"/>
                </a:spcBef>
              </a:pPr>
              <a:r>
                <a:rPr kumimoji="0" lang="en-US" sz="1400" b="0"/>
                <a:t>Grounded Probe (2008 test) </a:t>
              </a:r>
            </a:p>
          </p:txBody>
        </p:sp>
        <p:sp>
          <p:nvSpPr>
            <p:cNvPr id="28686" name="Line 100"/>
            <p:cNvSpPr>
              <a:spLocks noChangeShapeType="1"/>
            </p:cNvSpPr>
            <p:nvPr/>
          </p:nvSpPr>
          <p:spPr bwMode="auto">
            <a:xfrm flipV="1">
              <a:off x="2256" y="2550"/>
              <a:ext cx="672" cy="0"/>
            </a:xfrm>
            <a:prstGeom prst="line">
              <a:avLst/>
            </a:prstGeom>
            <a:noFill/>
            <a:ln w="9525">
              <a:solidFill>
                <a:schemeClr val="tx1"/>
              </a:solidFill>
              <a:round/>
              <a:headEnd/>
              <a:tailEnd/>
            </a:ln>
          </p:spPr>
          <p:txBody>
            <a:bodyPr/>
            <a:lstStyle/>
            <a:p>
              <a:endParaRPr lang="en-US"/>
            </a:p>
          </p:txBody>
        </p:sp>
        <p:sp>
          <p:nvSpPr>
            <p:cNvPr id="28687" name="Line 101"/>
            <p:cNvSpPr>
              <a:spLocks noChangeShapeType="1"/>
            </p:cNvSpPr>
            <p:nvPr/>
          </p:nvSpPr>
          <p:spPr bwMode="auto">
            <a:xfrm>
              <a:off x="2736" y="2550"/>
              <a:ext cx="0" cy="90"/>
            </a:xfrm>
            <a:prstGeom prst="line">
              <a:avLst/>
            </a:prstGeom>
            <a:noFill/>
            <a:ln w="9525">
              <a:solidFill>
                <a:schemeClr val="tx1"/>
              </a:solidFill>
              <a:round/>
              <a:headEnd/>
              <a:tailEnd/>
            </a:ln>
          </p:spPr>
          <p:txBody>
            <a:bodyPr/>
            <a:lstStyle/>
            <a:p>
              <a:endParaRPr lang="en-US"/>
            </a:p>
          </p:txBody>
        </p:sp>
        <p:sp>
          <p:nvSpPr>
            <p:cNvPr id="28688" name="Line 102"/>
            <p:cNvSpPr>
              <a:spLocks noChangeShapeType="1"/>
            </p:cNvSpPr>
            <p:nvPr/>
          </p:nvSpPr>
          <p:spPr bwMode="auto">
            <a:xfrm flipH="1" flipV="1">
              <a:off x="2640" y="2886"/>
              <a:ext cx="192" cy="0"/>
            </a:xfrm>
            <a:prstGeom prst="line">
              <a:avLst/>
            </a:prstGeom>
            <a:noFill/>
            <a:ln w="12700">
              <a:solidFill>
                <a:schemeClr val="tx1"/>
              </a:solidFill>
              <a:round/>
              <a:headEnd/>
              <a:tailEnd/>
            </a:ln>
          </p:spPr>
          <p:txBody>
            <a:bodyPr/>
            <a:lstStyle/>
            <a:p>
              <a:endParaRPr lang="en-US"/>
            </a:p>
          </p:txBody>
        </p:sp>
        <p:sp>
          <p:nvSpPr>
            <p:cNvPr id="28689" name="Line 103"/>
            <p:cNvSpPr>
              <a:spLocks noChangeShapeType="1"/>
            </p:cNvSpPr>
            <p:nvPr/>
          </p:nvSpPr>
          <p:spPr bwMode="auto">
            <a:xfrm flipH="1" flipV="1">
              <a:off x="2664" y="2910"/>
              <a:ext cx="144" cy="0"/>
            </a:xfrm>
            <a:prstGeom prst="line">
              <a:avLst/>
            </a:prstGeom>
            <a:noFill/>
            <a:ln w="12700">
              <a:solidFill>
                <a:schemeClr val="tx1"/>
              </a:solidFill>
              <a:round/>
              <a:headEnd/>
              <a:tailEnd/>
            </a:ln>
          </p:spPr>
          <p:txBody>
            <a:bodyPr/>
            <a:lstStyle/>
            <a:p>
              <a:endParaRPr lang="en-US"/>
            </a:p>
          </p:txBody>
        </p:sp>
        <p:sp>
          <p:nvSpPr>
            <p:cNvPr id="28690" name="Line 104"/>
            <p:cNvSpPr>
              <a:spLocks noChangeShapeType="1"/>
            </p:cNvSpPr>
            <p:nvPr/>
          </p:nvSpPr>
          <p:spPr bwMode="auto">
            <a:xfrm flipH="1" flipV="1">
              <a:off x="2688" y="2934"/>
              <a:ext cx="96" cy="0"/>
            </a:xfrm>
            <a:prstGeom prst="line">
              <a:avLst/>
            </a:prstGeom>
            <a:noFill/>
            <a:ln w="12700">
              <a:solidFill>
                <a:schemeClr val="tx1"/>
              </a:solidFill>
              <a:round/>
              <a:headEnd/>
              <a:tailEnd/>
            </a:ln>
          </p:spPr>
          <p:txBody>
            <a:bodyPr/>
            <a:lstStyle/>
            <a:p>
              <a:endParaRPr lang="en-US"/>
            </a:p>
          </p:txBody>
        </p:sp>
        <p:sp>
          <p:nvSpPr>
            <p:cNvPr id="28691" name="Freeform 26"/>
            <p:cNvSpPr>
              <a:spLocks/>
            </p:cNvSpPr>
            <p:nvPr/>
          </p:nvSpPr>
          <p:spPr bwMode="auto">
            <a:xfrm rot="10800000">
              <a:off x="1390" y="2521"/>
              <a:ext cx="877" cy="67"/>
            </a:xfrm>
            <a:custGeom>
              <a:avLst/>
              <a:gdLst>
                <a:gd name="T0" fmla="*/ 0 w 2084"/>
                <a:gd name="T1" fmla="*/ 0 h 159"/>
                <a:gd name="T2" fmla="*/ 1 w 2084"/>
                <a:gd name="T3" fmla="*/ 0 h 159"/>
                <a:gd name="T4" fmla="*/ 2 w 2084"/>
                <a:gd name="T5" fmla="*/ 0 h 159"/>
                <a:gd name="T6" fmla="*/ 1 w 2084"/>
                <a:gd name="T7" fmla="*/ 0 h 159"/>
                <a:gd name="T8" fmla="*/ 0 w 2084"/>
                <a:gd name="T9" fmla="*/ 0 h 159"/>
                <a:gd name="T10" fmla="*/ 0 w 2084"/>
                <a:gd name="T11" fmla="*/ 0 h 159"/>
                <a:gd name="T12" fmla="*/ 0 60000 65536"/>
                <a:gd name="T13" fmla="*/ 0 60000 65536"/>
                <a:gd name="T14" fmla="*/ 0 60000 65536"/>
                <a:gd name="T15" fmla="*/ 0 60000 65536"/>
                <a:gd name="T16" fmla="*/ 0 60000 65536"/>
                <a:gd name="T17" fmla="*/ 0 60000 65536"/>
                <a:gd name="T18" fmla="*/ 0 w 2084"/>
                <a:gd name="T19" fmla="*/ 0 h 159"/>
                <a:gd name="T20" fmla="*/ 2084 w 2084"/>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084" h="159">
                  <a:moveTo>
                    <a:pt x="0" y="0"/>
                  </a:moveTo>
                  <a:lnTo>
                    <a:pt x="1478" y="0"/>
                  </a:lnTo>
                  <a:lnTo>
                    <a:pt x="2084" y="76"/>
                  </a:lnTo>
                  <a:lnTo>
                    <a:pt x="1486" y="159"/>
                  </a:lnTo>
                  <a:lnTo>
                    <a:pt x="0" y="159"/>
                  </a:lnTo>
                  <a:lnTo>
                    <a:pt x="0" y="0"/>
                  </a:lnTo>
                  <a:close/>
                </a:path>
              </a:pathLst>
            </a:custGeom>
            <a:solidFill>
              <a:schemeClr val="accent2"/>
            </a:solidFill>
            <a:ln w="9525">
              <a:solidFill>
                <a:schemeClr val="tx1"/>
              </a:solidFill>
              <a:round/>
              <a:headEnd/>
              <a:tailEnd/>
            </a:ln>
          </p:spPr>
          <p:txBody>
            <a:bodyPr/>
            <a:lstStyle/>
            <a:p>
              <a:endParaRPr lang="en-US"/>
            </a:p>
          </p:txBody>
        </p:sp>
        <p:sp>
          <p:nvSpPr>
            <p:cNvPr id="28692" name="Text Box 42"/>
            <p:cNvSpPr txBox="1">
              <a:spLocks noChangeArrowheads="1"/>
            </p:cNvSpPr>
            <p:nvPr/>
          </p:nvSpPr>
          <p:spPr bwMode="auto">
            <a:xfrm>
              <a:off x="336" y="2160"/>
              <a:ext cx="1104" cy="192"/>
            </a:xfrm>
            <a:prstGeom prst="rect">
              <a:avLst/>
            </a:prstGeom>
            <a:noFill/>
            <a:ln w="12700">
              <a:noFill/>
              <a:miter lim="800000"/>
              <a:headEnd/>
              <a:tailEnd/>
            </a:ln>
          </p:spPr>
          <p:txBody>
            <a:bodyPr>
              <a:spAutoFit/>
            </a:bodyPr>
            <a:lstStyle/>
            <a:p>
              <a:pPr algn="ctr">
                <a:spcBef>
                  <a:spcPct val="50000"/>
                </a:spcBef>
              </a:pPr>
              <a:r>
                <a:rPr kumimoji="0" lang="en-US" sz="1400" b="0"/>
                <a:t>Charged Probe</a:t>
              </a:r>
            </a:p>
          </p:txBody>
        </p:sp>
        <p:grpSp>
          <p:nvGrpSpPr>
            <p:cNvPr id="9" name="Group 70"/>
            <p:cNvGrpSpPr>
              <a:grpSpLocks/>
            </p:cNvGrpSpPr>
            <p:nvPr/>
          </p:nvGrpSpPr>
          <p:grpSpPr bwMode="auto">
            <a:xfrm>
              <a:off x="1392" y="2400"/>
              <a:ext cx="864" cy="164"/>
              <a:chOff x="1296" y="912"/>
              <a:chExt cx="864" cy="164"/>
            </a:xfrm>
          </p:grpSpPr>
          <p:sp>
            <p:nvSpPr>
              <p:cNvPr id="28746" name="Rectangle 24"/>
              <p:cNvSpPr>
                <a:spLocks noChangeArrowheads="1"/>
              </p:cNvSpPr>
              <p:nvPr/>
            </p:nvSpPr>
            <p:spPr bwMode="auto">
              <a:xfrm>
                <a:off x="1296" y="960"/>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7" name="Rectangle 24"/>
              <p:cNvSpPr>
                <a:spLocks noChangeArrowheads="1"/>
              </p:cNvSpPr>
              <p:nvPr/>
            </p:nvSpPr>
            <p:spPr bwMode="auto">
              <a:xfrm>
                <a:off x="1424" y="936"/>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8" name="Rectangle 24"/>
              <p:cNvSpPr>
                <a:spLocks noChangeArrowheads="1"/>
              </p:cNvSpPr>
              <p:nvPr/>
            </p:nvSpPr>
            <p:spPr bwMode="auto">
              <a:xfrm>
                <a:off x="1552" y="912"/>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9" name="Rectangle 24"/>
              <p:cNvSpPr>
                <a:spLocks noChangeArrowheads="1"/>
              </p:cNvSpPr>
              <p:nvPr/>
            </p:nvSpPr>
            <p:spPr bwMode="auto">
              <a:xfrm>
                <a:off x="1680" y="912"/>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50" name="Rectangle 24"/>
              <p:cNvSpPr>
                <a:spLocks noChangeArrowheads="1"/>
              </p:cNvSpPr>
              <p:nvPr/>
            </p:nvSpPr>
            <p:spPr bwMode="auto">
              <a:xfrm>
                <a:off x="1808" y="912"/>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51" name="Rectangle 24"/>
              <p:cNvSpPr>
                <a:spLocks noChangeArrowheads="1"/>
              </p:cNvSpPr>
              <p:nvPr/>
            </p:nvSpPr>
            <p:spPr bwMode="auto">
              <a:xfrm>
                <a:off x="2064" y="912"/>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52" name="Rectangle 24"/>
              <p:cNvSpPr>
                <a:spLocks noChangeArrowheads="1"/>
              </p:cNvSpPr>
              <p:nvPr/>
            </p:nvSpPr>
            <p:spPr bwMode="auto">
              <a:xfrm>
                <a:off x="1936" y="912"/>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grpSp>
        <p:grpSp>
          <p:nvGrpSpPr>
            <p:cNvPr id="10" name="Group 71"/>
            <p:cNvGrpSpPr>
              <a:grpSpLocks/>
            </p:cNvGrpSpPr>
            <p:nvPr/>
          </p:nvGrpSpPr>
          <p:grpSpPr bwMode="auto">
            <a:xfrm flipV="1">
              <a:off x="1374" y="2550"/>
              <a:ext cx="864" cy="164"/>
              <a:chOff x="1296" y="911"/>
              <a:chExt cx="864" cy="164"/>
            </a:xfrm>
          </p:grpSpPr>
          <p:sp>
            <p:nvSpPr>
              <p:cNvPr id="28739" name="Rectangle 24"/>
              <p:cNvSpPr>
                <a:spLocks noChangeArrowheads="1"/>
              </p:cNvSpPr>
              <p:nvPr/>
            </p:nvSpPr>
            <p:spPr bwMode="auto">
              <a:xfrm>
                <a:off x="1296" y="959"/>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0" name="Rectangle 24"/>
              <p:cNvSpPr>
                <a:spLocks noChangeArrowheads="1"/>
              </p:cNvSpPr>
              <p:nvPr/>
            </p:nvSpPr>
            <p:spPr bwMode="auto">
              <a:xfrm>
                <a:off x="1424" y="935"/>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1" name="Rectangle 24"/>
              <p:cNvSpPr>
                <a:spLocks noChangeArrowheads="1"/>
              </p:cNvSpPr>
              <p:nvPr/>
            </p:nvSpPr>
            <p:spPr bwMode="auto">
              <a:xfrm>
                <a:off x="1552" y="911"/>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2" name="Rectangle 24"/>
              <p:cNvSpPr>
                <a:spLocks noChangeArrowheads="1"/>
              </p:cNvSpPr>
              <p:nvPr/>
            </p:nvSpPr>
            <p:spPr bwMode="auto">
              <a:xfrm>
                <a:off x="1680" y="911"/>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3" name="Rectangle 24"/>
              <p:cNvSpPr>
                <a:spLocks noChangeArrowheads="1"/>
              </p:cNvSpPr>
              <p:nvPr/>
            </p:nvSpPr>
            <p:spPr bwMode="auto">
              <a:xfrm>
                <a:off x="1808" y="911"/>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4" name="Rectangle 24"/>
              <p:cNvSpPr>
                <a:spLocks noChangeArrowheads="1"/>
              </p:cNvSpPr>
              <p:nvPr/>
            </p:nvSpPr>
            <p:spPr bwMode="auto">
              <a:xfrm>
                <a:off x="2064" y="911"/>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sp>
            <p:nvSpPr>
              <p:cNvPr id="28745" name="Rectangle 24"/>
              <p:cNvSpPr>
                <a:spLocks noChangeArrowheads="1"/>
              </p:cNvSpPr>
              <p:nvPr/>
            </p:nvSpPr>
            <p:spPr bwMode="auto">
              <a:xfrm>
                <a:off x="1936" y="911"/>
                <a:ext cx="96" cy="116"/>
              </a:xfrm>
              <a:prstGeom prst="rect">
                <a:avLst/>
              </a:prstGeom>
              <a:noFill/>
              <a:ln w="9525">
                <a:noFill/>
                <a:miter lim="800000"/>
                <a:headEnd/>
                <a:tailEnd/>
              </a:ln>
            </p:spPr>
            <p:txBody>
              <a:bodyPr lIns="0" tIns="0" rIns="0" bIns="0">
                <a:spAutoFit/>
              </a:bodyPr>
              <a:lstStyle/>
              <a:p>
                <a:pPr algn="ctr"/>
                <a:r>
                  <a:rPr kumimoji="0" lang="en-US" sz="1200" b="0" dirty="0" smtClean="0">
                    <a:solidFill>
                      <a:srgbClr val="000000"/>
                    </a:solidFill>
                    <a:latin typeface="Helvetica" pitchFamily="34" charset="0"/>
                  </a:rPr>
                  <a:t>+  </a:t>
                </a:r>
                <a:endParaRPr kumimoji="0" lang="en-US" sz="2400" b="0" dirty="0"/>
              </a:p>
            </p:txBody>
          </p:sp>
        </p:grpSp>
        <p:sp>
          <p:nvSpPr>
            <p:cNvPr id="28695" name="Text Box 42"/>
            <p:cNvSpPr txBox="1">
              <a:spLocks noChangeArrowheads="1"/>
            </p:cNvSpPr>
            <p:nvPr/>
          </p:nvSpPr>
          <p:spPr bwMode="auto">
            <a:xfrm>
              <a:off x="3048" y="2112"/>
              <a:ext cx="2040" cy="326"/>
            </a:xfrm>
            <a:prstGeom prst="rect">
              <a:avLst/>
            </a:prstGeom>
            <a:noFill/>
            <a:ln w="12700">
              <a:noFill/>
              <a:miter lim="800000"/>
              <a:headEnd/>
              <a:tailEnd/>
            </a:ln>
          </p:spPr>
          <p:txBody>
            <a:bodyPr>
              <a:spAutoFit/>
            </a:bodyPr>
            <a:lstStyle/>
            <a:p>
              <a:pPr algn="ctr">
                <a:spcBef>
                  <a:spcPct val="50000"/>
                </a:spcBef>
              </a:pPr>
              <a:r>
                <a:rPr kumimoji="0" lang="en-US" sz="1400" b="0"/>
                <a:t>Grounded Probe with Floating Charge Collection Plate</a:t>
              </a:r>
            </a:p>
          </p:txBody>
        </p:sp>
        <p:sp>
          <p:nvSpPr>
            <p:cNvPr id="28696" name="Arc 98"/>
            <p:cNvSpPr>
              <a:spLocks/>
            </p:cNvSpPr>
            <p:nvPr/>
          </p:nvSpPr>
          <p:spPr bwMode="auto">
            <a:xfrm flipH="1">
              <a:off x="1248" y="2352"/>
              <a:ext cx="201" cy="384"/>
            </a:xfrm>
            <a:custGeom>
              <a:avLst/>
              <a:gdLst>
                <a:gd name="T0" fmla="*/ 0 w 22559"/>
                <a:gd name="T1" fmla="*/ 0 h 43200"/>
                <a:gd name="T2" fmla="*/ 0 w 22559"/>
                <a:gd name="T3" fmla="*/ 0 h 43200"/>
                <a:gd name="T4" fmla="*/ 0 w 22559"/>
                <a:gd name="T5" fmla="*/ 0 h 43200"/>
                <a:gd name="T6" fmla="*/ 0 60000 65536"/>
                <a:gd name="T7" fmla="*/ 0 60000 65536"/>
                <a:gd name="T8" fmla="*/ 0 60000 65536"/>
                <a:gd name="T9" fmla="*/ 0 w 22559"/>
                <a:gd name="T10" fmla="*/ 0 h 43200"/>
                <a:gd name="T11" fmla="*/ 22559 w 22559"/>
                <a:gd name="T12" fmla="*/ 43200 h 43200"/>
              </a:gdLst>
              <a:ahLst/>
              <a:cxnLst>
                <a:cxn ang="T6">
                  <a:pos x="T0" y="T1"/>
                </a:cxn>
                <a:cxn ang="T7">
                  <a:pos x="T2" y="T3"/>
                </a:cxn>
                <a:cxn ang="T8">
                  <a:pos x="T4" y="T5"/>
                </a:cxn>
              </a:cxnLst>
              <a:rect l="T9" t="T10" r="T11" b="T12"/>
              <a:pathLst>
                <a:path w="22559" h="43200" fill="none" extrusionOk="0">
                  <a:moveTo>
                    <a:pt x="958" y="0"/>
                  </a:moveTo>
                  <a:cubicBezTo>
                    <a:pt x="12888" y="0"/>
                    <a:pt x="22559" y="9670"/>
                    <a:pt x="22559" y="21600"/>
                  </a:cubicBezTo>
                  <a:cubicBezTo>
                    <a:pt x="22559" y="33529"/>
                    <a:pt x="12888" y="43200"/>
                    <a:pt x="959" y="43200"/>
                  </a:cubicBezTo>
                  <a:cubicBezTo>
                    <a:pt x="639" y="43200"/>
                    <a:pt x="319" y="43192"/>
                    <a:pt x="0" y="43178"/>
                  </a:cubicBezTo>
                </a:path>
                <a:path w="22559" h="43200" stroke="0" extrusionOk="0">
                  <a:moveTo>
                    <a:pt x="958" y="0"/>
                  </a:moveTo>
                  <a:cubicBezTo>
                    <a:pt x="12888" y="0"/>
                    <a:pt x="22559" y="9670"/>
                    <a:pt x="22559" y="21600"/>
                  </a:cubicBezTo>
                  <a:cubicBezTo>
                    <a:pt x="22559" y="33529"/>
                    <a:pt x="12888" y="43200"/>
                    <a:pt x="959" y="43200"/>
                  </a:cubicBezTo>
                  <a:cubicBezTo>
                    <a:pt x="639" y="43200"/>
                    <a:pt x="319" y="43192"/>
                    <a:pt x="0" y="43178"/>
                  </a:cubicBezTo>
                  <a:lnTo>
                    <a:pt x="959" y="21600"/>
                  </a:lnTo>
                  <a:close/>
                </a:path>
              </a:pathLst>
            </a:custGeom>
            <a:noFill/>
            <a:ln w="9525">
              <a:solidFill>
                <a:schemeClr val="tx1"/>
              </a:solidFill>
              <a:prstDash val="sysDot"/>
              <a:round/>
              <a:headEnd/>
              <a:tailEnd/>
            </a:ln>
          </p:spPr>
          <p:txBody>
            <a:bodyPr wrap="none" anchor="ctr"/>
            <a:lstStyle/>
            <a:p>
              <a:endParaRPr lang="en-US"/>
            </a:p>
          </p:txBody>
        </p:sp>
        <p:sp>
          <p:nvSpPr>
            <p:cNvPr id="28697" name="Rectangle 190"/>
            <p:cNvSpPr>
              <a:spLocks noChangeArrowheads="1"/>
            </p:cNvSpPr>
            <p:nvPr/>
          </p:nvSpPr>
          <p:spPr bwMode="auto">
            <a:xfrm>
              <a:off x="3552" y="3792"/>
              <a:ext cx="1776" cy="407"/>
            </a:xfrm>
            <a:prstGeom prst="rect">
              <a:avLst/>
            </a:prstGeom>
            <a:noFill/>
            <a:ln w="9525">
              <a:noFill/>
              <a:miter lim="800000"/>
              <a:headEnd/>
              <a:tailEnd/>
            </a:ln>
          </p:spPr>
          <p:txBody>
            <a:bodyPr>
              <a:spAutoFit/>
            </a:bodyPr>
            <a:lstStyle/>
            <a:p>
              <a:pPr>
                <a:spcBef>
                  <a:spcPct val="10000"/>
                </a:spcBef>
                <a:buClr>
                  <a:srgbClr val="0A2972"/>
                </a:buClr>
              </a:pPr>
              <a:r>
                <a:rPr lang="en-US" sz="1200" b="0" i="1" dirty="0"/>
                <a:t>Plate builds up charge and creates a corona or spark that could ignite the gas</a:t>
              </a:r>
            </a:p>
          </p:txBody>
        </p:sp>
        <p:grpSp>
          <p:nvGrpSpPr>
            <p:cNvPr id="11" name="Group 205"/>
            <p:cNvGrpSpPr>
              <a:grpSpLocks/>
            </p:cNvGrpSpPr>
            <p:nvPr/>
          </p:nvGrpSpPr>
          <p:grpSpPr bwMode="auto">
            <a:xfrm>
              <a:off x="4368" y="2832"/>
              <a:ext cx="192" cy="960"/>
              <a:chOff x="4368" y="2640"/>
              <a:chExt cx="192" cy="960"/>
            </a:xfrm>
          </p:grpSpPr>
          <p:grpSp>
            <p:nvGrpSpPr>
              <p:cNvPr id="12" name="Group 202"/>
              <p:cNvGrpSpPr>
                <a:grpSpLocks/>
              </p:cNvGrpSpPr>
              <p:nvPr/>
            </p:nvGrpSpPr>
            <p:grpSpPr bwMode="auto">
              <a:xfrm>
                <a:off x="4368" y="3216"/>
                <a:ext cx="192" cy="384"/>
                <a:chOff x="4368" y="3216"/>
                <a:chExt cx="192" cy="384"/>
              </a:xfrm>
            </p:grpSpPr>
            <p:sp>
              <p:nvSpPr>
                <p:cNvPr id="28735" name="Line 198"/>
                <p:cNvSpPr>
                  <a:spLocks noChangeShapeType="1"/>
                </p:cNvSpPr>
                <p:nvPr/>
              </p:nvSpPr>
              <p:spPr bwMode="auto">
                <a:xfrm>
                  <a:off x="4464" y="3216"/>
                  <a:ext cx="0" cy="336"/>
                </a:xfrm>
                <a:prstGeom prst="line">
                  <a:avLst/>
                </a:prstGeom>
                <a:noFill/>
                <a:ln w="9525">
                  <a:solidFill>
                    <a:schemeClr val="tx1"/>
                  </a:solidFill>
                  <a:round/>
                  <a:headEnd/>
                  <a:tailEnd/>
                </a:ln>
              </p:spPr>
              <p:txBody>
                <a:bodyPr/>
                <a:lstStyle/>
                <a:p>
                  <a:endParaRPr lang="en-US"/>
                </a:p>
              </p:txBody>
            </p:sp>
            <p:sp>
              <p:nvSpPr>
                <p:cNvPr id="28736" name="Line 199"/>
                <p:cNvSpPr>
                  <a:spLocks noChangeShapeType="1"/>
                </p:cNvSpPr>
                <p:nvPr/>
              </p:nvSpPr>
              <p:spPr bwMode="auto">
                <a:xfrm flipH="1" flipV="1">
                  <a:off x="4368" y="3552"/>
                  <a:ext cx="192" cy="0"/>
                </a:xfrm>
                <a:prstGeom prst="line">
                  <a:avLst/>
                </a:prstGeom>
                <a:noFill/>
                <a:ln w="12700">
                  <a:solidFill>
                    <a:schemeClr val="tx1"/>
                  </a:solidFill>
                  <a:round/>
                  <a:headEnd/>
                  <a:tailEnd/>
                </a:ln>
              </p:spPr>
              <p:txBody>
                <a:bodyPr/>
                <a:lstStyle/>
                <a:p>
                  <a:endParaRPr lang="en-US"/>
                </a:p>
              </p:txBody>
            </p:sp>
            <p:sp>
              <p:nvSpPr>
                <p:cNvPr id="28737" name="Line 200"/>
                <p:cNvSpPr>
                  <a:spLocks noChangeShapeType="1"/>
                </p:cNvSpPr>
                <p:nvPr/>
              </p:nvSpPr>
              <p:spPr bwMode="auto">
                <a:xfrm flipH="1" flipV="1">
                  <a:off x="4392" y="3576"/>
                  <a:ext cx="144" cy="0"/>
                </a:xfrm>
                <a:prstGeom prst="line">
                  <a:avLst/>
                </a:prstGeom>
                <a:noFill/>
                <a:ln w="12700">
                  <a:solidFill>
                    <a:schemeClr val="tx1"/>
                  </a:solidFill>
                  <a:round/>
                  <a:headEnd/>
                  <a:tailEnd/>
                </a:ln>
              </p:spPr>
              <p:txBody>
                <a:bodyPr/>
                <a:lstStyle/>
                <a:p>
                  <a:endParaRPr lang="en-US"/>
                </a:p>
              </p:txBody>
            </p:sp>
            <p:sp>
              <p:nvSpPr>
                <p:cNvPr id="28738" name="Line 201"/>
                <p:cNvSpPr>
                  <a:spLocks noChangeShapeType="1"/>
                </p:cNvSpPr>
                <p:nvPr/>
              </p:nvSpPr>
              <p:spPr bwMode="auto">
                <a:xfrm flipH="1" flipV="1">
                  <a:off x="4416" y="3600"/>
                  <a:ext cx="96" cy="0"/>
                </a:xfrm>
                <a:prstGeom prst="line">
                  <a:avLst/>
                </a:prstGeom>
                <a:noFill/>
                <a:ln w="12700">
                  <a:solidFill>
                    <a:schemeClr val="tx1"/>
                  </a:solidFill>
                  <a:round/>
                  <a:headEnd/>
                  <a:tailEnd/>
                </a:ln>
              </p:spPr>
              <p:txBody>
                <a:bodyPr/>
                <a:lstStyle/>
                <a:p>
                  <a:endParaRPr lang="en-US"/>
                </a:p>
              </p:txBody>
            </p:sp>
          </p:grpSp>
          <p:sp>
            <p:nvSpPr>
              <p:cNvPr id="28734" name="Freeform 204"/>
              <p:cNvSpPr>
                <a:spLocks/>
              </p:cNvSpPr>
              <p:nvPr/>
            </p:nvSpPr>
            <p:spPr bwMode="auto">
              <a:xfrm rot="-5400000">
                <a:off x="4168" y="2913"/>
                <a:ext cx="593" cy="47"/>
              </a:xfrm>
              <a:custGeom>
                <a:avLst/>
                <a:gdLst>
                  <a:gd name="T0" fmla="*/ 0 w 2084"/>
                  <a:gd name="T1" fmla="*/ 0 h 159"/>
                  <a:gd name="T2" fmla="*/ 0 w 2084"/>
                  <a:gd name="T3" fmla="*/ 0 h 159"/>
                  <a:gd name="T4" fmla="*/ 0 w 2084"/>
                  <a:gd name="T5" fmla="*/ 0 h 159"/>
                  <a:gd name="T6" fmla="*/ 0 w 2084"/>
                  <a:gd name="T7" fmla="*/ 0 h 159"/>
                  <a:gd name="T8" fmla="*/ 0 w 2084"/>
                  <a:gd name="T9" fmla="*/ 0 h 159"/>
                  <a:gd name="T10" fmla="*/ 0 w 2084"/>
                  <a:gd name="T11" fmla="*/ 0 h 159"/>
                  <a:gd name="T12" fmla="*/ 0 60000 65536"/>
                  <a:gd name="T13" fmla="*/ 0 60000 65536"/>
                  <a:gd name="T14" fmla="*/ 0 60000 65536"/>
                  <a:gd name="T15" fmla="*/ 0 60000 65536"/>
                  <a:gd name="T16" fmla="*/ 0 60000 65536"/>
                  <a:gd name="T17" fmla="*/ 0 60000 65536"/>
                  <a:gd name="T18" fmla="*/ 0 w 2084"/>
                  <a:gd name="T19" fmla="*/ 0 h 159"/>
                  <a:gd name="T20" fmla="*/ 2084 w 2084"/>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084" h="159">
                    <a:moveTo>
                      <a:pt x="0" y="0"/>
                    </a:moveTo>
                    <a:lnTo>
                      <a:pt x="1478" y="0"/>
                    </a:lnTo>
                    <a:lnTo>
                      <a:pt x="2084" y="76"/>
                    </a:lnTo>
                    <a:lnTo>
                      <a:pt x="1486" y="159"/>
                    </a:lnTo>
                    <a:lnTo>
                      <a:pt x="0" y="159"/>
                    </a:lnTo>
                    <a:lnTo>
                      <a:pt x="0" y="0"/>
                    </a:lnTo>
                    <a:close/>
                  </a:path>
                </a:pathLst>
              </a:custGeom>
              <a:solidFill>
                <a:schemeClr val="accent2"/>
              </a:solidFill>
              <a:ln w="9525">
                <a:solidFill>
                  <a:schemeClr val="tx1"/>
                </a:solidFill>
                <a:round/>
                <a:headEnd/>
                <a:tailEnd/>
              </a:ln>
            </p:spPr>
            <p:txBody>
              <a:bodyPr/>
              <a:lstStyle/>
              <a:p>
                <a:endParaRPr lang="en-US"/>
              </a:p>
            </p:txBody>
          </p:sp>
        </p:grpSp>
        <p:sp>
          <p:nvSpPr>
            <p:cNvPr id="28699" name="Rectangle 206"/>
            <p:cNvSpPr>
              <a:spLocks noChangeArrowheads="1"/>
            </p:cNvSpPr>
            <p:nvPr/>
          </p:nvSpPr>
          <p:spPr bwMode="auto">
            <a:xfrm rot="2700000">
              <a:off x="4104" y="2712"/>
              <a:ext cx="768" cy="48"/>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8700" name="Line 207"/>
            <p:cNvSpPr>
              <a:spLocks noChangeShapeType="1"/>
            </p:cNvSpPr>
            <p:nvPr/>
          </p:nvSpPr>
          <p:spPr bwMode="auto">
            <a:xfrm flipH="1">
              <a:off x="3552" y="2736"/>
              <a:ext cx="480" cy="0"/>
            </a:xfrm>
            <a:prstGeom prst="line">
              <a:avLst/>
            </a:prstGeom>
            <a:noFill/>
            <a:ln w="9525">
              <a:solidFill>
                <a:schemeClr val="tx1"/>
              </a:solidFill>
              <a:round/>
              <a:headEnd type="triangle" w="med" len="med"/>
              <a:tailEnd/>
            </a:ln>
          </p:spPr>
          <p:txBody>
            <a:bodyPr/>
            <a:lstStyle/>
            <a:p>
              <a:endParaRPr lang="en-US"/>
            </a:p>
          </p:txBody>
        </p:sp>
        <p:sp>
          <p:nvSpPr>
            <p:cNvPr id="28701" name="Line 208"/>
            <p:cNvSpPr>
              <a:spLocks noChangeShapeType="1"/>
            </p:cNvSpPr>
            <p:nvPr/>
          </p:nvSpPr>
          <p:spPr bwMode="auto">
            <a:xfrm flipH="1">
              <a:off x="3552" y="2640"/>
              <a:ext cx="480" cy="0"/>
            </a:xfrm>
            <a:prstGeom prst="line">
              <a:avLst/>
            </a:prstGeom>
            <a:noFill/>
            <a:ln w="9525">
              <a:solidFill>
                <a:schemeClr val="tx1"/>
              </a:solidFill>
              <a:round/>
              <a:headEnd type="triangle" w="med" len="med"/>
              <a:tailEnd/>
            </a:ln>
          </p:spPr>
          <p:txBody>
            <a:bodyPr/>
            <a:lstStyle/>
            <a:p>
              <a:endParaRPr lang="en-US"/>
            </a:p>
          </p:txBody>
        </p:sp>
        <p:sp>
          <p:nvSpPr>
            <p:cNvPr id="28702" name="Line 209"/>
            <p:cNvSpPr>
              <a:spLocks noChangeShapeType="1"/>
            </p:cNvSpPr>
            <p:nvPr/>
          </p:nvSpPr>
          <p:spPr bwMode="auto">
            <a:xfrm flipH="1">
              <a:off x="3552" y="2832"/>
              <a:ext cx="480" cy="0"/>
            </a:xfrm>
            <a:prstGeom prst="line">
              <a:avLst/>
            </a:prstGeom>
            <a:noFill/>
            <a:ln w="9525">
              <a:solidFill>
                <a:schemeClr val="tx1"/>
              </a:solidFill>
              <a:round/>
              <a:headEnd type="triangle" w="med" len="med"/>
              <a:tailEnd/>
            </a:ln>
          </p:spPr>
          <p:txBody>
            <a:bodyPr/>
            <a:lstStyle/>
            <a:p>
              <a:endParaRPr lang="en-US"/>
            </a:p>
          </p:txBody>
        </p:sp>
        <p:sp>
          <p:nvSpPr>
            <p:cNvPr id="28703" name="Line 210"/>
            <p:cNvSpPr>
              <a:spLocks noChangeShapeType="1"/>
            </p:cNvSpPr>
            <p:nvPr/>
          </p:nvSpPr>
          <p:spPr bwMode="auto">
            <a:xfrm flipH="1">
              <a:off x="3552" y="2928"/>
              <a:ext cx="480" cy="0"/>
            </a:xfrm>
            <a:prstGeom prst="line">
              <a:avLst/>
            </a:prstGeom>
            <a:noFill/>
            <a:ln w="9525">
              <a:solidFill>
                <a:schemeClr val="tx1"/>
              </a:solidFill>
              <a:round/>
              <a:headEnd type="triangle" w="med" len="med"/>
              <a:tailEnd/>
            </a:ln>
          </p:spPr>
          <p:txBody>
            <a:bodyPr/>
            <a:lstStyle/>
            <a:p>
              <a:endParaRPr lang="en-US"/>
            </a:p>
          </p:txBody>
        </p:sp>
        <p:sp>
          <p:nvSpPr>
            <p:cNvPr id="28704" name="Line 211"/>
            <p:cNvSpPr>
              <a:spLocks noChangeShapeType="1"/>
            </p:cNvSpPr>
            <p:nvPr/>
          </p:nvSpPr>
          <p:spPr bwMode="auto">
            <a:xfrm flipH="1">
              <a:off x="624" y="2496"/>
              <a:ext cx="480" cy="0"/>
            </a:xfrm>
            <a:prstGeom prst="line">
              <a:avLst/>
            </a:prstGeom>
            <a:noFill/>
            <a:ln w="9525">
              <a:solidFill>
                <a:schemeClr val="tx1"/>
              </a:solidFill>
              <a:round/>
              <a:headEnd type="triangle" w="med" len="med"/>
              <a:tailEnd/>
            </a:ln>
          </p:spPr>
          <p:txBody>
            <a:bodyPr/>
            <a:lstStyle/>
            <a:p>
              <a:endParaRPr lang="en-US"/>
            </a:p>
          </p:txBody>
        </p:sp>
        <p:sp>
          <p:nvSpPr>
            <p:cNvPr id="28705" name="Line 212"/>
            <p:cNvSpPr>
              <a:spLocks noChangeShapeType="1"/>
            </p:cNvSpPr>
            <p:nvPr/>
          </p:nvSpPr>
          <p:spPr bwMode="auto">
            <a:xfrm flipH="1">
              <a:off x="624" y="2400"/>
              <a:ext cx="480" cy="0"/>
            </a:xfrm>
            <a:prstGeom prst="line">
              <a:avLst/>
            </a:prstGeom>
            <a:noFill/>
            <a:ln w="9525">
              <a:solidFill>
                <a:schemeClr val="tx1"/>
              </a:solidFill>
              <a:round/>
              <a:headEnd type="triangle" w="med" len="med"/>
              <a:tailEnd/>
            </a:ln>
          </p:spPr>
          <p:txBody>
            <a:bodyPr/>
            <a:lstStyle/>
            <a:p>
              <a:endParaRPr lang="en-US"/>
            </a:p>
          </p:txBody>
        </p:sp>
        <p:sp>
          <p:nvSpPr>
            <p:cNvPr id="28706" name="Line 213"/>
            <p:cNvSpPr>
              <a:spLocks noChangeShapeType="1"/>
            </p:cNvSpPr>
            <p:nvPr/>
          </p:nvSpPr>
          <p:spPr bwMode="auto">
            <a:xfrm flipH="1">
              <a:off x="624" y="2592"/>
              <a:ext cx="480" cy="0"/>
            </a:xfrm>
            <a:prstGeom prst="line">
              <a:avLst/>
            </a:prstGeom>
            <a:noFill/>
            <a:ln w="9525">
              <a:solidFill>
                <a:schemeClr val="tx1"/>
              </a:solidFill>
              <a:round/>
              <a:headEnd type="triangle" w="med" len="med"/>
              <a:tailEnd/>
            </a:ln>
          </p:spPr>
          <p:txBody>
            <a:bodyPr/>
            <a:lstStyle/>
            <a:p>
              <a:endParaRPr lang="en-US"/>
            </a:p>
          </p:txBody>
        </p:sp>
        <p:sp>
          <p:nvSpPr>
            <p:cNvPr id="28707" name="Line 214"/>
            <p:cNvSpPr>
              <a:spLocks noChangeShapeType="1"/>
            </p:cNvSpPr>
            <p:nvPr/>
          </p:nvSpPr>
          <p:spPr bwMode="auto">
            <a:xfrm flipH="1">
              <a:off x="624" y="2688"/>
              <a:ext cx="480" cy="0"/>
            </a:xfrm>
            <a:prstGeom prst="line">
              <a:avLst/>
            </a:prstGeom>
            <a:noFill/>
            <a:ln w="9525">
              <a:solidFill>
                <a:schemeClr val="tx1"/>
              </a:solidFill>
              <a:round/>
              <a:headEnd type="triangle" w="med" len="med"/>
              <a:tailEnd/>
            </a:ln>
          </p:spPr>
          <p:txBody>
            <a:bodyPr/>
            <a:lstStyle/>
            <a:p>
              <a:endParaRPr lang="en-US"/>
            </a:p>
          </p:txBody>
        </p:sp>
        <p:sp>
          <p:nvSpPr>
            <p:cNvPr id="28708" name="Line 215"/>
            <p:cNvSpPr>
              <a:spLocks noChangeShapeType="1"/>
            </p:cNvSpPr>
            <p:nvPr/>
          </p:nvSpPr>
          <p:spPr bwMode="auto">
            <a:xfrm flipH="1">
              <a:off x="624" y="3600"/>
              <a:ext cx="480" cy="0"/>
            </a:xfrm>
            <a:prstGeom prst="line">
              <a:avLst/>
            </a:prstGeom>
            <a:noFill/>
            <a:ln w="9525">
              <a:solidFill>
                <a:schemeClr val="tx1"/>
              </a:solidFill>
              <a:round/>
              <a:headEnd type="triangle" w="med" len="med"/>
              <a:tailEnd/>
            </a:ln>
          </p:spPr>
          <p:txBody>
            <a:bodyPr/>
            <a:lstStyle/>
            <a:p>
              <a:endParaRPr lang="en-US"/>
            </a:p>
          </p:txBody>
        </p:sp>
        <p:sp>
          <p:nvSpPr>
            <p:cNvPr id="28709" name="Line 216"/>
            <p:cNvSpPr>
              <a:spLocks noChangeShapeType="1"/>
            </p:cNvSpPr>
            <p:nvPr/>
          </p:nvSpPr>
          <p:spPr bwMode="auto">
            <a:xfrm flipH="1">
              <a:off x="624" y="3504"/>
              <a:ext cx="480" cy="0"/>
            </a:xfrm>
            <a:prstGeom prst="line">
              <a:avLst/>
            </a:prstGeom>
            <a:noFill/>
            <a:ln w="9525">
              <a:solidFill>
                <a:schemeClr val="tx1"/>
              </a:solidFill>
              <a:round/>
              <a:headEnd type="triangle" w="med" len="med"/>
              <a:tailEnd/>
            </a:ln>
          </p:spPr>
          <p:txBody>
            <a:bodyPr/>
            <a:lstStyle/>
            <a:p>
              <a:endParaRPr lang="en-US"/>
            </a:p>
          </p:txBody>
        </p:sp>
        <p:sp>
          <p:nvSpPr>
            <p:cNvPr id="28710" name="Line 217"/>
            <p:cNvSpPr>
              <a:spLocks noChangeShapeType="1"/>
            </p:cNvSpPr>
            <p:nvPr/>
          </p:nvSpPr>
          <p:spPr bwMode="auto">
            <a:xfrm flipH="1">
              <a:off x="624" y="3696"/>
              <a:ext cx="480" cy="0"/>
            </a:xfrm>
            <a:prstGeom prst="line">
              <a:avLst/>
            </a:prstGeom>
            <a:noFill/>
            <a:ln w="9525">
              <a:solidFill>
                <a:schemeClr val="tx1"/>
              </a:solidFill>
              <a:round/>
              <a:headEnd type="triangle" w="med" len="med"/>
              <a:tailEnd/>
            </a:ln>
          </p:spPr>
          <p:txBody>
            <a:bodyPr/>
            <a:lstStyle/>
            <a:p>
              <a:endParaRPr lang="en-US"/>
            </a:p>
          </p:txBody>
        </p:sp>
        <p:sp>
          <p:nvSpPr>
            <p:cNvPr id="28711" name="Line 218"/>
            <p:cNvSpPr>
              <a:spLocks noChangeShapeType="1"/>
            </p:cNvSpPr>
            <p:nvPr/>
          </p:nvSpPr>
          <p:spPr bwMode="auto">
            <a:xfrm flipH="1">
              <a:off x="624" y="3792"/>
              <a:ext cx="480" cy="0"/>
            </a:xfrm>
            <a:prstGeom prst="line">
              <a:avLst/>
            </a:prstGeom>
            <a:noFill/>
            <a:ln w="9525">
              <a:solidFill>
                <a:schemeClr val="tx1"/>
              </a:solidFill>
              <a:round/>
              <a:headEnd type="triangle" w="med" len="med"/>
              <a:tailEnd/>
            </a:ln>
          </p:spPr>
          <p:txBody>
            <a:bodyPr/>
            <a:lstStyle/>
            <a:p>
              <a:endParaRPr lang="en-US"/>
            </a:p>
          </p:txBody>
        </p:sp>
        <p:sp>
          <p:nvSpPr>
            <p:cNvPr id="28712" name="Line 219"/>
            <p:cNvSpPr>
              <a:spLocks noChangeShapeType="1"/>
            </p:cNvSpPr>
            <p:nvPr/>
          </p:nvSpPr>
          <p:spPr bwMode="auto">
            <a:xfrm>
              <a:off x="4512" y="2736"/>
              <a:ext cx="768" cy="0"/>
            </a:xfrm>
            <a:prstGeom prst="line">
              <a:avLst/>
            </a:prstGeom>
            <a:noFill/>
            <a:ln w="9525">
              <a:solidFill>
                <a:schemeClr val="tx1"/>
              </a:solidFill>
              <a:round/>
              <a:headEnd/>
              <a:tailEnd/>
            </a:ln>
          </p:spPr>
          <p:txBody>
            <a:bodyPr/>
            <a:lstStyle/>
            <a:p>
              <a:endParaRPr lang="en-US"/>
            </a:p>
          </p:txBody>
        </p:sp>
        <p:sp>
          <p:nvSpPr>
            <p:cNvPr id="28713" name="Line 220"/>
            <p:cNvSpPr>
              <a:spLocks noChangeShapeType="1"/>
            </p:cNvSpPr>
            <p:nvPr/>
          </p:nvSpPr>
          <p:spPr bwMode="auto">
            <a:xfrm>
              <a:off x="5280" y="2736"/>
              <a:ext cx="0" cy="624"/>
            </a:xfrm>
            <a:prstGeom prst="line">
              <a:avLst/>
            </a:prstGeom>
            <a:noFill/>
            <a:ln w="9525">
              <a:solidFill>
                <a:schemeClr val="tx1"/>
              </a:solidFill>
              <a:round/>
              <a:headEnd/>
              <a:tailEnd/>
            </a:ln>
          </p:spPr>
          <p:txBody>
            <a:bodyPr/>
            <a:lstStyle/>
            <a:p>
              <a:endParaRPr lang="en-US"/>
            </a:p>
          </p:txBody>
        </p:sp>
        <p:sp>
          <p:nvSpPr>
            <p:cNvPr id="28714" name="Rectangle 221"/>
            <p:cNvSpPr>
              <a:spLocks noChangeArrowheads="1"/>
            </p:cNvSpPr>
            <p:nvPr/>
          </p:nvSpPr>
          <p:spPr bwMode="auto">
            <a:xfrm>
              <a:off x="5136" y="3360"/>
              <a:ext cx="288" cy="48"/>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8715" name="Rectangle 222"/>
            <p:cNvSpPr>
              <a:spLocks noChangeArrowheads="1"/>
            </p:cNvSpPr>
            <p:nvPr/>
          </p:nvSpPr>
          <p:spPr bwMode="auto">
            <a:xfrm>
              <a:off x="5232" y="3456"/>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716" name="Line 223"/>
            <p:cNvSpPr>
              <a:spLocks noChangeShapeType="1"/>
            </p:cNvSpPr>
            <p:nvPr/>
          </p:nvSpPr>
          <p:spPr bwMode="auto">
            <a:xfrm>
              <a:off x="5280" y="3552"/>
              <a:ext cx="0" cy="96"/>
            </a:xfrm>
            <a:prstGeom prst="line">
              <a:avLst/>
            </a:prstGeom>
            <a:noFill/>
            <a:ln w="9525">
              <a:solidFill>
                <a:schemeClr val="tx1"/>
              </a:solidFill>
              <a:round/>
              <a:headEnd/>
              <a:tailEnd/>
            </a:ln>
          </p:spPr>
          <p:txBody>
            <a:bodyPr/>
            <a:lstStyle/>
            <a:p>
              <a:endParaRPr lang="en-US"/>
            </a:p>
          </p:txBody>
        </p:sp>
        <p:sp>
          <p:nvSpPr>
            <p:cNvPr id="28717" name="Oval 224"/>
            <p:cNvSpPr>
              <a:spLocks noChangeArrowheads="1"/>
            </p:cNvSpPr>
            <p:nvPr/>
          </p:nvSpPr>
          <p:spPr bwMode="auto">
            <a:xfrm>
              <a:off x="2640" y="3696"/>
              <a:ext cx="192" cy="192"/>
            </a:xfrm>
            <a:prstGeom prst="ellipse">
              <a:avLst/>
            </a:prstGeom>
            <a:solidFill>
              <a:schemeClr val="bg1"/>
            </a:solidFill>
            <a:ln w="9525">
              <a:solidFill>
                <a:schemeClr val="tx1"/>
              </a:solidFill>
              <a:round/>
              <a:headEnd/>
              <a:tailEnd/>
            </a:ln>
          </p:spPr>
          <p:txBody>
            <a:bodyPr wrap="none" anchor="ctr"/>
            <a:lstStyle/>
            <a:p>
              <a:pPr algn="ctr"/>
              <a:r>
                <a:rPr lang="en-US" sz="1600"/>
                <a:t>A</a:t>
              </a:r>
            </a:p>
          </p:txBody>
        </p:sp>
        <p:sp>
          <p:nvSpPr>
            <p:cNvPr id="28718" name="Oval 225"/>
            <p:cNvSpPr>
              <a:spLocks noChangeArrowheads="1"/>
            </p:cNvSpPr>
            <p:nvPr/>
          </p:nvSpPr>
          <p:spPr bwMode="auto">
            <a:xfrm>
              <a:off x="4368" y="3504"/>
              <a:ext cx="192" cy="192"/>
            </a:xfrm>
            <a:prstGeom prst="ellipse">
              <a:avLst/>
            </a:prstGeom>
            <a:solidFill>
              <a:schemeClr val="bg1"/>
            </a:solidFill>
            <a:ln w="9525">
              <a:solidFill>
                <a:schemeClr val="tx1"/>
              </a:solidFill>
              <a:round/>
              <a:headEnd/>
              <a:tailEnd/>
            </a:ln>
          </p:spPr>
          <p:txBody>
            <a:bodyPr wrap="none" anchor="ctr"/>
            <a:lstStyle/>
            <a:p>
              <a:pPr algn="ctr"/>
              <a:r>
                <a:rPr lang="en-US" sz="1600"/>
                <a:t>A</a:t>
              </a:r>
            </a:p>
          </p:txBody>
        </p:sp>
        <p:sp>
          <p:nvSpPr>
            <p:cNvPr id="28719" name="Line 227"/>
            <p:cNvSpPr>
              <a:spLocks noChangeShapeType="1"/>
            </p:cNvSpPr>
            <p:nvPr/>
          </p:nvSpPr>
          <p:spPr bwMode="auto">
            <a:xfrm>
              <a:off x="2736" y="2736"/>
              <a:ext cx="0" cy="144"/>
            </a:xfrm>
            <a:prstGeom prst="line">
              <a:avLst/>
            </a:prstGeom>
            <a:noFill/>
            <a:ln w="9525">
              <a:solidFill>
                <a:schemeClr val="tx1"/>
              </a:solidFill>
              <a:round/>
              <a:headEnd/>
              <a:tailEnd/>
            </a:ln>
          </p:spPr>
          <p:txBody>
            <a:bodyPr/>
            <a:lstStyle/>
            <a:p>
              <a:endParaRPr lang="en-US"/>
            </a:p>
          </p:txBody>
        </p:sp>
        <p:grpSp>
          <p:nvGrpSpPr>
            <p:cNvPr id="13" name="Group 236"/>
            <p:cNvGrpSpPr>
              <a:grpSpLocks/>
            </p:cNvGrpSpPr>
            <p:nvPr/>
          </p:nvGrpSpPr>
          <p:grpSpPr bwMode="auto">
            <a:xfrm>
              <a:off x="2710" y="2560"/>
              <a:ext cx="96" cy="231"/>
              <a:chOff x="2710" y="2592"/>
              <a:chExt cx="96" cy="231"/>
            </a:xfrm>
          </p:grpSpPr>
          <p:grpSp>
            <p:nvGrpSpPr>
              <p:cNvPr id="14" name="Group 235"/>
              <p:cNvGrpSpPr>
                <a:grpSpLocks/>
              </p:cNvGrpSpPr>
              <p:nvPr/>
            </p:nvGrpSpPr>
            <p:grpSpPr bwMode="auto">
              <a:xfrm>
                <a:off x="2710" y="2640"/>
                <a:ext cx="48" cy="144"/>
                <a:chOff x="2710" y="2640"/>
                <a:chExt cx="48" cy="144"/>
              </a:xfrm>
            </p:grpSpPr>
            <p:sp>
              <p:nvSpPr>
                <p:cNvPr id="28731" name="Oval 226"/>
                <p:cNvSpPr>
                  <a:spLocks noChangeArrowheads="1"/>
                </p:cNvSpPr>
                <p:nvPr/>
              </p:nvSpPr>
              <p:spPr bwMode="auto">
                <a:xfrm>
                  <a:off x="2710" y="2640"/>
                  <a:ext cx="48" cy="48"/>
                </a:xfrm>
                <a:prstGeom prst="ellipse">
                  <a:avLst/>
                </a:prstGeom>
                <a:solidFill>
                  <a:schemeClr val="bg1"/>
                </a:solidFill>
                <a:ln w="9525">
                  <a:solidFill>
                    <a:schemeClr val="tx1"/>
                  </a:solidFill>
                  <a:round/>
                  <a:headEnd/>
                  <a:tailEnd/>
                </a:ln>
              </p:spPr>
              <p:txBody>
                <a:bodyPr wrap="none" anchor="ctr"/>
                <a:lstStyle/>
                <a:p>
                  <a:endParaRPr lang="en-US"/>
                </a:p>
              </p:txBody>
            </p:sp>
            <p:sp>
              <p:nvSpPr>
                <p:cNvPr id="28732" name="Oval 228"/>
                <p:cNvSpPr>
                  <a:spLocks noChangeArrowheads="1"/>
                </p:cNvSpPr>
                <p:nvPr/>
              </p:nvSpPr>
              <p:spPr bwMode="auto">
                <a:xfrm>
                  <a:off x="2710" y="2736"/>
                  <a:ext cx="48" cy="48"/>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28729" name="Text Box 229"/>
              <p:cNvSpPr txBox="1">
                <a:spLocks noChangeArrowheads="1"/>
              </p:cNvSpPr>
              <p:nvPr/>
            </p:nvSpPr>
            <p:spPr bwMode="auto">
              <a:xfrm>
                <a:off x="2759" y="2736"/>
                <a:ext cx="47" cy="87"/>
              </a:xfrm>
              <a:prstGeom prst="rect">
                <a:avLst/>
              </a:prstGeom>
              <a:noFill/>
              <a:ln w="9525">
                <a:noFill/>
                <a:miter lim="800000"/>
                <a:headEnd/>
                <a:tailEnd/>
              </a:ln>
            </p:spPr>
            <p:txBody>
              <a:bodyPr lIns="0" tIns="0" rIns="0" bIns="0">
                <a:spAutoFit/>
              </a:bodyPr>
              <a:lstStyle/>
              <a:p>
                <a:pPr algn="ctr">
                  <a:spcBef>
                    <a:spcPct val="50000"/>
                  </a:spcBef>
                </a:pPr>
                <a:r>
                  <a:rPr lang="en-US" sz="900" dirty="0" smtClean="0"/>
                  <a:t>-</a:t>
                </a:r>
                <a:endParaRPr lang="en-US" sz="900" dirty="0"/>
              </a:p>
            </p:txBody>
          </p:sp>
          <p:sp>
            <p:nvSpPr>
              <p:cNvPr id="28730" name="Text Box 230"/>
              <p:cNvSpPr txBox="1">
                <a:spLocks noChangeArrowheads="1"/>
              </p:cNvSpPr>
              <p:nvPr/>
            </p:nvSpPr>
            <p:spPr bwMode="auto">
              <a:xfrm>
                <a:off x="2759" y="2592"/>
                <a:ext cx="47" cy="87"/>
              </a:xfrm>
              <a:prstGeom prst="rect">
                <a:avLst/>
              </a:prstGeom>
              <a:noFill/>
              <a:ln w="9525">
                <a:noFill/>
                <a:miter lim="800000"/>
                <a:headEnd/>
                <a:tailEnd/>
              </a:ln>
            </p:spPr>
            <p:txBody>
              <a:bodyPr lIns="0" tIns="0" rIns="0" bIns="0">
                <a:spAutoFit/>
              </a:bodyPr>
              <a:lstStyle/>
              <a:p>
                <a:pPr algn="ctr">
                  <a:spcBef>
                    <a:spcPct val="50000"/>
                  </a:spcBef>
                </a:pPr>
                <a:r>
                  <a:rPr lang="en-US" sz="900" dirty="0" smtClean="0"/>
                  <a:t>+</a:t>
                </a:r>
                <a:endParaRPr lang="en-US" sz="900" dirty="0"/>
              </a:p>
            </p:txBody>
          </p:sp>
        </p:grpSp>
        <p:sp>
          <p:nvSpPr>
            <p:cNvPr id="28721" name="Line 232"/>
            <p:cNvSpPr>
              <a:spLocks noChangeShapeType="1"/>
            </p:cNvSpPr>
            <p:nvPr/>
          </p:nvSpPr>
          <p:spPr bwMode="auto">
            <a:xfrm>
              <a:off x="2928" y="2550"/>
              <a:ext cx="0" cy="282"/>
            </a:xfrm>
            <a:prstGeom prst="line">
              <a:avLst/>
            </a:prstGeom>
            <a:noFill/>
            <a:ln w="9525">
              <a:solidFill>
                <a:schemeClr val="tx1"/>
              </a:solidFill>
              <a:round/>
              <a:headEnd/>
              <a:tailEnd/>
            </a:ln>
          </p:spPr>
          <p:txBody>
            <a:bodyPr/>
            <a:lstStyle/>
            <a:p>
              <a:endParaRPr lang="en-US"/>
            </a:p>
          </p:txBody>
        </p:sp>
        <p:sp>
          <p:nvSpPr>
            <p:cNvPr id="28722" name="Line 233"/>
            <p:cNvSpPr>
              <a:spLocks noChangeShapeType="1"/>
            </p:cNvSpPr>
            <p:nvPr/>
          </p:nvSpPr>
          <p:spPr bwMode="auto">
            <a:xfrm flipV="1">
              <a:off x="2736" y="2832"/>
              <a:ext cx="192" cy="0"/>
            </a:xfrm>
            <a:prstGeom prst="line">
              <a:avLst/>
            </a:prstGeom>
            <a:noFill/>
            <a:ln w="9525">
              <a:solidFill>
                <a:schemeClr val="tx1"/>
              </a:solidFill>
              <a:round/>
              <a:headEnd/>
              <a:tailEnd/>
            </a:ln>
          </p:spPr>
          <p:txBody>
            <a:bodyPr/>
            <a:lstStyle/>
            <a:p>
              <a:endParaRPr lang="en-US"/>
            </a:p>
          </p:txBody>
        </p:sp>
        <p:sp>
          <p:nvSpPr>
            <p:cNvPr id="28723" name="Oval 234"/>
            <p:cNvSpPr>
              <a:spLocks noChangeArrowheads="1"/>
            </p:cNvSpPr>
            <p:nvPr/>
          </p:nvSpPr>
          <p:spPr bwMode="auto">
            <a:xfrm>
              <a:off x="2832" y="2592"/>
              <a:ext cx="192" cy="192"/>
            </a:xfrm>
            <a:prstGeom prst="ellipse">
              <a:avLst/>
            </a:prstGeom>
            <a:solidFill>
              <a:schemeClr val="bg1"/>
            </a:solidFill>
            <a:ln w="9525">
              <a:solidFill>
                <a:schemeClr val="tx1"/>
              </a:solidFill>
              <a:round/>
              <a:headEnd/>
              <a:tailEnd/>
            </a:ln>
          </p:spPr>
          <p:txBody>
            <a:bodyPr wrap="none" anchor="ctr"/>
            <a:lstStyle/>
            <a:p>
              <a:pPr algn="ctr"/>
              <a:r>
                <a:rPr lang="en-US" sz="1600"/>
                <a:t>V</a:t>
              </a:r>
            </a:p>
          </p:txBody>
        </p:sp>
        <p:sp>
          <p:nvSpPr>
            <p:cNvPr id="28724" name="Text Box 42"/>
            <p:cNvSpPr txBox="1">
              <a:spLocks noChangeArrowheads="1"/>
            </p:cNvSpPr>
            <p:nvPr/>
          </p:nvSpPr>
          <p:spPr bwMode="auto">
            <a:xfrm>
              <a:off x="1488" y="2064"/>
              <a:ext cx="816" cy="192"/>
            </a:xfrm>
            <a:prstGeom prst="rect">
              <a:avLst/>
            </a:prstGeom>
            <a:noFill/>
            <a:ln w="12700">
              <a:noFill/>
              <a:miter lim="800000"/>
              <a:headEnd/>
              <a:tailEnd/>
            </a:ln>
          </p:spPr>
          <p:txBody>
            <a:bodyPr>
              <a:spAutoFit/>
            </a:bodyPr>
            <a:lstStyle/>
            <a:p>
              <a:pPr algn="ctr">
                <a:spcBef>
                  <a:spcPct val="50000"/>
                </a:spcBef>
              </a:pPr>
              <a:r>
                <a:rPr kumimoji="0" lang="en-US" sz="1400" b="0" i="1">
                  <a:solidFill>
                    <a:srgbClr val="FF0000"/>
                  </a:solidFill>
                </a:rPr>
                <a:t>Ungrounded</a:t>
              </a:r>
              <a:r>
                <a:rPr kumimoji="0" lang="en-US" sz="1400" b="0"/>
                <a:t> </a:t>
              </a:r>
            </a:p>
          </p:txBody>
        </p:sp>
        <p:sp>
          <p:nvSpPr>
            <p:cNvPr id="28725" name="Line 238"/>
            <p:cNvSpPr>
              <a:spLocks noChangeShapeType="1"/>
            </p:cNvSpPr>
            <p:nvPr/>
          </p:nvSpPr>
          <p:spPr bwMode="auto">
            <a:xfrm>
              <a:off x="1872" y="2256"/>
              <a:ext cx="96" cy="144"/>
            </a:xfrm>
            <a:prstGeom prst="line">
              <a:avLst/>
            </a:prstGeom>
            <a:noFill/>
            <a:ln w="9525">
              <a:solidFill>
                <a:schemeClr val="tx1"/>
              </a:solidFill>
              <a:round/>
              <a:headEnd/>
              <a:tailEnd type="triangle" w="med" len="med"/>
            </a:ln>
          </p:spPr>
          <p:txBody>
            <a:bodyPr/>
            <a:lstStyle/>
            <a:p>
              <a:endParaRPr lang="en-US"/>
            </a:p>
          </p:txBody>
        </p:sp>
        <p:sp>
          <p:nvSpPr>
            <p:cNvPr id="28726" name="Text Box 42"/>
            <p:cNvSpPr txBox="1">
              <a:spLocks noChangeArrowheads="1"/>
            </p:cNvSpPr>
            <p:nvPr/>
          </p:nvSpPr>
          <p:spPr bwMode="auto">
            <a:xfrm>
              <a:off x="4560" y="2352"/>
              <a:ext cx="816" cy="192"/>
            </a:xfrm>
            <a:prstGeom prst="rect">
              <a:avLst/>
            </a:prstGeom>
            <a:noFill/>
            <a:ln w="12700">
              <a:noFill/>
              <a:miter lim="800000"/>
              <a:headEnd/>
              <a:tailEnd/>
            </a:ln>
          </p:spPr>
          <p:txBody>
            <a:bodyPr>
              <a:spAutoFit/>
            </a:bodyPr>
            <a:lstStyle/>
            <a:p>
              <a:pPr algn="ctr">
                <a:spcBef>
                  <a:spcPct val="50000"/>
                </a:spcBef>
              </a:pPr>
              <a:r>
                <a:rPr kumimoji="0" lang="en-US" sz="1400" b="0" i="1">
                  <a:solidFill>
                    <a:srgbClr val="FF0000"/>
                  </a:solidFill>
                </a:rPr>
                <a:t>Ungrounded</a:t>
              </a:r>
              <a:r>
                <a:rPr kumimoji="0" lang="en-US" sz="1400" b="0"/>
                <a:t> </a:t>
              </a:r>
            </a:p>
          </p:txBody>
        </p:sp>
        <p:sp>
          <p:nvSpPr>
            <p:cNvPr id="28727" name="Line 240"/>
            <p:cNvSpPr>
              <a:spLocks noChangeShapeType="1"/>
            </p:cNvSpPr>
            <p:nvPr/>
          </p:nvSpPr>
          <p:spPr bwMode="auto">
            <a:xfrm flipH="1">
              <a:off x="4608" y="2544"/>
              <a:ext cx="336" cy="144"/>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title"/>
          </p:nvPr>
        </p:nvSpPr>
        <p:spPr/>
        <p:txBody>
          <a:bodyPr/>
          <a:lstStyle/>
          <a:p>
            <a:r>
              <a:rPr lang="en-US" smtClean="0"/>
              <a:t>Particle Entrainment Locations</a:t>
            </a:r>
          </a:p>
        </p:txBody>
      </p:sp>
      <p:grpSp>
        <p:nvGrpSpPr>
          <p:cNvPr id="2" name="Group 39"/>
          <p:cNvGrpSpPr>
            <a:grpSpLocks/>
          </p:cNvGrpSpPr>
          <p:nvPr/>
        </p:nvGrpSpPr>
        <p:grpSpPr bwMode="auto">
          <a:xfrm>
            <a:off x="390525" y="2133600"/>
            <a:ext cx="8524875" cy="3140075"/>
            <a:chOff x="246" y="1185"/>
            <a:chExt cx="5370" cy="1978"/>
          </a:xfrm>
        </p:grpSpPr>
        <p:grpSp>
          <p:nvGrpSpPr>
            <p:cNvPr id="3" name="Group 16"/>
            <p:cNvGrpSpPr>
              <a:grpSpLocks/>
            </p:cNvGrpSpPr>
            <p:nvPr/>
          </p:nvGrpSpPr>
          <p:grpSpPr bwMode="auto">
            <a:xfrm>
              <a:off x="246" y="1185"/>
              <a:ext cx="2637" cy="1978"/>
              <a:chOff x="246" y="1185"/>
              <a:chExt cx="2637" cy="1978"/>
            </a:xfrm>
          </p:grpSpPr>
          <p:pic>
            <p:nvPicPr>
              <p:cNvPr id="25627" name="Picture 12" descr="IMG_5088"/>
              <p:cNvPicPr>
                <a:picLocks noChangeAspect="1" noChangeArrowheads="1"/>
              </p:cNvPicPr>
              <p:nvPr/>
            </p:nvPicPr>
            <p:blipFill>
              <a:blip r:embed="rId3"/>
              <a:srcRect/>
              <a:stretch>
                <a:fillRect/>
              </a:stretch>
            </p:blipFill>
            <p:spPr bwMode="auto">
              <a:xfrm>
                <a:off x="246" y="1185"/>
                <a:ext cx="2637" cy="1978"/>
              </a:xfrm>
              <a:prstGeom prst="rect">
                <a:avLst/>
              </a:prstGeom>
              <a:noFill/>
              <a:ln w="9525">
                <a:noFill/>
                <a:miter lim="800000"/>
                <a:headEnd/>
                <a:tailEnd/>
              </a:ln>
            </p:spPr>
          </p:pic>
          <p:pic>
            <p:nvPicPr>
              <p:cNvPr id="25628" name="Picture 15" descr="IMG_5093"/>
              <p:cNvPicPr>
                <a:picLocks noChangeAspect="1" noChangeArrowheads="1"/>
              </p:cNvPicPr>
              <p:nvPr/>
            </p:nvPicPr>
            <p:blipFill>
              <a:blip r:embed="rId4"/>
              <a:srcRect/>
              <a:stretch>
                <a:fillRect/>
              </a:stretch>
            </p:blipFill>
            <p:spPr bwMode="auto">
              <a:xfrm>
                <a:off x="1968" y="2448"/>
                <a:ext cx="862" cy="647"/>
              </a:xfrm>
              <a:prstGeom prst="rect">
                <a:avLst/>
              </a:prstGeom>
              <a:noFill/>
              <a:ln w="28575">
                <a:solidFill>
                  <a:schemeClr val="tx1"/>
                </a:solidFill>
                <a:miter lim="800000"/>
                <a:headEnd/>
                <a:tailEnd/>
              </a:ln>
            </p:spPr>
          </p:pic>
        </p:grpSp>
        <p:sp>
          <p:nvSpPr>
            <p:cNvPr id="25608" name="Line 17"/>
            <p:cNvSpPr>
              <a:spLocks noChangeShapeType="1"/>
            </p:cNvSpPr>
            <p:nvPr/>
          </p:nvSpPr>
          <p:spPr bwMode="auto">
            <a:xfrm>
              <a:off x="1440" y="1872"/>
              <a:ext cx="336" cy="288"/>
            </a:xfrm>
            <a:prstGeom prst="line">
              <a:avLst/>
            </a:prstGeom>
            <a:noFill/>
            <a:ln w="28575">
              <a:solidFill>
                <a:srgbClr val="FFFF00"/>
              </a:solidFill>
              <a:round/>
              <a:headEnd/>
              <a:tailEnd type="triangle" w="med" len="med"/>
            </a:ln>
          </p:spPr>
          <p:txBody>
            <a:bodyPr/>
            <a:lstStyle/>
            <a:p>
              <a:endParaRPr lang="en-US"/>
            </a:p>
          </p:txBody>
        </p:sp>
        <p:sp>
          <p:nvSpPr>
            <p:cNvPr id="25609" name="Text Box 18"/>
            <p:cNvSpPr txBox="1">
              <a:spLocks noChangeArrowheads="1"/>
            </p:cNvSpPr>
            <p:nvPr/>
          </p:nvSpPr>
          <p:spPr bwMode="auto">
            <a:xfrm>
              <a:off x="1056" y="1680"/>
              <a:ext cx="528" cy="192"/>
            </a:xfrm>
            <a:prstGeom prst="rect">
              <a:avLst/>
            </a:prstGeom>
            <a:noFill/>
            <a:ln w="9525">
              <a:noFill/>
              <a:miter lim="800000"/>
              <a:headEnd/>
              <a:tailEnd/>
            </a:ln>
          </p:spPr>
          <p:txBody>
            <a:bodyPr>
              <a:spAutoFit/>
            </a:bodyPr>
            <a:lstStyle/>
            <a:p>
              <a:pPr algn="ctr">
                <a:spcBef>
                  <a:spcPct val="50000"/>
                </a:spcBef>
              </a:pPr>
              <a:r>
                <a:rPr lang="en-US" sz="1400">
                  <a:solidFill>
                    <a:srgbClr val="FFFF00"/>
                  </a:solidFill>
                </a:rPr>
                <a:t>Nozzle</a:t>
              </a:r>
            </a:p>
          </p:txBody>
        </p:sp>
        <p:sp>
          <p:nvSpPr>
            <p:cNvPr id="25610" name="Text Box 19"/>
            <p:cNvSpPr txBox="1">
              <a:spLocks noChangeArrowheads="1"/>
            </p:cNvSpPr>
            <p:nvPr/>
          </p:nvSpPr>
          <p:spPr bwMode="auto">
            <a:xfrm>
              <a:off x="2208" y="2064"/>
              <a:ext cx="528" cy="326"/>
            </a:xfrm>
            <a:prstGeom prst="rect">
              <a:avLst/>
            </a:prstGeom>
            <a:noFill/>
            <a:ln w="9525">
              <a:noFill/>
              <a:miter lim="800000"/>
              <a:headEnd/>
              <a:tailEnd/>
            </a:ln>
          </p:spPr>
          <p:txBody>
            <a:bodyPr>
              <a:spAutoFit/>
            </a:bodyPr>
            <a:lstStyle/>
            <a:p>
              <a:pPr algn="ctr">
                <a:spcBef>
                  <a:spcPct val="50000"/>
                </a:spcBef>
              </a:pPr>
              <a:r>
                <a:rPr lang="en-US" sz="1400">
                  <a:solidFill>
                    <a:srgbClr val="FFFF00"/>
                  </a:solidFill>
                </a:rPr>
                <a:t>Iron Oxide</a:t>
              </a:r>
            </a:p>
          </p:txBody>
        </p:sp>
        <p:sp>
          <p:nvSpPr>
            <p:cNvPr id="25611" name="Line 20"/>
            <p:cNvSpPr>
              <a:spLocks noChangeShapeType="1"/>
            </p:cNvSpPr>
            <p:nvPr/>
          </p:nvSpPr>
          <p:spPr bwMode="auto">
            <a:xfrm flipH="1">
              <a:off x="2268" y="2400"/>
              <a:ext cx="180" cy="330"/>
            </a:xfrm>
            <a:prstGeom prst="line">
              <a:avLst/>
            </a:prstGeom>
            <a:noFill/>
            <a:ln w="28575">
              <a:solidFill>
                <a:srgbClr val="FFFF00"/>
              </a:solidFill>
              <a:round/>
              <a:headEnd/>
              <a:tailEnd type="triangle" w="med" len="med"/>
            </a:ln>
          </p:spPr>
          <p:txBody>
            <a:bodyPr/>
            <a:lstStyle/>
            <a:p>
              <a:endParaRPr lang="en-US"/>
            </a:p>
          </p:txBody>
        </p:sp>
        <p:sp>
          <p:nvSpPr>
            <p:cNvPr id="25612" name="Rectangle 21"/>
            <p:cNvSpPr>
              <a:spLocks noChangeArrowheads="1"/>
            </p:cNvSpPr>
            <p:nvPr/>
          </p:nvSpPr>
          <p:spPr bwMode="auto">
            <a:xfrm>
              <a:off x="288" y="1728"/>
              <a:ext cx="816" cy="460"/>
            </a:xfrm>
            <a:prstGeom prst="rect">
              <a:avLst/>
            </a:prstGeom>
            <a:noFill/>
            <a:ln w="9525">
              <a:noFill/>
              <a:miter lim="800000"/>
              <a:headEnd/>
              <a:tailEnd/>
            </a:ln>
          </p:spPr>
          <p:txBody>
            <a:bodyPr>
              <a:spAutoFit/>
            </a:bodyPr>
            <a:lstStyle/>
            <a:p>
              <a:pPr algn="ctr"/>
              <a:r>
                <a:rPr lang="en-US" sz="1400">
                  <a:solidFill>
                    <a:srgbClr val="FFFF00"/>
                  </a:solidFill>
                </a:rPr>
                <a:t>External Entrainment Connector</a:t>
              </a:r>
            </a:p>
          </p:txBody>
        </p:sp>
        <p:sp>
          <p:nvSpPr>
            <p:cNvPr id="25613" name="Line 22"/>
            <p:cNvSpPr>
              <a:spLocks noChangeShapeType="1"/>
            </p:cNvSpPr>
            <p:nvPr/>
          </p:nvSpPr>
          <p:spPr bwMode="auto">
            <a:xfrm>
              <a:off x="720" y="2160"/>
              <a:ext cx="240" cy="192"/>
            </a:xfrm>
            <a:prstGeom prst="line">
              <a:avLst/>
            </a:prstGeom>
            <a:noFill/>
            <a:ln w="28575">
              <a:solidFill>
                <a:srgbClr val="FFFF00"/>
              </a:solidFill>
              <a:round/>
              <a:headEnd/>
              <a:tailEnd type="triangle" w="med" len="med"/>
            </a:ln>
          </p:spPr>
          <p:txBody>
            <a:bodyPr/>
            <a:lstStyle/>
            <a:p>
              <a:endParaRPr lang="en-US"/>
            </a:p>
          </p:txBody>
        </p:sp>
        <p:pic>
          <p:nvPicPr>
            <p:cNvPr id="25614" name="Picture 25" descr="IMG_5101"/>
            <p:cNvPicPr>
              <a:picLocks noChangeAspect="1" noChangeArrowheads="1"/>
            </p:cNvPicPr>
            <p:nvPr/>
          </p:nvPicPr>
          <p:blipFill>
            <a:blip r:embed="rId5"/>
            <a:srcRect/>
            <a:stretch>
              <a:fillRect/>
            </a:stretch>
          </p:blipFill>
          <p:spPr bwMode="auto">
            <a:xfrm>
              <a:off x="2979" y="1185"/>
              <a:ext cx="2637" cy="1978"/>
            </a:xfrm>
            <a:prstGeom prst="rect">
              <a:avLst/>
            </a:prstGeom>
            <a:noFill/>
            <a:ln w="9525">
              <a:noFill/>
              <a:miter lim="800000"/>
              <a:headEnd/>
              <a:tailEnd/>
            </a:ln>
          </p:spPr>
        </p:pic>
        <p:sp>
          <p:nvSpPr>
            <p:cNvPr id="25615" name="Rectangle 26"/>
            <p:cNvSpPr>
              <a:spLocks noChangeArrowheads="1"/>
            </p:cNvSpPr>
            <p:nvPr/>
          </p:nvSpPr>
          <p:spPr bwMode="auto">
            <a:xfrm>
              <a:off x="3168" y="1248"/>
              <a:ext cx="816" cy="460"/>
            </a:xfrm>
            <a:prstGeom prst="rect">
              <a:avLst/>
            </a:prstGeom>
            <a:noFill/>
            <a:ln w="9525">
              <a:noFill/>
              <a:miter lim="800000"/>
              <a:headEnd/>
              <a:tailEnd/>
            </a:ln>
          </p:spPr>
          <p:txBody>
            <a:bodyPr>
              <a:spAutoFit/>
            </a:bodyPr>
            <a:lstStyle/>
            <a:p>
              <a:pPr algn="ctr"/>
              <a:r>
                <a:rPr lang="en-US" sz="1400"/>
                <a:t>Internal Entrainment Connector</a:t>
              </a:r>
            </a:p>
          </p:txBody>
        </p:sp>
        <p:sp>
          <p:nvSpPr>
            <p:cNvPr id="25616" name="Line 27"/>
            <p:cNvSpPr>
              <a:spLocks noChangeShapeType="1"/>
            </p:cNvSpPr>
            <p:nvPr/>
          </p:nvSpPr>
          <p:spPr bwMode="auto">
            <a:xfrm>
              <a:off x="3600" y="1680"/>
              <a:ext cx="240" cy="192"/>
            </a:xfrm>
            <a:prstGeom prst="line">
              <a:avLst/>
            </a:prstGeom>
            <a:noFill/>
            <a:ln w="28575">
              <a:solidFill>
                <a:srgbClr val="FFFF00"/>
              </a:solidFill>
              <a:round/>
              <a:headEnd/>
              <a:tailEnd type="triangle" w="med" len="med"/>
            </a:ln>
          </p:spPr>
          <p:txBody>
            <a:bodyPr/>
            <a:lstStyle/>
            <a:p>
              <a:endParaRPr lang="en-US"/>
            </a:p>
          </p:txBody>
        </p:sp>
        <p:sp>
          <p:nvSpPr>
            <p:cNvPr id="25617" name="Rectangle 28"/>
            <p:cNvSpPr>
              <a:spLocks noChangeArrowheads="1"/>
            </p:cNvSpPr>
            <p:nvPr/>
          </p:nvSpPr>
          <p:spPr bwMode="auto">
            <a:xfrm>
              <a:off x="3024" y="2736"/>
              <a:ext cx="1200" cy="326"/>
            </a:xfrm>
            <a:prstGeom prst="rect">
              <a:avLst/>
            </a:prstGeom>
            <a:noFill/>
            <a:ln w="9525">
              <a:noFill/>
              <a:miter lim="800000"/>
              <a:headEnd/>
              <a:tailEnd/>
            </a:ln>
          </p:spPr>
          <p:txBody>
            <a:bodyPr>
              <a:spAutoFit/>
            </a:bodyPr>
            <a:lstStyle/>
            <a:p>
              <a:pPr algn="ctr"/>
              <a:r>
                <a:rPr lang="en-US" sz="1400"/>
                <a:t>Particle Entrainment Tube</a:t>
              </a:r>
            </a:p>
          </p:txBody>
        </p:sp>
        <p:sp>
          <p:nvSpPr>
            <p:cNvPr id="25618" name="Line 29"/>
            <p:cNvSpPr>
              <a:spLocks noChangeShapeType="1"/>
            </p:cNvSpPr>
            <p:nvPr/>
          </p:nvSpPr>
          <p:spPr bwMode="auto">
            <a:xfrm flipH="1" flipV="1">
              <a:off x="3120" y="2544"/>
              <a:ext cx="288" cy="192"/>
            </a:xfrm>
            <a:prstGeom prst="line">
              <a:avLst/>
            </a:prstGeom>
            <a:noFill/>
            <a:ln w="28575">
              <a:solidFill>
                <a:srgbClr val="FFFF00"/>
              </a:solidFill>
              <a:round/>
              <a:headEnd/>
              <a:tailEnd type="triangle" w="med" len="med"/>
            </a:ln>
          </p:spPr>
          <p:txBody>
            <a:bodyPr/>
            <a:lstStyle/>
            <a:p>
              <a:endParaRPr lang="en-US"/>
            </a:p>
          </p:txBody>
        </p:sp>
        <p:sp>
          <p:nvSpPr>
            <p:cNvPr id="25619" name="Rectangle 30"/>
            <p:cNvSpPr>
              <a:spLocks noChangeArrowheads="1"/>
            </p:cNvSpPr>
            <p:nvPr/>
          </p:nvSpPr>
          <p:spPr bwMode="auto">
            <a:xfrm>
              <a:off x="3936" y="1440"/>
              <a:ext cx="1056" cy="192"/>
            </a:xfrm>
            <a:prstGeom prst="rect">
              <a:avLst/>
            </a:prstGeom>
            <a:noFill/>
            <a:ln w="9525">
              <a:noFill/>
              <a:miter lim="800000"/>
              <a:headEnd/>
              <a:tailEnd/>
            </a:ln>
          </p:spPr>
          <p:txBody>
            <a:bodyPr>
              <a:spAutoFit/>
            </a:bodyPr>
            <a:lstStyle/>
            <a:p>
              <a:pPr algn="ctr"/>
              <a:r>
                <a:rPr lang="en-US" sz="1400"/>
                <a:t>(Sealed for Test)</a:t>
              </a:r>
            </a:p>
          </p:txBody>
        </p:sp>
        <p:sp>
          <p:nvSpPr>
            <p:cNvPr id="25620" name="Line 31"/>
            <p:cNvSpPr>
              <a:spLocks noChangeShapeType="1"/>
            </p:cNvSpPr>
            <p:nvPr/>
          </p:nvSpPr>
          <p:spPr bwMode="auto">
            <a:xfrm flipH="1">
              <a:off x="4320" y="1632"/>
              <a:ext cx="192" cy="336"/>
            </a:xfrm>
            <a:prstGeom prst="line">
              <a:avLst/>
            </a:prstGeom>
            <a:noFill/>
            <a:ln w="28575">
              <a:solidFill>
                <a:srgbClr val="FFFF00"/>
              </a:solidFill>
              <a:round/>
              <a:headEnd/>
              <a:tailEnd type="triangle" w="med" len="med"/>
            </a:ln>
          </p:spPr>
          <p:txBody>
            <a:bodyPr/>
            <a:lstStyle/>
            <a:p>
              <a:endParaRPr lang="en-US"/>
            </a:p>
          </p:txBody>
        </p:sp>
        <p:sp>
          <p:nvSpPr>
            <p:cNvPr id="25621" name="Rectangle 32"/>
            <p:cNvSpPr>
              <a:spLocks noChangeArrowheads="1"/>
            </p:cNvSpPr>
            <p:nvPr/>
          </p:nvSpPr>
          <p:spPr bwMode="auto">
            <a:xfrm>
              <a:off x="720" y="2832"/>
              <a:ext cx="1104" cy="192"/>
            </a:xfrm>
            <a:prstGeom prst="rect">
              <a:avLst/>
            </a:prstGeom>
            <a:noFill/>
            <a:ln w="9525">
              <a:noFill/>
              <a:miter lim="800000"/>
              <a:headEnd/>
              <a:tailEnd/>
            </a:ln>
          </p:spPr>
          <p:txBody>
            <a:bodyPr>
              <a:spAutoFit/>
            </a:bodyPr>
            <a:lstStyle/>
            <a:p>
              <a:pPr algn="ctr"/>
              <a:r>
                <a:rPr lang="en-US" sz="1400"/>
                <a:t>(Open for Test)</a:t>
              </a:r>
            </a:p>
          </p:txBody>
        </p:sp>
        <p:sp>
          <p:nvSpPr>
            <p:cNvPr id="25622" name="Line 33"/>
            <p:cNvSpPr>
              <a:spLocks noChangeShapeType="1"/>
            </p:cNvSpPr>
            <p:nvPr/>
          </p:nvSpPr>
          <p:spPr bwMode="auto">
            <a:xfrm flipH="1" flipV="1">
              <a:off x="1176" y="2358"/>
              <a:ext cx="168" cy="474"/>
            </a:xfrm>
            <a:prstGeom prst="line">
              <a:avLst/>
            </a:prstGeom>
            <a:noFill/>
            <a:ln w="28575">
              <a:solidFill>
                <a:srgbClr val="FFFF00"/>
              </a:solidFill>
              <a:round/>
              <a:headEnd/>
              <a:tailEnd type="triangle" w="med" len="med"/>
            </a:ln>
          </p:spPr>
          <p:txBody>
            <a:bodyPr/>
            <a:lstStyle/>
            <a:p>
              <a:endParaRPr lang="en-US"/>
            </a:p>
          </p:txBody>
        </p:sp>
        <p:sp>
          <p:nvSpPr>
            <p:cNvPr id="25623" name="Line 35"/>
            <p:cNvSpPr>
              <a:spLocks noChangeShapeType="1"/>
            </p:cNvSpPr>
            <p:nvPr/>
          </p:nvSpPr>
          <p:spPr bwMode="auto">
            <a:xfrm flipH="1">
              <a:off x="2996" y="1896"/>
              <a:ext cx="419" cy="0"/>
            </a:xfrm>
            <a:prstGeom prst="line">
              <a:avLst/>
            </a:prstGeom>
            <a:noFill/>
            <a:ln w="28575">
              <a:solidFill>
                <a:srgbClr val="FFFF00"/>
              </a:solidFill>
              <a:prstDash val="sysDot"/>
              <a:round/>
              <a:headEnd/>
              <a:tailEnd type="triangle" w="med" len="med"/>
            </a:ln>
          </p:spPr>
          <p:txBody>
            <a:bodyPr/>
            <a:lstStyle/>
            <a:p>
              <a:endParaRPr lang="en-US"/>
            </a:p>
          </p:txBody>
        </p:sp>
        <p:sp>
          <p:nvSpPr>
            <p:cNvPr id="25624" name="Text Box 36"/>
            <p:cNvSpPr txBox="1">
              <a:spLocks noChangeArrowheads="1"/>
            </p:cNvSpPr>
            <p:nvPr/>
          </p:nvSpPr>
          <p:spPr bwMode="auto">
            <a:xfrm>
              <a:off x="2976" y="1728"/>
              <a:ext cx="528" cy="192"/>
            </a:xfrm>
            <a:prstGeom prst="rect">
              <a:avLst/>
            </a:prstGeom>
            <a:noFill/>
            <a:ln w="9525">
              <a:noFill/>
              <a:miter lim="800000"/>
              <a:headEnd/>
              <a:tailEnd/>
            </a:ln>
          </p:spPr>
          <p:txBody>
            <a:bodyPr>
              <a:spAutoFit/>
            </a:bodyPr>
            <a:lstStyle/>
            <a:p>
              <a:pPr algn="ctr">
                <a:spcBef>
                  <a:spcPct val="50000"/>
                </a:spcBef>
              </a:pPr>
              <a:r>
                <a:rPr lang="en-US" sz="1400">
                  <a:solidFill>
                    <a:schemeClr val="bg1"/>
                  </a:solidFill>
                </a:rPr>
                <a:t>Nozzle</a:t>
              </a:r>
            </a:p>
          </p:txBody>
        </p:sp>
        <p:sp>
          <p:nvSpPr>
            <p:cNvPr id="25625" name="Line 37"/>
            <p:cNvSpPr>
              <a:spLocks noChangeShapeType="1"/>
            </p:cNvSpPr>
            <p:nvPr/>
          </p:nvSpPr>
          <p:spPr bwMode="auto">
            <a:xfrm flipH="1">
              <a:off x="5088" y="1800"/>
              <a:ext cx="419" cy="0"/>
            </a:xfrm>
            <a:prstGeom prst="line">
              <a:avLst/>
            </a:prstGeom>
            <a:noFill/>
            <a:ln w="28575">
              <a:solidFill>
                <a:srgbClr val="FFFF00"/>
              </a:solidFill>
              <a:prstDash val="sysDot"/>
              <a:round/>
              <a:headEnd type="triangle" w="med" len="med"/>
              <a:tailEnd/>
            </a:ln>
          </p:spPr>
          <p:txBody>
            <a:bodyPr/>
            <a:lstStyle/>
            <a:p>
              <a:endParaRPr lang="en-US"/>
            </a:p>
          </p:txBody>
        </p:sp>
        <p:sp>
          <p:nvSpPr>
            <p:cNvPr id="25626" name="Text Box 38"/>
            <p:cNvSpPr txBox="1">
              <a:spLocks noChangeArrowheads="1"/>
            </p:cNvSpPr>
            <p:nvPr/>
          </p:nvSpPr>
          <p:spPr bwMode="auto">
            <a:xfrm>
              <a:off x="4992" y="1632"/>
              <a:ext cx="528" cy="192"/>
            </a:xfrm>
            <a:prstGeom prst="rect">
              <a:avLst/>
            </a:prstGeom>
            <a:noFill/>
            <a:ln w="9525">
              <a:noFill/>
              <a:miter lim="800000"/>
              <a:headEnd/>
              <a:tailEnd/>
            </a:ln>
          </p:spPr>
          <p:txBody>
            <a:bodyPr>
              <a:spAutoFit/>
            </a:bodyPr>
            <a:lstStyle/>
            <a:p>
              <a:pPr algn="ctr">
                <a:spcBef>
                  <a:spcPct val="50000"/>
                </a:spcBef>
              </a:pPr>
              <a:r>
                <a:rPr lang="en-US" sz="1400">
                  <a:solidFill>
                    <a:schemeClr val="bg1"/>
                  </a:solidFill>
                </a:rPr>
                <a:t>Valve</a:t>
              </a:r>
            </a:p>
          </p:txBody>
        </p:sp>
      </p:grpSp>
      <p:sp>
        <p:nvSpPr>
          <p:cNvPr id="25604" name="TextBox 29"/>
          <p:cNvSpPr txBox="1">
            <a:spLocks noChangeArrowheads="1"/>
          </p:cNvSpPr>
          <p:nvPr/>
        </p:nvSpPr>
        <p:spPr bwMode="auto">
          <a:xfrm>
            <a:off x="392113" y="1617663"/>
            <a:ext cx="4121150" cy="460375"/>
          </a:xfrm>
          <a:prstGeom prst="rect">
            <a:avLst/>
          </a:prstGeom>
          <a:noFill/>
          <a:ln w="9525">
            <a:noFill/>
            <a:miter lim="800000"/>
            <a:headEnd/>
            <a:tailEnd/>
          </a:ln>
        </p:spPr>
        <p:txBody>
          <a:bodyPr>
            <a:spAutoFit/>
          </a:bodyPr>
          <a:lstStyle/>
          <a:p>
            <a:pPr algn="ctr"/>
            <a:r>
              <a:rPr lang="en-US" sz="2400"/>
              <a:t>External Entrainment</a:t>
            </a:r>
          </a:p>
        </p:txBody>
      </p:sp>
      <p:sp>
        <p:nvSpPr>
          <p:cNvPr id="25605" name="TextBox 30"/>
          <p:cNvSpPr txBox="1">
            <a:spLocks noChangeArrowheads="1"/>
          </p:cNvSpPr>
          <p:nvPr/>
        </p:nvSpPr>
        <p:spPr bwMode="auto">
          <a:xfrm>
            <a:off x="4732338" y="1617663"/>
            <a:ext cx="4121150" cy="460375"/>
          </a:xfrm>
          <a:prstGeom prst="rect">
            <a:avLst/>
          </a:prstGeom>
          <a:noFill/>
          <a:ln w="9525">
            <a:noFill/>
            <a:miter lim="800000"/>
            <a:headEnd/>
            <a:tailEnd/>
          </a:ln>
        </p:spPr>
        <p:txBody>
          <a:bodyPr>
            <a:spAutoFit/>
          </a:bodyPr>
          <a:lstStyle/>
          <a:p>
            <a:pPr algn="ctr"/>
            <a:r>
              <a:rPr lang="en-US" sz="2400"/>
              <a:t>Internal Entrainment</a:t>
            </a:r>
          </a:p>
        </p:txBody>
      </p:sp>
      <p:sp>
        <p:nvSpPr>
          <p:cNvPr id="25606" name="Slide Number Placeholder 5"/>
          <p:cNvSpPr>
            <a:spLocks noGrp="1"/>
          </p:cNvSpPr>
          <p:nvPr>
            <p:ph type="sldNum" sz="quarter" idx="10"/>
          </p:nvPr>
        </p:nvSpPr>
        <p:spPr>
          <a:xfrm>
            <a:off x="7239000" y="5876925"/>
            <a:ext cx="1905000" cy="457200"/>
          </a:xfrm>
          <a:noFill/>
        </p:spPr>
        <p:txBody>
          <a:bodyPr/>
          <a:lstStyle/>
          <a:p>
            <a:fld id="{7BEF8E4D-59EB-4128-A3C9-376F31C17F3A}" type="slidenum">
              <a:rPr lang="en-US" smtClean="0"/>
              <a:pPr/>
              <a:t>37</a:t>
            </a:fld>
            <a:endParaRPr lang="en-US"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smtClean="0"/>
              <a:t>Spontaneous Ignition of Hydrogen</a:t>
            </a:r>
          </a:p>
        </p:txBody>
      </p:sp>
      <p:sp>
        <p:nvSpPr>
          <p:cNvPr id="10243" name="Content Placeholder 4"/>
          <p:cNvSpPr>
            <a:spLocks noGrp="1"/>
          </p:cNvSpPr>
          <p:nvPr>
            <p:ph idx="1"/>
          </p:nvPr>
        </p:nvSpPr>
        <p:spPr>
          <a:xfrm>
            <a:off x="390525" y="914400"/>
            <a:ext cx="8524875" cy="4924425"/>
          </a:xfrm>
        </p:spPr>
        <p:txBody>
          <a:bodyPr/>
          <a:lstStyle/>
          <a:p>
            <a:pPr>
              <a:spcBef>
                <a:spcPts val="1200"/>
              </a:spcBef>
              <a:defRPr/>
            </a:pPr>
            <a:r>
              <a:rPr lang="en-US" sz="2400" dirty="0" err="1" smtClean="0"/>
              <a:t>Astbury</a:t>
            </a:r>
            <a:r>
              <a:rPr lang="en-US" sz="2400" dirty="0" smtClean="0"/>
              <a:t> and </a:t>
            </a:r>
            <a:r>
              <a:rPr lang="en-US" sz="2400" dirty="0" err="1" smtClean="0"/>
              <a:t>Hawksworth</a:t>
            </a:r>
            <a:r>
              <a:rPr lang="en-US" sz="2400" dirty="0" smtClean="0"/>
              <a:t> (2007) performed a review of spontaneous ignition incidents and of postulated mechanisms</a:t>
            </a:r>
          </a:p>
          <a:p>
            <a:pPr lvl="1">
              <a:spcBef>
                <a:spcPts val="1200"/>
              </a:spcBef>
              <a:defRPr/>
            </a:pPr>
            <a:r>
              <a:rPr lang="en-US" dirty="0" smtClean="0"/>
              <a:t>For 86% of incidents the source of ignition was not identified </a:t>
            </a:r>
          </a:p>
          <a:p>
            <a:pPr lvl="1">
              <a:spcBef>
                <a:spcPts val="1200"/>
              </a:spcBef>
              <a:defRPr/>
            </a:pPr>
            <a:r>
              <a:rPr lang="en-US" dirty="0" smtClean="0"/>
              <a:t>Discussed four potential mechanisms of spontaneous ignition:</a:t>
            </a:r>
          </a:p>
          <a:p>
            <a:pPr marL="973138" lvl="1" indent="280988">
              <a:spcBef>
                <a:spcPts val="1200"/>
              </a:spcBef>
              <a:buFont typeface="Arial Narrow" pitchFamily="34" charset="0"/>
              <a:buAutoNum type="arabicPeriod"/>
              <a:defRPr/>
            </a:pPr>
            <a:r>
              <a:rPr lang="en-US" sz="1800" i="1" dirty="0" smtClean="0">
                <a:ea typeface="ＭＳ Ｐゴシック" pitchFamily="1" charset="-128"/>
              </a:rPr>
              <a:t>Reverse Joule-Thomson effect</a:t>
            </a:r>
          </a:p>
          <a:p>
            <a:pPr marL="973138" lvl="1" indent="280988">
              <a:spcBef>
                <a:spcPts val="1200"/>
              </a:spcBef>
              <a:buFont typeface="Arial Narrow" pitchFamily="34" charset="0"/>
              <a:buAutoNum type="arabicPeriod"/>
              <a:defRPr/>
            </a:pPr>
            <a:r>
              <a:rPr lang="en-US" sz="1800" b="1" i="1" u="sng" dirty="0" smtClean="0">
                <a:ea typeface="ＭＳ Ｐゴシック" pitchFamily="1" charset="-128"/>
              </a:rPr>
              <a:t>Electrostatic ignition</a:t>
            </a:r>
          </a:p>
          <a:p>
            <a:pPr marL="973138" lvl="1" indent="280988">
              <a:spcBef>
                <a:spcPts val="1200"/>
              </a:spcBef>
              <a:buFont typeface="Arial Narrow" pitchFamily="34" charset="0"/>
              <a:buAutoNum type="arabicPeriod"/>
              <a:defRPr/>
            </a:pPr>
            <a:r>
              <a:rPr lang="en-US" sz="1800" b="1" i="1" u="sng" dirty="0" smtClean="0">
                <a:ea typeface="ＭＳ Ｐゴシック" pitchFamily="1" charset="-128"/>
              </a:rPr>
              <a:t>Diffusion ignition </a:t>
            </a:r>
          </a:p>
          <a:p>
            <a:pPr marL="973138" lvl="1" indent="280988">
              <a:spcBef>
                <a:spcPts val="1200"/>
              </a:spcBef>
              <a:buFont typeface="Arial Narrow" pitchFamily="34" charset="0"/>
              <a:buAutoNum type="arabicPeriod"/>
              <a:defRPr/>
            </a:pPr>
            <a:r>
              <a:rPr lang="en-US" sz="1800" i="1" dirty="0" smtClean="0">
                <a:ea typeface="ＭＳ Ｐゴシック" pitchFamily="1" charset="-128"/>
              </a:rPr>
              <a:t>Hot surface ignition</a:t>
            </a:r>
          </a:p>
          <a:p>
            <a:pPr>
              <a:spcBef>
                <a:spcPts val="1200"/>
              </a:spcBef>
              <a:defRPr/>
            </a:pPr>
            <a:r>
              <a:rPr lang="en-US" sz="2400" dirty="0" smtClean="0"/>
              <a:t>Diffusion ignition has been the primary focus of subsequent research</a:t>
            </a:r>
          </a:p>
          <a:p>
            <a:pPr>
              <a:spcBef>
                <a:spcPts val="1200"/>
              </a:spcBef>
              <a:defRPr/>
            </a:pPr>
            <a:r>
              <a:rPr lang="en-US" sz="2400" dirty="0" smtClean="0"/>
              <a:t>Very limited research has been performed to investigate electrostatic ignition</a:t>
            </a:r>
          </a:p>
          <a:p>
            <a:pPr>
              <a:spcBef>
                <a:spcPts val="600"/>
              </a:spcBef>
              <a:defRPr/>
            </a:pPr>
            <a:endParaRPr lang="en-US" dirty="0" smtClean="0"/>
          </a:p>
          <a:p>
            <a:pPr>
              <a:defRPr/>
            </a:pPr>
            <a:endParaRPr lang="en-US" dirty="0" smtClean="0"/>
          </a:p>
        </p:txBody>
      </p:sp>
      <p:sp>
        <p:nvSpPr>
          <p:cNvPr id="5124" name="Slide Number Placeholder 2"/>
          <p:cNvSpPr>
            <a:spLocks noGrp="1"/>
          </p:cNvSpPr>
          <p:nvPr>
            <p:ph type="sldNum" sz="quarter" idx="10"/>
          </p:nvPr>
        </p:nvSpPr>
        <p:spPr>
          <a:noFill/>
        </p:spPr>
        <p:txBody>
          <a:bodyPr/>
          <a:lstStyle/>
          <a:p>
            <a:fld id="{B5019C52-5E0E-482D-9CC8-2FA227FCCF9E}" type="slidenum">
              <a:rPr lang="en-US" smtClean="0"/>
              <a:pPr/>
              <a:t>4</a:t>
            </a:fld>
            <a:endParaRPr lang="en-US" smtClean="0"/>
          </a:p>
        </p:txBody>
      </p:sp>
      <p:sp>
        <p:nvSpPr>
          <p:cNvPr id="5125" name="TextBox 4"/>
          <p:cNvSpPr txBox="1">
            <a:spLocks noChangeArrowheads="1"/>
          </p:cNvSpPr>
          <p:nvPr/>
        </p:nvSpPr>
        <p:spPr bwMode="auto">
          <a:xfrm>
            <a:off x="2209800" y="6074628"/>
            <a:ext cx="6096000" cy="830997"/>
          </a:xfrm>
          <a:prstGeom prst="rect">
            <a:avLst/>
          </a:prstGeom>
          <a:noFill/>
          <a:ln w="9525">
            <a:noFill/>
            <a:miter lim="800000"/>
            <a:headEnd/>
            <a:tailEnd/>
          </a:ln>
        </p:spPr>
        <p:txBody>
          <a:bodyPr wrap="square">
            <a:spAutoFit/>
          </a:bodyPr>
          <a:lstStyle/>
          <a:p>
            <a:r>
              <a:rPr lang="en-US" sz="1200" b="0" dirty="0" err="1"/>
              <a:t>Astbury</a:t>
            </a:r>
            <a:r>
              <a:rPr lang="en-US" sz="1200" b="0" dirty="0"/>
              <a:t>, </a:t>
            </a:r>
            <a:r>
              <a:rPr lang="en-US" sz="1200" b="0" dirty="0" err="1"/>
              <a:t>G.R.</a:t>
            </a:r>
            <a:r>
              <a:rPr lang="en-US" sz="1200" b="0" dirty="0"/>
              <a:t>, &amp; </a:t>
            </a:r>
            <a:r>
              <a:rPr lang="en-US" sz="1200" b="0" dirty="0" err="1"/>
              <a:t>Hawksworth</a:t>
            </a:r>
            <a:r>
              <a:rPr lang="en-US" sz="1200" b="0" dirty="0"/>
              <a:t>, </a:t>
            </a:r>
            <a:r>
              <a:rPr lang="en-US" sz="1200" b="0" dirty="0" err="1"/>
              <a:t>S.J.</a:t>
            </a:r>
            <a:r>
              <a:rPr lang="en-US" sz="1200" b="0" dirty="0"/>
              <a:t> (2007). </a:t>
            </a:r>
            <a:r>
              <a:rPr lang="en-US" sz="1100" b="0" dirty="0"/>
              <a:t>Spontaneous</a:t>
            </a:r>
            <a:r>
              <a:rPr lang="en-US" sz="1200" b="0" dirty="0"/>
              <a:t> ignition of hydrogen leaks</a:t>
            </a:r>
            <a:r>
              <a:rPr lang="en-US" sz="1200" b="0" dirty="0" smtClean="0"/>
              <a:t>: Review </a:t>
            </a:r>
            <a:r>
              <a:rPr lang="en-US" sz="1200" b="0" dirty="0"/>
              <a:t>of postulated mechanisms. </a:t>
            </a:r>
            <a:r>
              <a:rPr lang="en-US" sz="1200" b="0" i="1" dirty="0"/>
              <a:t>International Journal of Hydrogen Energy</a:t>
            </a:r>
            <a:r>
              <a:rPr lang="en-US" sz="1200" b="0" dirty="0"/>
              <a:t>, </a:t>
            </a:r>
            <a:r>
              <a:rPr lang="en-US" sz="1200" b="0" i="1" dirty="0"/>
              <a:t>32</a:t>
            </a:r>
            <a:r>
              <a:rPr lang="en-US" sz="1200" b="0" dirty="0"/>
              <a:t>, 2178–2185.</a:t>
            </a:r>
          </a:p>
          <a:p>
            <a:endParaRPr lang="en-US" sz="1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2800" smtClean="0"/>
              <a:t>Conditions Required for an Electrostatic Discharge Ignition</a:t>
            </a:r>
            <a:endParaRPr lang="en-US" smtClean="0"/>
          </a:p>
        </p:txBody>
      </p:sp>
      <p:sp>
        <p:nvSpPr>
          <p:cNvPr id="3" name="Content Placeholder 2"/>
          <p:cNvSpPr>
            <a:spLocks noGrp="1"/>
          </p:cNvSpPr>
          <p:nvPr>
            <p:ph idx="1"/>
          </p:nvPr>
        </p:nvSpPr>
        <p:spPr/>
        <p:txBody>
          <a:bodyPr/>
          <a:lstStyle/>
          <a:p>
            <a:pPr marL="114300" indent="-114300">
              <a:spcBef>
                <a:spcPts val="1200"/>
              </a:spcBef>
              <a:defRPr/>
            </a:pPr>
            <a:r>
              <a:rPr lang="en-US" dirty="0" smtClean="0"/>
              <a:t> Ignition </a:t>
            </a:r>
            <a:r>
              <a:rPr lang="en-US" dirty="0" smtClean="0"/>
              <a:t>of a flammable mixture is not caused by charge buildup alone </a:t>
            </a:r>
          </a:p>
          <a:p>
            <a:pPr marL="171450" indent="-171450">
              <a:spcBef>
                <a:spcPts val="1200"/>
              </a:spcBef>
              <a:defRPr/>
            </a:pPr>
            <a:r>
              <a:rPr lang="en-US" dirty="0" smtClean="0"/>
              <a:t>A </a:t>
            </a:r>
            <a:r>
              <a:rPr lang="en-US" dirty="0" smtClean="0"/>
              <a:t>number of stages must occur for the charge to ignite a mixture </a:t>
            </a:r>
            <a:r>
              <a:rPr lang="en-US" sz="1800" dirty="0" smtClean="0"/>
              <a:t>(ISSA, 1996; Hearn, 2002):</a:t>
            </a:r>
          </a:p>
          <a:p>
            <a:pPr marL="571500" indent="-171450">
              <a:spcBef>
                <a:spcPts val="1200"/>
              </a:spcBef>
              <a:defRPr/>
            </a:pPr>
            <a:r>
              <a:rPr lang="en-US" dirty="0" smtClean="0"/>
              <a:t>Charge separation (generation of electrostatic charge)</a:t>
            </a:r>
          </a:p>
          <a:p>
            <a:pPr marL="571500" indent="-171450">
              <a:spcBef>
                <a:spcPts val="1200"/>
              </a:spcBef>
              <a:defRPr/>
            </a:pPr>
            <a:r>
              <a:rPr lang="en-US" dirty="0" smtClean="0"/>
              <a:t>Charge accumulation</a:t>
            </a:r>
          </a:p>
          <a:p>
            <a:pPr marL="571500" indent="-171450">
              <a:spcBef>
                <a:spcPts val="1200"/>
              </a:spcBef>
              <a:defRPr/>
            </a:pPr>
            <a:r>
              <a:rPr lang="en-US" dirty="0" smtClean="0"/>
              <a:t>Charge removal </a:t>
            </a:r>
          </a:p>
          <a:p>
            <a:pPr marL="971550" lvl="1" indent="-171450">
              <a:spcBef>
                <a:spcPts val="1200"/>
              </a:spcBef>
              <a:defRPr/>
            </a:pPr>
            <a:r>
              <a:rPr lang="en-US" sz="1800" dirty="0" smtClean="0"/>
              <a:t>Charge removal by dissipation → </a:t>
            </a:r>
            <a:r>
              <a:rPr lang="en-US" sz="1800" i="1" dirty="0" smtClean="0"/>
              <a:t>no ignition</a:t>
            </a:r>
            <a:endParaRPr lang="en-US" sz="1800" dirty="0" smtClean="0"/>
          </a:p>
          <a:p>
            <a:pPr marL="971550" lvl="1" indent="-171450">
              <a:spcBef>
                <a:spcPts val="1200"/>
              </a:spcBef>
              <a:defRPr/>
            </a:pPr>
            <a:r>
              <a:rPr lang="en-US" sz="1800" dirty="0" smtClean="0"/>
              <a:t>Charge removal by electrostatic discharge → </a:t>
            </a:r>
            <a:r>
              <a:rPr lang="en-US" sz="1800" i="1" dirty="0" smtClean="0"/>
              <a:t>possible ignition</a:t>
            </a:r>
            <a:endParaRPr lang="en-US" sz="1800" dirty="0" smtClean="0"/>
          </a:p>
          <a:p>
            <a:pPr marL="571500" indent="-171450">
              <a:spcBef>
                <a:spcPts val="1200"/>
              </a:spcBef>
              <a:defRPr/>
            </a:pPr>
            <a:r>
              <a:rPr lang="en-US" dirty="0" smtClean="0"/>
              <a:t>Presence of a flammable mixture</a:t>
            </a:r>
          </a:p>
          <a:p>
            <a:pPr marL="571500" indent="-171450">
              <a:spcBef>
                <a:spcPts val="1200"/>
              </a:spcBef>
              <a:defRPr/>
            </a:pPr>
            <a:r>
              <a:rPr lang="en-US" dirty="0" smtClean="0"/>
              <a:t>Discharge energy greater than the minimum ignition energy</a:t>
            </a:r>
          </a:p>
          <a:p>
            <a:pPr>
              <a:defRPr/>
            </a:pPr>
            <a:endParaRPr lang="en-US" dirty="0"/>
          </a:p>
        </p:txBody>
      </p:sp>
      <p:sp>
        <p:nvSpPr>
          <p:cNvPr id="6148" name="Slide Number Placeholder 3"/>
          <p:cNvSpPr>
            <a:spLocks noGrp="1"/>
          </p:cNvSpPr>
          <p:nvPr>
            <p:ph type="sldNum" sz="quarter" idx="10"/>
          </p:nvPr>
        </p:nvSpPr>
        <p:spPr>
          <a:noFill/>
        </p:spPr>
        <p:txBody>
          <a:bodyPr/>
          <a:lstStyle/>
          <a:p>
            <a:fld id="{9F9543CF-FAAE-4868-9CED-5D18BE16753D}" type="slidenum">
              <a:rPr lang="en-US" smtClean="0"/>
              <a:pPr/>
              <a:t>5</a:t>
            </a:fld>
            <a:endParaRPr lang="en-US" smtClean="0"/>
          </a:p>
        </p:txBody>
      </p:sp>
      <p:sp>
        <p:nvSpPr>
          <p:cNvPr id="6149" name="TextBox 4"/>
          <p:cNvSpPr txBox="1">
            <a:spLocks noChangeArrowheads="1"/>
          </p:cNvSpPr>
          <p:nvPr/>
        </p:nvSpPr>
        <p:spPr bwMode="auto">
          <a:xfrm>
            <a:off x="2286000" y="5859959"/>
            <a:ext cx="5943600" cy="846386"/>
          </a:xfrm>
          <a:prstGeom prst="rect">
            <a:avLst/>
          </a:prstGeom>
          <a:noFill/>
          <a:ln w="9525">
            <a:noFill/>
            <a:miter lim="800000"/>
            <a:headEnd/>
            <a:tailEnd/>
          </a:ln>
        </p:spPr>
        <p:txBody>
          <a:bodyPr wrap="square">
            <a:spAutoFit/>
          </a:bodyPr>
          <a:lstStyle/>
          <a:p>
            <a:pPr>
              <a:spcBef>
                <a:spcPts val="600"/>
              </a:spcBef>
            </a:pPr>
            <a:r>
              <a:rPr lang="en-US" sz="1100" b="0" dirty="0" smtClean="0"/>
              <a:t>ISSA. (1996). </a:t>
            </a:r>
            <a:r>
              <a:rPr lang="en-US" sz="1100" b="0" i="1" dirty="0" smtClean="0"/>
              <a:t>Static electricity: Ignition hazards and protection measures</a:t>
            </a:r>
            <a:r>
              <a:rPr lang="en-US" sz="1100" b="0" dirty="0" smtClean="0"/>
              <a:t>. ISSA: Heidelberg, Germany.</a:t>
            </a:r>
          </a:p>
          <a:p>
            <a:pPr>
              <a:spcBef>
                <a:spcPts val="600"/>
              </a:spcBef>
            </a:pPr>
            <a:r>
              <a:rPr lang="en-US" sz="1100" b="0" dirty="0" smtClean="0"/>
              <a:t>Hearn</a:t>
            </a:r>
            <a:r>
              <a:rPr lang="en-US" sz="1100" b="0" dirty="0"/>
              <a:t>, G.L. (2002). Static electricity: Guidance for plant engineers. http://</a:t>
            </a:r>
            <a:r>
              <a:rPr lang="en-US" sz="1100" b="0" dirty="0" smtClean="0"/>
              <a:t>www.wolfsonelectrostatics.com/info_pdfs/guidanceforplantengineers-staticelectricity.pdf </a:t>
            </a:r>
            <a:endParaRPr lang="en-US" sz="1100" b="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800" dirty="0" smtClean="0"/>
              <a:t>Proposed Mechanisms for Electrostatic Discharge Ignition of Hydrogen Release</a:t>
            </a:r>
            <a:endParaRPr lang="en-US" dirty="0" smtClean="0"/>
          </a:p>
        </p:txBody>
      </p:sp>
      <p:sp>
        <p:nvSpPr>
          <p:cNvPr id="7171" name="Content Placeholder 2"/>
          <p:cNvSpPr>
            <a:spLocks noGrp="1"/>
          </p:cNvSpPr>
          <p:nvPr>
            <p:ph idx="1"/>
          </p:nvPr>
        </p:nvSpPr>
        <p:spPr/>
        <p:txBody>
          <a:bodyPr/>
          <a:lstStyle/>
          <a:p>
            <a:pPr>
              <a:spcBef>
                <a:spcPts val="800"/>
              </a:spcBef>
            </a:pPr>
            <a:r>
              <a:rPr lang="en-US" sz="2400" b="1" dirty="0" smtClean="0"/>
              <a:t>Charge separation (generation of electrostatic charge)</a:t>
            </a:r>
          </a:p>
          <a:p>
            <a:pPr lvl="1">
              <a:spcBef>
                <a:spcPts val="800"/>
              </a:spcBef>
            </a:pPr>
            <a:r>
              <a:rPr lang="en-US" i="1" dirty="0" smtClean="0">
                <a:ea typeface="ＭＳ Ｐゴシック" pitchFamily="1" charset="-128"/>
              </a:rPr>
              <a:t>Potential for solid particles to be present in hydrogen systems</a:t>
            </a:r>
          </a:p>
          <a:p>
            <a:pPr lvl="1">
              <a:spcBef>
                <a:spcPts val="800"/>
              </a:spcBef>
            </a:pPr>
            <a:r>
              <a:rPr lang="en-US" i="1" dirty="0" smtClean="0">
                <a:ea typeface="ＭＳ Ｐゴシック" pitchFamily="1" charset="-128"/>
              </a:rPr>
              <a:t>When iron oxide particles move through pipes, interaction between the particles and the pipe wall can lead to charge separation by </a:t>
            </a:r>
            <a:r>
              <a:rPr lang="en-US" i="1" dirty="0" err="1" smtClean="0">
                <a:ea typeface="ＭＳ Ｐゴシック" pitchFamily="1" charset="-128"/>
              </a:rPr>
              <a:t>triboelectric</a:t>
            </a:r>
            <a:r>
              <a:rPr lang="en-US" i="1" dirty="0" smtClean="0">
                <a:ea typeface="ＭＳ Ｐゴシック" pitchFamily="1" charset="-128"/>
              </a:rPr>
              <a:t> charging.</a:t>
            </a:r>
          </a:p>
          <a:p>
            <a:pPr lvl="2">
              <a:spcBef>
                <a:spcPts val="800"/>
              </a:spcBef>
            </a:pPr>
            <a:r>
              <a:rPr lang="en-US" dirty="0" err="1" smtClean="0">
                <a:ea typeface="ＭＳ Ｐゴシック" pitchFamily="1" charset="-128"/>
              </a:rPr>
              <a:t>Triboelectric</a:t>
            </a:r>
            <a:r>
              <a:rPr lang="en-US" dirty="0" smtClean="0">
                <a:ea typeface="ＭＳ Ｐゴシック" pitchFamily="1" charset="-128"/>
              </a:rPr>
              <a:t> charging is a type of contact charging that takes place when two different materials are rubbed against each other</a:t>
            </a:r>
          </a:p>
          <a:p>
            <a:pPr>
              <a:spcBef>
                <a:spcPts val="800"/>
              </a:spcBef>
            </a:pPr>
            <a:r>
              <a:rPr lang="en-US" sz="2400" b="1" dirty="0" smtClean="0"/>
              <a:t>Charge accumulation</a:t>
            </a:r>
          </a:p>
          <a:p>
            <a:pPr lvl="1">
              <a:spcBef>
                <a:spcPts val="800"/>
              </a:spcBef>
            </a:pPr>
            <a:r>
              <a:rPr lang="en-US" i="1" dirty="0" smtClean="0">
                <a:ea typeface="ＭＳ Ｐゴシック" pitchFamily="1" charset="-128"/>
              </a:rPr>
              <a:t>Occurs when the rate of charge separation exceeds the charge dissipation rate</a:t>
            </a:r>
          </a:p>
          <a:p>
            <a:pPr lvl="1">
              <a:spcBef>
                <a:spcPts val="800"/>
              </a:spcBef>
            </a:pPr>
            <a:r>
              <a:rPr lang="en-US" i="1" dirty="0" smtClean="0">
                <a:ea typeface="ＭＳ Ｐゴシック" pitchFamily="1" charset="-128"/>
              </a:rPr>
              <a:t>Charge can accumulate on entrained particles</a:t>
            </a:r>
          </a:p>
          <a:p>
            <a:pPr lvl="2">
              <a:spcBef>
                <a:spcPts val="800"/>
              </a:spcBef>
            </a:pPr>
            <a:r>
              <a:rPr lang="en-US" dirty="0" smtClean="0">
                <a:ea typeface="ＭＳ Ｐゴシック" pitchFamily="1" charset="-128"/>
              </a:rPr>
              <a:t>Generates an electric field</a:t>
            </a:r>
          </a:p>
          <a:p>
            <a:pPr lvl="2">
              <a:spcBef>
                <a:spcPts val="800"/>
              </a:spcBef>
            </a:pPr>
            <a:r>
              <a:rPr lang="en-US" dirty="0" smtClean="0">
                <a:ea typeface="ＭＳ Ｐゴシック" pitchFamily="1" charset="-128"/>
              </a:rPr>
              <a:t>Electric field can charge conductors in close proximity  by induction</a:t>
            </a:r>
          </a:p>
          <a:p>
            <a:pPr lvl="1">
              <a:spcBef>
                <a:spcPts val="800"/>
              </a:spcBef>
            </a:pPr>
            <a:r>
              <a:rPr lang="en-US" i="1" dirty="0" smtClean="0">
                <a:ea typeface="ＭＳ Ｐゴシック" pitchFamily="1" charset="-128"/>
              </a:rPr>
              <a:t>Impact charging by particles can cause charge accumulation to occur on objects in the release</a:t>
            </a:r>
          </a:p>
          <a:p>
            <a:pPr>
              <a:spcBef>
                <a:spcPts val="600"/>
              </a:spcBef>
            </a:pPr>
            <a:endParaRPr lang="en-US" dirty="0" smtClean="0"/>
          </a:p>
        </p:txBody>
      </p:sp>
      <p:sp>
        <p:nvSpPr>
          <p:cNvPr id="7172" name="Slide Number Placeholder 3"/>
          <p:cNvSpPr>
            <a:spLocks noGrp="1"/>
          </p:cNvSpPr>
          <p:nvPr>
            <p:ph type="sldNum" sz="quarter" idx="10"/>
          </p:nvPr>
        </p:nvSpPr>
        <p:spPr>
          <a:noFill/>
        </p:spPr>
        <p:txBody>
          <a:bodyPr/>
          <a:lstStyle/>
          <a:p>
            <a:fld id="{810472A0-4BAD-40FA-83D4-5B3D2AC0603A}" type="slidenum">
              <a:rPr lang="en-US" smtClean="0"/>
              <a:pPr/>
              <a:t>6</a:t>
            </a:fld>
            <a:endParaRPr lang="en-US"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2800" smtClean="0"/>
              <a:t>Proposed Mechanisms for Electrostatic Discharge Ignition of Hydrogen Release</a:t>
            </a:r>
            <a:endParaRPr lang="en-US" smtClean="0"/>
          </a:p>
        </p:txBody>
      </p:sp>
      <p:sp>
        <p:nvSpPr>
          <p:cNvPr id="8195" name="Content Placeholder 2"/>
          <p:cNvSpPr>
            <a:spLocks noGrp="1"/>
          </p:cNvSpPr>
          <p:nvPr>
            <p:ph idx="1"/>
          </p:nvPr>
        </p:nvSpPr>
        <p:spPr/>
        <p:txBody>
          <a:bodyPr/>
          <a:lstStyle/>
          <a:p>
            <a:pPr>
              <a:spcBef>
                <a:spcPts val="600"/>
              </a:spcBef>
            </a:pPr>
            <a:r>
              <a:rPr lang="en-US" sz="2400" b="1" dirty="0" smtClean="0"/>
              <a:t>Charge removal by electrostatic discharge</a:t>
            </a:r>
          </a:p>
          <a:p>
            <a:pPr lvl="1">
              <a:spcBef>
                <a:spcPts val="600"/>
              </a:spcBef>
            </a:pPr>
            <a:r>
              <a:rPr lang="en-US" i="1" dirty="0" smtClean="0">
                <a:ea typeface="ＭＳ Ｐゴシック" pitchFamily="1" charset="-128"/>
              </a:rPr>
              <a:t>Spark discharge between isolated conductors</a:t>
            </a:r>
          </a:p>
          <a:p>
            <a:pPr lvl="1">
              <a:spcBef>
                <a:spcPts val="600"/>
              </a:spcBef>
            </a:pPr>
            <a:r>
              <a:rPr lang="en-US" i="1" dirty="0" smtClean="0">
                <a:ea typeface="ＭＳ Ｐゴシック" pitchFamily="1" charset="-128"/>
              </a:rPr>
              <a:t>Brush discharge</a:t>
            </a:r>
          </a:p>
          <a:p>
            <a:pPr lvl="1">
              <a:spcBef>
                <a:spcPts val="600"/>
              </a:spcBef>
            </a:pPr>
            <a:r>
              <a:rPr lang="en-US" i="1" dirty="0" smtClean="0">
                <a:ea typeface="ＭＳ Ｐゴシック" pitchFamily="1" charset="-128"/>
              </a:rPr>
              <a:t>Corona discharge</a:t>
            </a:r>
          </a:p>
          <a:p>
            <a:pPr>
              <a:spcBef>
                <a:spcPts val="600"/>
              </a:spcBef>
            </a:pPr>
            <a:r>
              <a:rPr lang="en-US" sz="2400" b="1" dirty="0" smtClean="0"/>
              <a:t>Presence of a flammable mixture</a:t>
            </a:r>
          </a:p>
          <a:p>
            <a:pPr lvl="1">
              <a:spcBef>
                <a:spcPts val="600"/>
              </a:spcBef>
            </a:pPr>
            <a:r>
              <a:rPr lang="en-US" i="1" dirty="0" smtClean="0">
                <a:ea typeface="ＭＳ Ｐゴシック" pitchFamily="1" charset="-128"/>
              </a:rPr>
              <a:t>Wide flammability range of hydrogen means that a release could produce a sizeable volume of flammable mixture</a:t>
            </a:r>
          </a:p>
          <a:p>
            <a:pPr>
              <a:spcBef>
                <a:spcPts val="600"/>
              </a:spcBef>
            </a:pPr>
            <a:r>
              <a:rPr lang="en-US" sz="2400" b="1" dirty="0" smtClean="0"/>
              <a:t>Discharge energy greater than the minimum ignition energy</a:t>
            </a:r>
          </a:p>
          <a:p>
            <a:pPr lvl="1">
              <a:spcBef>
                <a:spcPts val="600"/>
              </a:spcBef>
            </a:pPr>
            <a:r>
              <a:rPr lang="en-US" i="1" dirty="0" smtClean="0">
                <a:ea typeface="ＭＳ Ｐゴシック" pitchFamily="1" charset="-128"/>
              </a:rPr>
              <a:t>Hydrogen has a very low spark discharge energy required for ignition</a:t>
            </a:r>
          </a:p>
          <a:p>
            <a:pPr lvl="2">
              <a:spcBef>
                <a:spcPts val="600"/>
              </a:spcBef>
            </a:pPr>
            <a:r>
              <a:rPr lang="en-US" dirty="0" smtClean="0">
                <a:ea typeface="ＭＳ Ｐゴシック" pitchFamily="1" charset="-128"/>
              </a:rPr>
              <a:t>For a near </a:t>
            </a:r>
            <a:r>
              <a:rPr lang="en-US" dirty="0" err="1" smtClean="0">
                <a:ea typeface="ＭＳ Ｐゴシック" pitchFamily="1" charset="-128"/>
              </a:rPr>
              <a:t>stoichiometric</a:t>
            </a:r>
            <a:r>
              <a:rPr lang="en-US" dirty="0" smtClean="0">
                <a:ea typeface="ＭＳ Ｐゴシック" pitchFamily="1" charset="-128"/>
              </a:rPr>
              <a:t> mixture, the minimum ignition energy</a:t>
            </a:r>
            <a:r>
              <a:rPr lang="en-US" i="1" dirty="0" smtClean="0">
                <a:ea typeface="ＭＳ Ｐゴシック" pitchFamily="1" charset="-128"/>
              </a:rPr>
              <a:t> </a:t>
            </a:r>
            <a:r>
              <a:rPr lang="en-US" dirty="0" smtClean="0">
                <a:ea typeface="ＭＳ Ｐゴシック" pitchFamily="1" charset="-128"/>
              </a:rPr>
              <a:t>of hydrogen and air is 0.017 </a:t>
            </a:r>
            <a:r>
              <a:rPr lang="en-US" dirty="0" err="1" smtClean="0">
                <a:ea typeface="ＭＳ Ｐゴシック" pitchFamily="1" charset="-128"/>
              </a:rPr>
              <a:t>mJ</a:t>
            </a:r>
            <a:r>
              <a:rPr lang="en-US" dirty="0" smtClean="0">
                <a:ea typeface="ＭＳ Ｐゴシック" pitchFamily="1" charset="-128"/>
              </a:rPr>
              <a:t> </a:t>
            </a:r>
            <a:r>
              <a:rPr lang="en-US" sz="1600" dirty="0" smtClean="0">
                <a:ea typeface="ＭＳ Ｐゴシック" pitchFamily="1" charset="-128"/>
              </a:rPr>
              <a:t>(Ono &amp; </a:t>
            </a:r>
            <a:r>
              <a:rPr lang="en-US" sz="1600" dirty="0" err="1" smtClean="0">
                <a:ea typeface="ＭＳ Ｐゴシック" pitchFamily="1" charset="-128"/>
              </a:rPr>
              <a:t>Oda</a:t>
            </a:r>
            <a:r>
              <a:rPr lang="en-US" sz="1600" dirty="0" smtClean="0">
                <a:ea typeface="ＭＳ Ｐゴシック" pitchFamily="1" charset="-128"/>
              </a:rPr>
              <a:t>, 2008)</a:t>
            </a:r>
            <a:endParaRPr lang="en-US" dirty="0" smtClean="0">
              <a:ea typeface="ＭＳ Ｐゴシック" pitchFamily="1" charset="-128"/>
            </a:endParaRPr>
          </a:p>
          <a:p>
            <a:pPr lvl="2">
              <a:spcBef>
                <a:spcPts val="600"/>
              </a:spcBef>
            </a:pPr>
            <a:r>
              <a:rPr lang="en-US" dirty="0" smtClean="0">
                <a:ea typeface="ＭＳ Ｐゴシック" pitchFamily="1" charset="-128"/>
              </a:rPr>
              <a:t>Near the flammability </a:t>
            </a:r>
            <a:r>
              <a:rPr lang="en-US" dirty="0" smtClean="0">
                <a:ea typeface="ＭＳ Ｐゴシック" pitchFamily="1" charset="-128"/>
              </a:rPr>
              <a:t>limits, </a:t>
            </a:r>
            <a:r>
              <a:rPr lang="en-US" dirty="0" smtClean="0">
                <a:ea typeface="ＭＳ Ｐゴシック" pitchFamily="1" charset="-128"/>
              </a:rPr>
              <a:t>the spark ignition energy required to ignite a </a:t>
            </a:r>
            <a:r>
              <a:rPr lang="en-US" dirty="0" smtClean="0">
                <a:ea typeface="ＭＳ Ｐゴシック" pitchFamily="1" charset="-128"/>
              </a:rPr>
              <a:t>hydrogen-air </a:t>
            </a:r>
            <a:r>
              <a:rPr lang="en-US" dirty="0" smtClean="0">
                <a:ea typeface="ＭＳ Ｐゴシック" pitchFamily="1" charset="-128"/>
              </a:rPr>
              <a:t>mixture is only about 6 </a:t>
            </a:r>
            <a:r>
              <a:rPr lang="en-US" dirty="0" err="1" smtClean="0">
                <a:ea typeface="ＭＳ Ｐゴシック" pitchFamily="1" charset="-128"/>
              </a:rPr>
              <a:t>mJ</a:t>
            </a:r>
            <a:endParaRPr lang="en-US" b="1" dirty="0" smtClean="0">
              <a:ea typeface="ＭＳ Ｐゴシック" pitchFamily="1" charset="-128"/>
            </a:endParaRPr>
          </a:p>
          <a:p>
            <a:pPr>
              <a:spcBef>
                <a:spcPts val="600"/>
              </a:spcBef>
            </a:pPr>
            <a:endParaRPr lang="en-US" dirty="0" smtClean="0"/>
          </a:p>
        </p:txBody>
      </p:sp>
      <p:sp>
        <p:nvSpPr>
          <p:cNvPr id="8196" name="Slide Number Placeholder 3"/>
          <p:cNvSpPr>
            <a:spLocks noGrp="1"/>
          </p:cNvSpPr>
          <p:nvPr>
            <p:ph type="sldNum" sz="quarter" idx="10"/>
          </p:nvPr>
        </p:nvSpPr>
        <p:spPr>
          <a:noFill/>
        </p:spPr>
        <p:txBody>
          <a:bodyPr/>
          <a:lstStyle/>
          <a:p>
            <a:fld id="{0BBAAF09-0815-4E88-A56F-51890498AD23}" type="slidenum">
              <a:rPr lang="en-US" smtClean="0"/>
              <a:pPr/>
              <a:t>7</a:t>
            </a:fld>
            <a:endParaRPr lang="en-US" smtClean="0"/>
          </a:p>
        </p:txBody>
      </p:sp>
      <p:sp>
        <p:nvSpPr>
          <p:cNvPr id="8197" name="Rectangle 4"/>
          <p:cNvSpPr>
            <a:spLocks noChangeArrowheads="1"/>
          </p:cNvSpPr>
          <p:nvPr/>
        </p:nvSpPr>
        <p:spPr bwMode="auto">
          <a:xfrm>
            <a:off x="2286000" y="6248400"/>
            <a:ext cx="5867400" cy="430887"/>
          </a:xfrm>
          <a:prstGeom prst="rect">
            <a:avLst/>
          </a:prstGeom>
          <a:noFill/>
          <a:ln w="9525">
            <a:noFill/>
            <a:miter lim="800000"/>
            <a:headEnd/>
            <a:tailEnd/>
          </a:ln>
        </p:spPr>
        <p:txBody>
          <a:bodyPr wrap="square">
            <a:spAutoFit/>
          </a:bodyPr>
          <a:lstStyle/>
          <a:p>
            <a:r>
              <a:rPr lang="en-US" sz="1100" b="0" dirty="0"/>
              <a:t>Ono, R., &amp; </a:t>
            </a:r>
            <a:r>
              <a:rPr lang="en-US" sz="1100" b="0" dirty="0" err="1"/>
              <a:t>Oda</a:t>
            </a:r>
            <a:r>
              <a:rPr lang="en-US" sz="1100" b="0" dirty="0"/>
              <a:t>, T. (2008). Spark ignition of </a:t>
            </a:r>
            <a:r>
              <a:rPr lang="en-US" sz="1100" b="0" dirty="0" smtClean="0"/>
              <a:t>hydrogen-air </a:t>
            </a:r>
            <a:r>
              <a:rPr lang="en-US" sz="1100" b="0" dirty="0"/>
              <a:t>mixture. </a:t>
            </a:r>
            <a:r>
              <a:rPr lang="en-US" sz="1100" b="0" i="1" dirty="0"/>
              <a:t>Journal of </a:t>
            </a:r>
            <a:r>
              <a:rPr lang="en-US" sz="1100" b="0" i="1" dirty="0" smtClean="0"/>
              <a:t>Physics: Conference Series</a:t>
            </a:r>
            <a:r>
              <a:rPr lang="en-US" sz="1100" b="0" dirty="0" smtClean="0"/>
              <a:t>, 142, </a:t>
            </a:r>
            <a:r>
              <a:rPr lang="en-US" sz="1100" b="0" dirty="0"/>
              <a:t>012003.</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Charge Buildup: Objective &amp; Approach</a:t>
            </a:r>
            <a:endParaRPr lang="en-US" dirty="0"/>
          </a:p>
        </p:txBody>
      </p:sp>
      <p:sp>
        <p:nvSpPr>
          <p:cNvPr id="3" name="Content Placeholder 2"/>
          <p:cNvSpPr>
            <a:spLocks noGrp="1"/>
          </p:cNvSpPr>
          <p:nvPr>
            <p:ph idx="1"/>
          </p:nvPr>
        </p:nvSpPr>
        <p:spPr/>
        <p:txBody>
          <a:bodyPr/>
          <a:lstStyle/>
          <a:p>
            <a:pPr>
              <a:spcBef>
                <a:spcPts val="1200"/>
              </a:spcBef>
            </a:pPr>
            <a:r>
              <a:rPr lang="en-US" sz="2000" dirty="0" smtClean="0"/>
              <a:t>Objective</a:t>
            </a:r>
          </a:p>
          <a:p>
            <a:pPr lvl="1">
              <a:spcBef>
                <a:spcPts val="1200"/>
              </a:spcBef>
            </a:pPr>
            <a:r>
              <a:rPr lang="en-US" dirty="0" smtClean="0"/>
              <a:t>Determine if static charge accumulation on iron oxide particles entrained in a hydrogen jet release could lead to a spark discharge ignition or a corona discharge ignition</a:t>
            </a:r>
            <a:r>
              <a:rPr lang="en-US" dirty="0" smtClean="0"/>
              <a:t>.</a:t>
            </a:r>
          </a:p>
          <a:p>
            <a:pPr>
              <a:spcBef>
                <a:spcPts val="1200"/>
              </a:spcBef>
            </a:pPr>
            <a:r>
              <a:rPr lang="en-US" sz="2000" dirty="0" smtClean="0"/>
              <a:t>Approach</a:t>
            </a:r>
            <a:endParaRPr lang="en-US" sz="2000" dirty="0" smtClean="0"/>
          </a:p>
          <a:p>
            <a:pPr lvl="1">
              <a:spcBef>
                <a:spcPts val="1200"/>
              </a:spcBef>
            </a:pPr>
            <a:r>
              <a:rPr lang="en-US" dirty="0" smtClean="0"/>
              <a:t>Initial baseline tests with only hydrogen</a:t>
            </a:r>
          </a:p>
          <a:p>
            <a:pPr lvl="1">
              <a:spcBef>
                <a:spcPts val="1200"/>
              </a:spcBef>
            </a:pPr>
            <a:r>
              <a:rPr lang="en-US" dirty="0" smtClean="0"/>
              <a:t>Ignition tests with energy input from an external power supply</a:t>
            </a:r>
          </a:p>
          <a:p>
            <a:pPr lvl="1">
              <a:spcBef>
                <a:spcPts val="1200"/>
              </a:spcBef>
            </a:pPr>
            <a:r>
              <a:rPr lang="en-US" dirty="0" smtClean="0"/>
              <a:t>Entrained particulate electrification characterization tests</a:t>
            </a:r>
          </a:p>
          <a:p>
            <a:pPr lvl="1">
              <a:spcBef>
                <a:spcPts val="1200"/>
              </a:spcBef>
            </a:pPr>
            <a:r>
              <a:rPr lang="en-US" dirty="0" smtClean="0"/>
              <a:t>Self ignition by entrained electrified particulate</a:t>
            </a:r>
          </a:p>
          <a:p>
            <a:pPr lvl="1">
              <a:spcBef>
                <a:spcPts val="600"/>
              </a:spcBef>
            </a:pPr>
            <a:endParaRPr lang="en-US" dirty="0" smtClean="0"/>
          </a:p>
          <a:p>
            <a:pPr>
              <a:spcBef>
                <a:spcPts val="1200"/>
              </a:spcBef>
            </a:pPr>
            <a:endParaRPr lang="en-US" dirty="0" smtClean="0"/>
          </a:p>
          <a:p>
            <a:endParaRPr lang="en-US" sz="2000" dirty="0" smtClean="0"/>
          </a:p>
        </p:txBody>
      </p:sp>
      <p:sp>
        <p:nvSpPr>
          <p:cNvPr id="4" name="Slide Number Placeholder 3"/>
          <p:cNvSpPr>
            <a:spLocks noGrp="1"/>
          </p:cNvSpPr>
          <p:nvPr>
            <p:ph type="sldNum" sz="quarter" idx="10"/>
          </p:nvPr>
        </p:nvSpPr>
        <p:spPr/>
        <p:txBody>
          <a:bodyPr/>
          <a:lstStyle/>
          <a:p>
            <a:pPr>
              <a:defRPr/>
            </a:pPr>
            <a:fld id="{D51C889A-DC31-46CD-A2D1-19EE18436A23}" type="slidenum">
              <a:rPr lang="en-US" smtClean="0"/>
              <a:pPr>
                <a:defRPr/>
              </a:pP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Facility</a:t>
            </a:r>
            <a:endParaRPr lang="en-US" dirty="0"/>
          </a:p>
        </p:txBody>
      </p:sp>
      <p:sp>
        <p:nvSpPr>
          <p:cNvPr id="4" name="Slide Number Placeholder 3"/>
          <p:cNvSpPr>
            <a:spLocks noGrp="1"/>
          </p:cNvSpPr>
          <p:nvPr>
            <p:ph type="sldNum" sz="quarter" idx="10"/>
          </p:nvPr>
        </p:nvSpPr>
        <p:spPr/>
        <p:txBody>
          <a:bodyPr/>
          <a:lstStyle/>
          <a:p>
            <a:pPr>
              <a:defRPr/>
            </a:pPr>
            <a:fld id="{D51C889A-DC31-46CD-A2D1-19EE18436A23}" type="slidenum">
              <a:rPr lang="en-US" smtClean="0"/>
              <a:pPr>
                <a:defRPr/>
              </a:pPr>
              <a:t>9</a:t>
            </a:fld>
            <a:endParaRPr lang="en-US"/>
          </a:p>
        </p:txBody>
      </p:sp>
      <p:grpSp>
        <p:nvGrpSpPr>
          <p:cNvPr id="7" name="Group 6"/>
          <p:cNvGrpSpPr/>
          <p:nvPr/>
        </p:nvGrpSpPr>
        <p:grpSpPr>
          <a:xfrm>
            <a:off x="228600" y="1905000"/>
            <a:ext cx="8732045" cy="3077774"/>
            <a:chOff x="228600" y="1905000"/>
            <a:chExt cx="8732045" cy="3077774"/>
          </a:xfrm>
        </p:grpSpPr>
        <p:pic>
          <p:nvPicPr>
            <p:cNvPr id="5" name="Picture 2"/>
            <p:cNvPicPr>
              <a:picLocks noChangeAspect="1" noChangeArrowheads="1"/>
            </p:cNvPicPr>
            <p:nvPr/>
          </p:nvPicPr>
          <p:blipFill>
            <a:blip r:embed="rId2"/>
            <a:srcRect l="2500" t="35162" r="3112" b="23034"/>
            <a:stretch>
              <a:fillRect/>
            </a:stretch>
          </p:blipFill>
          <p:spPr bwMode="auto">
            <a:xfrm>
              <a:off x="228600" y="1905000"/>
              <a:ext cx="8686800" cy="3077774"/>
            </a:xfrm>
            <a:prstGeom prst="rect">
              <a:avLst/>
            </a:prstGeom>
            <a:noFill/>
            <a:ln w="9525">
              <a:noFill/>
              <a:miter lim="800000"/>
              <a:headEnd/>
              <a:tailEnd/>
            </a:ln>
          </p:spPr>
        </p:pic>
        <p:sp>
          <p:nvSpPr>
            <p:cNvPr id="6" name="Rectangle 5"/>
            <p:cNvSpPr/>
            <p:nvPr/>
          </p:nvSpPr>
          <p:spPr bwMode="auto">
            <a:xfrm>
              <a:off x="8758239" y="3962400"/>
              <a:ext cx="202406"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tx1"/>
                </a:solidFill>
                <a:effectLst/>
                <a:latin typeface="Arial" charset="0"/>
              </a:endParaRPr>
            </a:p>
          </p:txBody>
        </p:sp>
      </p:gr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SRI Opt1b">
  <a:themeElements>
    <a:clrScheme name="SRI Opt1b 6">
      <a:dk1>
        <a:srgbClr val="000000"/>
      </a:dk1>
      <a:lt1>
        <a:srgbClr val="FFFFFF"/>
      </a:lt1>
      <a:dk2>
        <a:srgbClr val="0C3C74"/>
      </a:dk2>
      <a:lt2>
        <a:srgbClr val="969696"/>
      </a:lt2>
      <a:accent1>
        <a:srgbClr val="7E9CB1"/>
      </a:accent1>
      <a:accent2>
        <a:srgbClr val="F7AC30"/>
      </a:accent2>
      <a:accent3>
        <a:srgbClr val="FFFFFF"/>
      </a:accent3>
      <a:accent4>
        <a:srgbClr val="000000"/>
      </a:accent4>
      <a:accent5>
        <a:srgbClr val="C0CBD5"/>
      </a:accent5>
      <a:accent6>
        <a:srgbClr val="E09B2A"/>
      </a:accent6>
      <a:hlink>
        <a:srgbClr val="9A9562"/>
      </a:hlink>
      <a:folHlink>
        <a:srgbClr val="A6003B"/>
      </a:folHlink>
    </a:clrScheme>
    <a:fontScheme name="SRI Opt1b">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800" b="1" i="0" u="none" strike="noStrike" cap="none" normalizeH="0" baseline="0">
            <a:ln>
              <a:noFill/>
            </a:ln>
            <a:solidFill>
              <a:schemeClr val="tx1"/>
            </a:solidFill>
            <a:effectLst/>
            <a:latin typeface="Arial" charset="0"/>
          </a:defRPr>
        </a:defPPr>
      </a:lstStyle>
    </a:lnDef>
  </a:objectDefaults>
  <a:extraClrSchemeLst>
    <a:extraClrScheme>
      <a:clrScheme name="SRI Opt1b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SRI Opt1b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SRI Opt1b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SRI Opt1b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SRI Opt1b 5">
        <a:dk1>
          <a:srgbClr val="000000"/>
        </a:dk1>
        <a:lt1>
          <a:srgbClr val="FFFFFF"/>
        </a:lt1>
        <a:dk2>
          <a:srgbClr val="FFFFFF"/>
        </a:dk2>
        <a:lt2>
          <a:srgbClr val="969696"/>
        </a:lt2>
        <a:accent1>
          <a:srgbClr val="0C3C74"/>
        </a:accent1>
        <a:accent2>
          <a:srgbClr val="66FFCC"/>
        </a:accent2>
        <a:accent3>
          <a:srgbClr val="FFFFFF"/>
        </a:accent3>
        <a:accent4>
          <a:srgbClr val="000000"/>
        </a:accent4>
        <a:accent5>
          <a:srgbClr val="AAAFBC"/>
        </a:accent5>
        <a:accent6>
          <a:srgbClr val="5CE7B9"/>
        </a:accent6>
        <a:hlink>
          <a:srgbClr val="66CCFF"/>
        </a:hlink>
        <a:folHlink>
          <a:srgbClr val="66CCFF"/>
        </a:folHlink>
      </a:clrScheme>
      <a:clrMap bg1="lt1" tx1="dk1" bg2="lt2" tx2="dk2" accent1="accent1" accent2="accent2" accent3="accent3" accent4="accent4" accent5="accent5" accent6="accent6" hlink="hlink" folHlink="folHlink"/>
    </a:extraClrScheme>
    <a:extraClrScheme>
      <a:clrScheme name="SRI Opt1b 6">
        <a:dk1>
          <a:srgbClr val="000000"/>
        </a:dk1>
        <a:lt1>
          <a:srgbClr val="FFFFFF"/>
        </a:lt1>
        <a:dk2>
          <a:srgbClr val="0C3C74"/>
        </a:dk2>
        <a:lt2>
          <a:srgbClr val="969696"/>
        </a:lt2>
        <a:accent1>
          <a:srgbClr val="7E9CB1"/>
        </a:accent1>
        <a:accent2>
          <a:srgbClr val="F7AC30"/>
        </a:accent2>
        <a:accent3>
          <a:srgbClr val="FFFFFF"/>
        </a:accent3>
        <a:accent4>
          <a:srgbClr val="000000"/>
        </a:accent4>
        <a:accent5>
          <a:srgbClr val="C0CBD5"/>
        </a:accent5>
        <a:accent6>
          <a:srgbClr val="E09B2A"/>
        </a:accent6>
        <a:hlink>
          <a:srgbClr val="9A9562"/>
        </a:hlink>
        <a:folHlink>
          <a:srgbClr val="A600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Giovanni:SRI Slide Template:SRI Opt1b.pot</Template>
  <TotalTime>10662</TotalTime>
  <Words>2421</Words>
  <Application>Microsoft Office PowerPoint</Application>
  <PresentationFormat>On-screen Show (4:3)</PresentationFormat>
  <Paragraphs>472</Paragraphs>
  <Slides>37</Slides>
  <Notes>36</Notes>
  <HiddenSlides>0</HiddenSlides>
  <MMClips>4</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SRI Opt1b</vt:lpstr>
      <vt:lpstr>Self-Ignition of Hydrogen Jet Fires by Electrostatic Discharge Induced by Entrained Particulates  </vt:lpstr>
      <vt:lpstr>Outline</vt:lpstr>
      <vt:lpstr>Spontaneous Ignition: Example</vt:lpstr>
      <vt:lpstr>Spontaneous Ignition of Hydrogen</vt:lpstr>
      <vt:lpstr>Conditions Required for an Electrostatic Discharge Ignition</vt:lpstr>
      <vt:lpstr>Proposed Mechanisms for Electrostatic Discharge Ignition of Hydrogen Release</vt:lpstr>
      <vt:lpstr>Proposed Mechanisms for Electrostatic Discharge Ignition of Hydrogen Release</vt:lpstr>
      <vt:lpstr>Static Charge Buildup: Objective &amp; Approach</vt:lpstr>
      <vt:lpstr>Release Facility</vt:lpstr>
      <vt:lpstr>Ignition Tests with Energy Input from an  External Power Supply </vt:lpstr>
      <vt:lpstr>Ignition Tests with External Power Supply</vt:lpstr>
      <vt:lpstr>Entrained Particulate Electrification Characterization Tests </vt:lpstr>
      <vt:lpstr>Entrained Particulate Electrification Characterization Tests</vt:lpstr>
      <vt:lpstr>Release Characterization Tests</vt:lpstr>
      <vt:lpstr>Iron Oxide Particles</vt:lpstr>
      <vt:lpstr>Voltage Induced on the Charge Plate</vt:lpstr>
      <vt:lpstr>Self Ignition by Entrained Electrified Particulate </vt:lpstr>
      <vt:lpstr>Self Ignition by Entrained Electrified Particulate</vt:lpstr>
      <vt:lpstr>Floating Plate with Grounded Probe Ignition</vt:lpstr>
      <vt:lpstr>High Speed Video: Floating Plate with Grounded Probe Ignition</vt:lpstr>
      <vt:lpstr>Floating Plate with Grounded Probe Ignition</vt:lpstr>
      <vt:lpstr>Ungrounded Plate Ignition</vt:lpstr>
      <vt:lpstr>High Speed Video: Ungrounded Plate Ignition</vt:lpstr>
      <vt:lpstr>Nozzle Charged Plate Detector Ignition</vt:lpstr>
      <vt:lpstr>High Speed Video: Nozzle Charged Plate Detector Ignition</vt:lpstr>
      <vt:lpstr>Nozzle Charged Plate Detector Ignition: Standard and IR Video</vt:lpstr>
      <vt:lpstr>Static Charge Buildup: Summary</vt:lpstr>
      <vt:lpstr>Acknowledgment</vt:lpstr>
      <vt:lpstr>Slide 29</vt:lpstr>
      <vt:lpstr>Discharge Mechanisms: Spark Discharge</vt:lpstr>
      <vt:lpstr>Discharge Mechanisms: Brush Discharge</vt:lpstr>
      <vt:lpstr>Discharge Mechanisms: Corona Discharge</vt:lpstr>
      <vt:lpstr>Discharge Mechanisms</vt:lpstr>
      <vt:lpstr>Discharge Incendivity</vt:lpstr>
      <vt:lpstr>Discharge Incendivity</vt:lpstr>
      <vt:lpstr>Probe Configurations</vt:lpstr>
      <vt:lpstr>Particle Entrainment Locations</vt:lpstr>
    </vt:vector>
  </TitlesOfParts>
  <Company>SRI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 International Innovative R&amp;D Solutions for Government and Business</dc:title>
  <dc:creator>S Bramwell</dc:creator>
  <cp:lastModifiedBy>E25354</cp:lastModifiedBy>
  <cp:revision>726</cp:revision>
  <cp:lastPrinted>2005-02-09T00:45:23Z</cp:lastPrinted>
  <dcterms:created xsi:type="dcterms:W3CDTF">2009-07-27T21:31:22Z</dcterms:created>
  <dcterms:modified xsi:type="dcterms:W3CDTF">2011-09-09T22:44:08Z</dcterms:modified>
</cp:coreProperties>
</file>